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08" r:id="rId6"/>
    <p:sldMasterId id="2147484331" r:id="rId7"/>
    <p:sldMasterId id="2147484349" r:id="rId8"/>
    <p:sldMasterId id="2147484387" r:id="rId9"/>
  </p:sldMasterIdLst>
  <p:notesMasterIdLst>
    <p:notesMasterId r:id="rId130"/>
  </p:notesMasterIdLst>
  <p:handoutMasterIdLst>
    <p:handoutMasterId r:id="rId131"/>
  </p:handoutMasterIdLst>
  <p:sldIdLst>
    <p:sldId id="382" r:id="rId10"/>
    <p:sldId id="402" r:id="rId11"/>
    <p:sldId id="451" r:id="rId12"/>
    <p:sldId id="347" r:id="rId13"/>
    <p:sldId id="386" r:id="rId14"/>
    <p:sldId id="404" r:id="rId15"/>
    <p:sldId id="393" r:id="rId16"/>
    <p:sldId id="384" r:id="rId17"/>
    <p:sldId id="385" r:id="rId18"/>
    <p:sldId id="394" r:id="rId19"/>
    <p:sldId id="409" r:id="rId20"/>
    <p:sldId id="415" r:id="rId21"/>
    <p:sldId id="410" r:id="rId22"/>
    <p:sldId id="411" r:id="rId23"/>
    <p:sldId id="412" r:id="rId24"/>
    <p:sldId id="413" r:id="rId25"/>
    <p:sldId id="414" r:id="rId26"/>
    <p:sldId id="416" r:id="rId27"/>
    <p:sldId id="405" r:id="rId28"/>
    <p:sldId id="406" r:id="rId29"/>
    <p:sldId id="407" r:id="rId30"/>
    <p:sldId id="408" r:id="rId31"/>
    <p:sldId id="395" r:id="rId32"/>
    <p:sldId id="396" r:id="rId33"/>
    <p:sldId id="397" r:id="rId34"/>
    <p:sldId id="398" r:id="rId35"/>
    <p:sldId id="399" r:id="rId36"/>
    <p:sldId id="400" r:id="rId37"/>
    <p:sldId id="387" r:id="rId38"/>
    <p:sldId id="310" r:id="rId39"/>
    <p:sldId id="388" r:id="rId40"/>
    <p:sldId id="311" r:id="rId41"/>
    <p:sldId id="314" r:id="rId42"/>
    <p:sldId id="313" r:id="rId43"/>
    <p:sldId id="337" r:id="rId44"/>
    <p:sldId id="316" r:id="rId45"/>
    <p:sldId id="403" r:id="rId46"/>
    <p:sldId id="318" r:id="rId47"/>
    <p:sldId id="319" r:id="rId48"/>
    <p:sldId id="320" r:id="rId49"/>
    <p:sldId id="325" r:id="rId50"/>
    <p:sldId id="327" r:id="rId51"/>
    <p:sldId id="328" r:id="rId52"/>
    <p:sldId id="329" r:id="rId53"/>
    <p:sldId id="330" r:id="rId54"/>
    <p:sldId id="418" r:id="rId55"/>
    <p:sldId id="348" r:id="rId56"/>
    <p:sldId id="349" r:id="rId57"/>
    <p:sldId id="350" r:id="rId58"/>
    <p:sldId id="351" r:id="rId59"/>
    <p:sldId id="352" r:id="rId60"/>
    <p:sldId id="338" r:id="rId61"/>
    <p:sldId id="339" r:id="rId62"/>
    <p:sldId id="341" r:id="rId63"/>
    <p:sldId id="378" r:id="rId64"/>
    <p:sldId id="379" r:id="rId65"/>
    <p:sldId id="419" r:id="rId66"/>
    <p:sldId id="380" r:id="rId67"/>
    <p:sldId id="381" r:id="rId68"/>
    <p:sldId id="421" r:id="rId69"/>
    <p:sldId id="420" r:id="rId70"/>
    <p:sldId id="376" r:id="rId71"/>
    <p:sldId id="368" r:id="rId72"/>
    <p:sldId id="369" r:id="rId73"/>
    <p:sldId id="375" r:id="rId74"/>
    <p:sldId id="370" r:id="rId75"/>
    <p:sldId id="371" r:id="rId76"/>
    <p:sldId id="372" r:id="rId77"/>
    <p:sldId id="373" r:id="rId78"/>
    <p:sldId id="374" r:id="rId79"/>
    <p:sldId id="377" r:id="rId80"/>
    <p:sldId id="354"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40" r:id="rId94"/>
    <p:sldId id="342" r:id="rId95"/>
    <p:sldId id="343" r:id="rId96"/>
    <p:sldId id="344" r:id="rId97"/>
    <p:sldId id="345" r:id="rId98"/>
    <p:sldId id="346" r:id="rId99"/>
    <p:sldId id="335" r:id="rId100"/>
    <p:sldId id="422" r:id="rId101"/>
    <p:sldId id="452" r:id="rId102"/>
    <p:sldId id="453" r:id="rId103"/>
    <p:sldId id="454" r:id="rId104"/>
    <p:sldId id="455" r:id="rId105"/>
    <p:sldId id="456" r:id="rId106"/>
    <p:sldId id="457" r:id="rId107"/>
    <p:sldId id="427" r:id="rId108"/>
    <p:sldId id="450" r:id="rId109"/>
    <p:sldId id="449" r:id="rId110"/>
    <p:sldId id="432" r:id="rId111"/>
    <p:sldId id="433" r:id="rId112"/>
    <p:sldId id="434" r:id="rId113"/>
    <p:sldId id="435" r:id="rId114"/>
    <p:sldId id="436" r:id="rId115"/>
    <p:sldId id="437" r:id="rId116"/>
    <p:sldId id="438" r:id="rId117"/>
    <p:sldId id="443" r:id="rId118"/>
    <p:sldId id="444" r:id="rId119"/>
    <p:sldId id="445" r:id="rId120"/>
    <p:sldId id="440" r:id="rId121"/>
    <p:sldId id="441" r:id="rId122"/>
    <p:sldId id="442" r:id="rId123"/>
    <p:sldId id="446" r:id="rId124"/>
    <p:sldId id="447" r:id="rId125"/>
    <p:sldId id="448" r:id="rId126"/>
    <p:sldId id="423" r:id="rId127"/>
    <p:sldId id="424" r:id="rId128"/>
    <p:sldId id="417" r:id="rId1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n10 Dev" id="{D75A0D65-BF15-4822-BC6D-74C66FDCD9EE}">
          <p14:sldIdLst>
            <p14:sldId id="382"/>
            <p14:sldId id="402"/>
            <p14:sldId id="451"/>
            <p14:sldId id="347"/>
            <p14:sldId id="386"/>
            <p14:sldId id="404"/>
            <p14:sldId id="393"/>
            <p14:sldId id="384"/>
            <p14:sldId id="385"/>
            <p14:sldId id="394"/>
            <p14:sldId id="409"/>
            <p14:sldId id="415"/>
            <p14:sldId id="410"/>
            <p14:sldId id="411"/>
            <p14:sldId id="412"/>
            <p14:sldId id="413"/>
            <p14:sldId id="414"/>
            <p14:sldId id="416"/>
            <p14:sldId id="405"/>
            <p14:sldId id="406"/>
            <p14:sldId id="407"/>
            <p14:sldId id="408"/>
            <p14:sldId id="395"/>
            <p14:sldId id="396"/>
            <p14:sldId id="397"/>
            <p14:sldId id="398"/>
            <p14:sldId id="399"/>
            <p14:sldId id="400"/>
            <p14:sldId id="387"/>
            <p14:sldId id="310"/>
            <p14:sldId id="388"/>
            <p14:sldId id="311"/>
            <p14:sldId id="314"/>
          </p14:sldIdLst>
        </p14:section>
        <p14:section name="Universal Windows Platform / tools" id="{C2576EBE-D1E5-47E4-B16C-1BA438000704}">
          <p14:sldIdLst>
            <p14:sldId id="313"/>
            <p14:sldId id="337"/>
            <p14:sldId id="316"/>
            <p14:sldId id="403"/>
            <p14:sldId id="318"/>
            <p14:sldId id="319"/>
            <p14:sldId id="320"/>
            <p14:sldId id="325"/>
            <p14:sldId id="327"/>
            <p14:sldId id="328"/>
            <p14:sldId id="329"/>
            <p14:sldId id="330"/>
          </p14:sldIdLst>
        </p14:section>
        <p14:section name="Universal App Model" id="{9279E0E7-5D74-45F3-B9B7-02B36BAC655A}">
          <p14:sldIdLst>
            <p14:sldId id="418"/>
            <p14:sldId id="348"/>
            <p14:sldId id="349"/>
            <p14:sldId id="350"/>
            <p14:sldId id="351"/>
            <p14:sldId id="352"/>
          </p14:sldIdLst>
        </p14:section>
        <p14:section name="Windows 10 Bridges" id="{7DDAAE94-C14B-4611-A4F9-41473E2DD063}">
          <p14:sldIdLst>
            <p14:sldId id="338"/>
            <p14:sldId id="339"/>
            <p14:sldId id="341"/>
          </p14:sldIdLst>
        </p14:section>
        <p14:section name="Project Islandwood" id="{124662FC-E3B4-42AB-8F64-BD37FFE368FF}">
          <p14:sldIdLst>
            <p14:sldId id="378"/>
            <p14:sldId id="379"/>
            <p14:sldId id="419"/>
            <p14:sldId id="380"/>
            <p14:sldId id="381"/>
            <p14:sldId id="421"/>
            <p14:sldId id="420"/>
          </p14:sldIdLst>
        </p14:section>
        <p14:section name="Windows Web Apps" id="{377536A2-7AA4-4815-8D00-BA1428FDD33F}">
          <p14:sldIdLst>
            <p14:sldId id="376"/>
            <p14:sldId id="368"/>
            <p14:sldId id="369"/>
            <p14:sldId id="375"/>
            <p14:sldId id="370"/>
            <p14:sldId id="371"/>
            <p14:sldId id="372"/>
            <p14:sldId id="373"/>
            <p14:sldId id="374"/>
            <p14:sldId id="377"/>
          </p14:sldIdLst>
        </p14:section>
        <p14:section name="Cortana Integration" id="{CCD33C09-EB92-4C41-9110-7F32B207DA36}">
          <p14:sldIdLst>
            <p14:sldId id="354"/>
            <p14:sldId id="355"/>
            <p14:sldId id="356"/>
            <p14:sldId id="357"/>
            <p14:sldId id="358"/>
            <p14:sldId id="359"/>
            <p14:sldId id="360"/>
            <p14:sldId id="361"/>
            <p14:sldId id="362"/>
            <p14:sldId id="363"/>
            <p14:sldId id="364"/>
            <p14:sldId id="365"/>
            <p14:sldId id="366"/>
            <p14:sldId id="340"/>
            <p14:sldId id="342"/>
            <p14:sldId id="343"/>
            <p14:sldId id="344"/>
            <p14:sldId id="345"/>
            <p14:sldId id="346"/>
            <p14:sldId id="335"/>
            <p14:sldId id="422"/>
            <p14:sldId id="452"/>
            <p14:sldId id="453"/>
            <p14:sldId id="454"/>
            <p14:sldId id="455"/>
            <p14:sldId id="456"/>
            <p14:sldId id="457"/>
            <p14:sldId id="427"/>
            <p14:sldId id="450"/>
            <p14:sldId id="449"/>
            <p14:sldId id="432"/>
            <p14:sldId id="433"/>
            <p14:sldId id="434"/>
            <p14:sldId id="435"/>
            <p14:sldId id="436"/>
            <p14:sldId id="437"/>
            <p14:sldId id="438"/>
            <p14:sldId id="443"/>
            <p14:sldId id="444"/>
            <p14:sldId id="445"/>
            <p14:sldId id="440"/>
            <p14:sldId id="441"/>
            <p14:sldId id="442"/>
            <p14:sldId id="446"/>
            <p14:sldId id="447"/>
            <p14:sldId id="448"/>
            <p14:sldId id="423"/>
            <p14:sldId id="424"/>
            <p14:sldId id="4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176B"/>
    <a:srgbClr val="E3008C"/>
    <a:srgbClr val="FFB900"/>
    <a:srgbClr val="107C10"/>
    <a:srgbClr val="FFFFFF"/>
    <a:srgbClr val="232832"/>
    <a:srgbClr val="525252"/>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207" autoAdjust="0"/>
    <p:restoredTop sz="64901" autoAdjust="0"/>
  </p:normalViewPr>
  <p:slideViewPr>
    <p:cSldViewPr>
      <p:cViewPr varScale="1">
        <p:scale>
          <a:sx n="55" d="100"/>
          <a:sy n="55" d="100"/>
        </p:scale>
        <p:origin x="725" y="53"/>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presProps" Target="pres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13" Type="http://schemas.openxmlformats.org/officeDocument/2006/relationships/slide" Target="slides/slide104.xml"/><Relationship Id="rId118" Type="http://schemas.openxmlformats.org/officeDocument/2006/relationships/slide" Target="slides/slide109.xml"/><Relationship Id="rId126" Type="http://schemas.openxmlformats.org/officeDocument/2006/relationships/slide" Target="slides/slide117.xml"/><Relationship Id="rId13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openxmlformats.org/officeDocument/2006/relationships/slide" Target="slides/slide115.xml"/><Relationship Id="rId129" Type="http://schemas.openxmlformats.org/officeDocument/2006/relationships/slide" Target="slides/slide120.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3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notesMaster" Target="notesMasters/notesMaster1.xml"/><Relationship Id="rId13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handoutMaster" Target="handoutMasters/handoutMaster1.xml"/><Relationship Id="rId136"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Sunspider (lower is better)</c:v>
                </c:pt>
              </c:strCache>
            </c:strRef>
          </c:tx>
          <c:spPr>
            <a:solidFill>
              <a:schemeClr val="accent6">
                <a:shade val="65000"/>
              </a:schemeClr>
            </a:solidFill>
            <a:ln>
              <a:noFill/>
            </a:ln>
            <a:effectLst/>
          </c:spPr>
          <c:invertIfNegative val="0"/>
          <c:cat>
            <c:strRef>
              <c:f>Sheet1!$B$1:$H$1</c:f>
              <c:strCache>
                <c:ptCount val="3"/>
                <c:pt idx="0">
                  <c:v>MSEdge (July)</c:v>
                </c:pt>
                <c:pt idx="1">
                  <c:v>Chrome 43 (July)</c:v>
                </c:pt>
                <c:pt idx="2">
                  <c:v>Firefox 39 (July)</c:v>
                </c:pt>
              </c:strCache>
              <c:extLst/>
            </c:strRef>
          </c:cat>
          <c:val>
            <c:numRef>
              <c:f>Sheet1!$B$2:$H$2</c:f>
              <c:numCache>
                <c:formatCode>General</c:formatCode>
                <c:ptCount val="3"/>
                <c:pt idx="0">
                  <c:v>133.4</c:v>
                </c:pt>
                <c:pt idx="1">
                  <c:v>247.5</c:v>
                </c:pt>
                <c:pt idx="2">
                  <c:v>234.6</c:v>
                </c:pt>
              </c:numCache>
              <c:extLst/>
            </c:numRef>
          </c:val>
          <c:extLst>
            <c:ext xmlns:c16="http://schemas.microsoft.com/office/drawing/2014/chart" uri="{C3380CC4-5D6E-409C-BE32-E72D297353CC}">
              <c16:uniqueId val="{00000000-F7F1-4012-8D34-779EA55910B2}"/>
            </c:ext>
          </c:extLst>
        </c:ser>
        <c:dLbls>
          <c:showLegendKey val="0"/>
          <c:showVal val="0"/>
          <c:showCatName val="0"/>
          <c:showSerName val="0"/>
          <c:showPercent val="0"/>
          <c:showBubbleSize val="0"/>
        </c:dLbls>
        <c:gapWidth val="20"/>
        <c:overlap val="-27"/>
        <c:axId val="-1220281440"/>
        <c:axId val="-1223446768"/>
        <c:extLst>
          <c:ext xmlns:c15="http://schemas.microsoft.com/office/drawing/2012/chart" uri="{02D57815-91ED-43cb-92C2-25804820EDAC}">
            <c15:filteredBarSeries>
              <c15:ser>
                <c:idx val="1"/>
                <c:order val="1"/>
                <c:tx>
                  <c:strRef>
                    <c:extLst>
                      <c:ext uri="{02D57815-91ED-43cb-92C2-25804820EDAC}">
                        <c15:formulaRef>
                          <c15:sqref>Sheet1!$A$3</c15:sqref>
                        </c15:formulaRef>
                      </c:ext>
                    </c:extLst>
                    <c:strCache>
                      <c:ptCount val="1"/>
                      <c:pt idx="0">
                        <c:v>Octane 2.0 (higher is better)</c:v>
                      </c:pt>
                    </c:strCache>
                  </c:strRef>
                </c:tx>
                <c:spPr>
                  <a:solidFill>
                    <a:schemeClr val="accent6"/>
                  </a:solidFill>
                  <a:ln>
                    <a:noFill/>
                  </a:ln>
                  <a:effectLst/>
                </c:spPr>
                <c:invertIfNegative val="0"/>
                <c:cat>
                  <c:strRef>
                    <c:extLst>
                      <c:ext uri="{02D57815-91ED-43cb-92C2-25804820EDAC}">
                        <c15:formulaRef>
                          <c15:sqref>Sheet1!$B$1:$H$1</c15:sqref>
                        </c15:formulaRef>
                      </c:ext>
                    </c:extLst>
                    <c:strCache>
                      <c:ptCount val="3"/>
                      <c:pt idx="0">
                        <c:v>MSEdge (July)</c:v>
                      </c:pt>
                      <c:pt idx="1">
                        <c:v>Chrome 43 (July)</c:v>
                      </c:pt>
                      <c:pt idx="2">
                        <c:v>Firefox 39 (July)</c:v>
                      </c:pt>
                    </c:strCache>
                  </c:strRef>
                </c:cat>
                <c:val>
                  <c:numRef>
                    <c:extLst>
                      <c:ext uri="{02D57815-91ED-43cb-92C2-25804820EDAC}">
                        <c15:formulaRef>
                          <c15:sqref>Sheet1!$B$3:$H$3</c15:sqref>
                        </c15:formulaRef>
                      </c:ext>
                    </c:extLst>
                    <c:numCache>
                      <c:formatCode>General</c:formatCode>
                      <c:ptCount val="3"/>
                      <c:pt idx="0">
                        <c:v>22278</c:v>
                      </c:pt>
                      <c:pt idx="1">
                        <c:v>19407</c:v>
                      </c:pt>
                      <c:pt idx="2">
                        <c:v>19012</c:v>
                      </c:pt>
                    </c:numCache>
                  </c:numRef>
                </c:val>
                <c:extLst>
                  <c:ext xmlns:c16="http://schemas.microsoft.com/office/drawing/2014/chart" uri="{C3380CC4-5D6E-409C-BE32-E72D297353CC}">
                    <c16:uniqueId val="{00000001-F7F1-4012-8D34-779EA55910B2}"/>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Sheet1!$A$4</c15:sqref>
                        </c15:formulaRef>
                      </c:ext>
                    </c:extLst>
                    <c:strCache>
                      <c:ptCount val="1"/>
                      <c:pt idx="0">
                        <c:v>Kraken 1.1 (lower is better)</c:v>
                      </c:pt>
                    </c:strCache>
                  </c:strRef>
                </c:tx>
                <c:spPr>
                  <a:solidFill>
                    <a:schemeClr val="accent6">
                      <a:tint val="65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Sheet1!$B$1:$H$1</c15:sqref>
                        </c15:formulaRef>
                      </c:ext>
                    </c:extLst>
                    <c:strCache>
                      <c:ptCount val="3"/>
                      <c:pt idx="0">
                        <c:v>MSEdge (July)</c:v>
                      </c:pt>
                      <c:pt idx="1">
                        <c:v>Chrome 43 (July)</c:v>
                      </c:pt>
                      <c:pt idx="2">
                        <c:v>Firefox 39 (July)</c:v>
                      </c:pt>
                    </c:strCache>
                  </c:strRef>
                </c:cat>
                <c: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3"/>
                      <c:pt idx="0">
                        <c:v>1797.9</c:v>
                      </c:pt>
                      <c:pt idx="1">
                        <c:v>1618.7</c:v>
                      </c:pt>
                      <c:pt idx="2">
                        <c:v>1645.5</c:v>
                      </c:pt>
                    </c:numCache>
                  </c:numRef>
                </c:val>
                <c:extLst xmlns:c15="http://schemas.microsoft.com/office/drawing/2012/chart">
                  <c:ext xmlns:c16="http://schemas.microsoft.com/office/drawing/2014/chart" uri="{C3380CC4-5D6E-409C-BE32-E72D297353CC}">
                    <c16:uniqueId val="{00000002-F7F1-4012-8D34-779EA55910B2}"/>
                  </c:ext>
                </c:extLst>
              </c15:ser>
            </c15:filteredBarSeries>
          </c:ext>
        </c:extLst>
      </c:barChart>
      <c:catAx>
        <c:axId val="-1220281440"/>
        <c:scaling>
          <c:orientation val="minMax"/>
        </c:scaling>
        <c:delete val="1"/>
        <c:axPos val="b"/>
        <c:numFmt formatCode="General" sourceLinked="1"/>
        <c:majorTickMark val="none"/>
        <c:minorTickMark val="none"/>
        <c:tickLblPos val="nextTo"/>
        <c:crossAx val="-1223446768"/>
        <c:crosses val="autoZero"/>
        <c:auto val="1"/>
        <c:lblAlgn val="ctr"/>
        <c:lblOffset val="100"/>
        <c:noMultiLvlLbl val="0"/>
      </c:catAx>
      <c:valAx>
        <c:axId val="-1223446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0281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Sheet1!$A$3</c:f>
              <c:strCache>
                <c:ptCount val="1"/>
                <c:pt idx="0">
                  <c:v>Octane 2.0 (higher is better)</c:v>
                </c:pt>
              </c:strCache>
            </c:strRef>
          </c:tx>
          <c:spPr>
            <a:solidFill>
              <a:srgbClr val="001841"/>
            </a:solidFill>
            <a:ln>
              <a:noFill/>
            </a:ln>
            <a:effectLst/>
          </c:spPr>
          <c:invertIfNegative val="0"/>
          <c:cat>
            <c:strRef>
              <c:f>Sheet1!$B$1:$H$1</c:f>
              <c:strCache>
                <c:ptCount val="3"/>
                <c:pt idx="0">
                  <c:v>MSEdge (July)</c:v>
                </c:pt>
                <c:pt idx="1">
                  <c:v>Chrome 43 (July)</c:v>
                </c:pt>
                <c:pt idx="2">
                  <c:v>Firefox 39 (July)</c:v>
                </c:pt>
              </c:strCache>
              <c:extLst/>
            </c:strRef>
          </c:cat>
          <c:val>
            <c:numRef>
              <c:f>Sheet1!$B$3:$H$3</c:f>
              <c:numCache>
                <c:formatCode>General</c:formatCode>
                <c:ptCount val="3"/>
                <c:pt idx="0">
                  <c:v>22278</c:v>
                </c:pt>
                <c:pt idx="1">
                  <c:v>19407</c:v>
                </c:pt>
                <c:pt idx="2">
                  <c:v>19012</c:v>
                </c:pt>
              </c:numCache>
              <c:extLst/>
            </c:numRef>
          </c:val>
          <c:extLst>
            <c:ext xmlns:c16="http://schemas.microsoft.com/office/drawing/2014/chart" uri="{C3380CC4-5D6E-409C-BE32-E72D297353CC}">
              <c16:uniqueId val="{00000000-1643-4FE5-9F94-53A5D4598687}"/>
            </c:ext>
          </c:extLst>
        </c:ser>
        <c:dLbls>
          <c:showLegendKey val="0"/>
          <c:showVal val="0"/>
          <c:showCatName val="0"/>
          <c:showSerName val="0"/>
          <c:showPercent val="0"/>
          <c:showBubbleSize val="0"/>
        </c:dLbls>
        <c:gapWidth val="20"/>
        <c:overlap val="-27"/>
        <c:axId val="-1224997168"/>
        <c:axId val="-1224995536"/>
        <c:extLst>
          <c:ext xmlns:c15="http://schemas.microsoft.com/office/drawing/2012/chart" uri="{02D57815-91ED-43cb-92C2-25804820EDAC}">
            <c15:filteredBarSeries>
              <c15:ser>
                <c:idx val="0"/>
                <c:order val="0"/>
                <c:tx>
                  <c:strRef>
                    <c:extLst>
                      <c:ext uri="{02D57815-91ED-43cb-92C2-25804820EDAC}">
                        <c15:formulaRef>
                          <c15:sqref>Sheet1!$A$2</c15:sqref>
                        </c15:formulaRef>
                      </c:ext>
                    </c:extLst>
                    <c:strCache>
                      <c:ptCount val="1"/>
                      <c:pt idx="0">
                        <c:v>Sunspider (lower is better)</c:v>
                      </c:pt>
                    </c:strCache>
                  </c:strRef>
                </c:tx>
                <c:spPr>
                  <a:solidFill>
                    <a:schemeClr val="accent6">
                      <a:shade val="65000"/>
                    </a:schemeClr>
                  </a:solidFill>
                  <a:ln>
                    <a:noFill/>
                  </a:ln>
                  <a:effectLst/>
                </c:spPr>
                <c:invertIfNegative val="0"/>
                <c:cat>
                  <c:strRef>
                    <c:extLst>
                      <c:ext uri="{02D57815-91ED-43cb-92C2-25804820EDAC}">
                        <c15:formulaRef>
                          <c15:sqref>Sheet1!$B$1:$H$1</c15:sqref>
                        </c15:formulaRef>
                      </c:ext>
                    </c:extLst>
                    <c:strCache>
                      <c:ptCount val="3"/>
                      <c:pt idx="0">
                        <c:v>MSEdge (July)</c:v>
                      </c:pt>
                      <c:pt idx="1">
                        <c:v>Chrome 43 (July)</c:v>
                      </c:pt>
                      <c:pt idx="2">
                        <c:v>Firefox 39 (July)</c:v>
                      </c:pt>
                    </c:strCache>
                  </c:strRef>
                </c:cat>
                <c:val>
                  <c:numRef>
                    <c:extLst>
                      <c:ext uri="{02D57815-91ED-43cb-92C2-25804820EDAC}">
                        <c15:formulaRef>
                          <c15:sqref>Sheet1!$B$2:$H$2</c15:sqref>
                        </c15:formulaRef>
                      </c:ext>
                    </c:extLst>
                    <c:numCache>
                      <c:formatCode>General</c:formatCode>
                      <c:ptCount val="3"/>
                      <c:pt idx="0">
                        <c:v>133.4</c:v>
                      </c:pt>
                      <c:pt idx="1">
                        <c:v>247.5</c:v>
                      </c:pt>
                      <c:pt idx="2">
                        <c:v>234.6</c:v>
                      </c:pt>
                    </c:numCache>
                  </c:numRef>
                </c:val>
                <c:extLst>
                  <c:ext xmlns:c16="http://schemas.microsoft.com/office/drawing/2014/chart" uri="{C3380CC4-5D6E-409C-BE32-E72D297353CC}">
                    <c16:uniqueId val="{00000001-1643-4FE5-9F94-53A5D4598687}"/>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Sheet1!$A$4</c15:sqref>
                        </c15:formulaRef>
                      </c:ext>
                    </c:extLst>
                    <c:strCache>
                      <c:ptCount val="1"/>
                      <c:pt idx="0">
                        <c:v>Kraken 1.1 (lower is better)</c:v>
                      </c:pt>
                    </c:strCache>
                  </c:strRef>
                </c:tx>
                <c:spPr>
                  <a:solidFill>
                    <a:schemeClr val="accent6">
                      <a:tint val="65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Sheet1!$B$1:$H$1</c15:sqref>
                        </c15:formulaRef>
                      </c:ext>
                    </c:extLst>
                    <c:strCache>
                      <c:ptCount val="3"/>
                      <c:pt idx="0">
                        <c:v>MSEdge (July)</c:v>
                      </c:pt>
                      <c:pt idx="1">
                        <c:v>Chrome 43 (July)</c:v>
                      </c:pt>
                      <c:pt idx="2">
                        <c:v>Firefox 39 (July)</c:v>
                      </c:pt>
                    </c:strCache>
                  </c:strRef>
                </c:cat>
                <c:val>
                  <c:numRef>
                    <c:extLst xmlns:c15="http://schemas.microsoft.com/office/drawing/2012/chart">
                      <c:ext xmlns:c15="http://schemas.microsoft.com/office/drawing/2012/chart" uri="{02D57815-91ED-43cb-92C2-25804820EDAC}">
                        <c15:formulaRef>
                          <c15:sqref>Sheet1!$B$4:$H$4</c15:sqref>
                        </c15:formulaRef>
                      </c:ext>
                    </c:extLst>
                    <c:numCache>
                      <c:formatCode>General</c:formatCode>
                      <c:ptCount val="3"/>
                      <c:pt idx="0">
                        <c:v>1797.9</c:v>
                      </c:pt>
                      <c:pt idx="1">
                        <c:v>1618.7</c:v>
                      </c:pt>
                      <c:pt idx="2">
                        <c:v>1645.5</c:v>
                      </c:pt>
                    </c:numCache>
                  </c:numRef>
                </c:val>
                <c:extLst xmlns:c15="http://schemas.microsoft.com/office/drawing/2012/chart">
                  <c:ext xmlns:c16="http://schemas.microsoft.com/office/drawing/2014/chart" uri="{C3380CC4-5D6E-409C-BE32-E72D297353CC}">
                    <c16:uniqueId val="{00000002-1643-4FE5-9F94-53A5D4598687}"/>
                  </c:ext>
                </c:extLst>
              </c15:ser>
            </c15:filteredBarSeries>
          </c:ext>
        </c:extLst>
      </c:barChart>
      <c:catAx>
        <c:axId val="-1224997168"/>
        <c:scaling>
          <c:orientation val="minMax"/>
        </c:scaling>
        <c:delete val="1"/>
        <c:axPos val="b"/>
        <c:numFmt formatCode="General" sourceLinked="1"/>
        <c:majorTickMark val="none"/>
        <c:minorTickMark val="none"/>
        <c:tickLblPos val="nextTo"/>
        <c:crossAx val="-1224995536"/>
        <c:crosses val="autoZero"/>
        <c:auto val="1"/>
        <c:lblAlgn val="ctr"/>
        <c:lblOffset val="100"/>
        <c:noMultiLvlLbl val="0"/>
      </c:catAx>
      <c:valAx>
        <c:axId val="-122499553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4997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2"/>
          <c:tx>
            <c:strRef>
              <c:f>Sheet1!$A$4</c:f>
              <c:strCache>
                <c:ptCount val="1"/>
                <c:pt idx="0">
                  <c:v>Kraken 1.1 (lower is better)</c:v>
                </c:pt>
              </c:strCache>
            </c:strRef>
          </c:tx>
          <c:spPr>
            <a:solidFill>
              <a:srgbClr val="001841"/>
            </a:solidFill>
            <a:ln>
              <a:noFill/>
            </a:ln>
            <a:effectLst/>
          </c:spPr>
          <c:invertIfNegative val="0"/>
          <c:cat>
            <c:strRef>
              <c:f>Sheet1!$B$1:$H$1</c:f>
              <c:strCache>
                <c:ptCount val="3"/>
                <c:pt idx="0">
                  <c:v>MSEdge (July)</c:v>
                </c:pt>
                <c:pt idx="1">
                  <c:v>Chrome 43 (July)</c:v>
                </c:pt>
                <c:pt idx="2">
                  <c:v>Firefox 39 (July)</c:v>
                </c:pt>
              </c:strCache>
              <c:extLst/>
            </c:strRef>
          </c:cat>
          <c:val>
            <c:numRef>
              <c:f>Sheet1!$B$4:$H$4</c:f>
              <c:numCache>
                <c:formatCode>General</c:formatCode>
                <c:ptCount val="3"/>
                <c:pt idx="0">
                  <c:v>1797.9</c:v>
                </c:pt>
                <c:pt idx="1">
                  <c:v>1618.7</c:v>
                </c:pt>
                <c:pt idx="2">
                  <c:v>1645.5</c:v>
                </c:pt>
              </c:numCache>
              <c:extLst/>
            </c:numRef>
          </c:val>
          <c:extLst>
            <c:ext xmlns:c16="http://schemas.microsoft.com/office/drawing/2014/chart" uri="{C3380CC4-5D6E-409C-BE32-E72D297353CC}">
              <c16:uniqueId val="{00000000-114D-4C91-A59B-44AA94B26035}"/>
            </c:ext>
          </c:extLst>
        </c:ser>
        <c:dLbls>
          <c:showLegendKey val="0"/>
          <c:showVal val="0"/>
          <c:showCatName val="0"/>
          <c:showSerName val="0"/>
          <c:showPercent val="0"/>
          <c:showBubbleSize val="0"/>
        </c:dLbls>
        <c:gapWidth val="20"/>
        <c:overlap val="-27"/>
        <c:axId val="-1224992816"/>
        <c:axId val="-1224992272"/>
        <c:extLst>
          <c:ext xmlns:c15="http://schemas.microsoft.com/office/drawing/2012/chart" uri="{02D57815-91ED-43cb-92C2-25804820EDAC}">
            <c15:filteredBarSeries>
              <c15:ser>
                <c:idx val="0"/>
                <c:order val="0"/>
                <c:tx>
                  <c:strRef>
                    <c:extLst>
                      <c:ext uri="{02D57815-91ED-43cb-92C2-25804820EDAC}">
                        <c15:formulaRef>
                          <c15:sqref>Sheet1!$A$2</c15:sqref>
                        </c15:formulaRef>
                      </c:ext>
                    </c:extLst>
                    <c:strCache>
                      <c:ptCount val="1"/>
                      <c:pt idx="0">
                        <c:v>Sunspider (lower is better)</c:v>
                      </c:pt>
                    </c:strCache>
                  </c:strRef>
                </c:tx>
                <c:spPr>
                  <a:solidFill>
                    <a:schemeClr val="accent6">
                      <a:shade val="65000"/>
                    </a:schemeClr>
                  </a:solidFill>
                  <a:ln>
                    <a:noFill/>
                  </a:ln>
                  <a:effectLst/>
                </c:spPr>
                <c:invertIfNegative val="0"/>
                <c:cat>
                  <c:strRef>
                    <c:extLst>
                      <c:ext uri="{02D57815-91ED-43cb-92C2-25804820EDAC}">
                        <c15:formulaRef>
                          <c15:sqref>Sheet1!$B$1:$H$1</c15:sqref>
                        </c15:formulaRef>
                      </c:ext>
                    </c:extLst>
                    <c:strCache>
                      <c:ptCount val="3"/>
                      <c:pt idx="0">
                        <c:v>MSEdge (July)</c:v>
                      </c:pt>
                      <c:pt idx="1">
                        <c:v>Chrome 43 (July)</c:v>
                      </c:pt>
                      <c:pt idx="2">
                        <c:v>Firefox 39 (July)</c:v>
                      </c:pt>
                    </c:strCache>
                  </c:strRef>
                </c:cat>
                <c:val>
                  <c:numRef>
                    <c:extLst>
                      <c:ext uri="{02D57815-91ED-43cb-92C2-25804820EDAC}">
                        <c15:formulaRef>
                          <c15:sqref>Sheet1!$B$2:$H$2</c15:sqref>
                        </c15:formulaRef>
                      </c:ext>
                    </c:extLst>
                    <c:numCache>
                      <c:formatCode>General</c:formatCode>
                      <c:ptCount val="3"/>
                      <c:pt idx="0">
                        <c:v>133.4</c:v>
                      </c:pt>
                      <c:pt idx="1">
                        <c:v>247.5</c:v>
                      </c:pt>
                      <c:pt idx="2">
                        <c:v>234.6</c:v>
                      </c:pt>
                    </c:numCache>
                  </c:numRef>
                </c:val>
                <c:extLst>
                  <c:ext xmlns:c16="http://schemas.microsoft.com/office/drawing/2014/chart" uri="{C3380CC4-5D6E-409C-BE32-E72D297353CC}">
                    <c16:uniqueId val="{00000001-114D-4C91-A59B-44AA94B26035}"/>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Sheet1!$A$3</c15:sqref>
                        </c15:formulaRef>
                      </c:ext>
                    </c:extLst>
                    <c:strCache>
                      <c:ptCount val="1"/>
                      <c:pt idx="0">
                        <c:v>Octane 2.0 (higher is better)</c:v>
                      </c:pt>
                    </c:strCache>
                  </c:strRef>
                </c:tx>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Sheet1!$B$1:$H$1</c15:sqref>
                        </c15:formulaRef>
                      </c:ext>
                    </c:extLst>
                    <c:strCache>
                      <c:ptCount val="3"/>
                      <c:pt idx="0">
                        <c:v>MSEdge (July)</c:v>
                      </c:pt>
                      <c:pt idx="1">
                        <c:v>Chrome 43 (July)</c:v>
                      </c:pt>
                      <c:pt idx="2">
                        <c:v>Firefox 39 (July)</c:v>
                      </c:pt>
                    </c:strCache>
                  </c:strRef>
                </c:cat>
                <c:val>
                  <c:numRef>
                    <c:extLst xmlns:c15="http://schemas.microsoft.com/office/drawing/2012/chart">
                      <c:ext xmlns:c15="http://schemas.microsoft.com/office/drawing/2012/chart" uri="{02D57815-91ED-43cb-92C2-25804820EDAC}">
                        <c15:formulaRef>
                          <c15:sqref>Sheet1!$B$3:$H$3</c15:sqref>
                        </c15:formulaRef>
                      </c:ext>
                    </c:extLst>
                    <c:numCache>
                      <c:formatCode>General</c:formatCode>
                      <c:ptCount val="3"/>
                      <c:pt idx="0">
                        <c:v>22278</c:v>
                      </c:pt>
                      <c:pt idx="1">
                        <c:v>19407</c:v>
                      </c:pt>
                      <c:pt idx="2">
                        <c:v>19012</c:v>
                      </c:pt>
                    </c:numCache>
                  </c:numRef>
                </c:val>
                <c:extLst xmlns:c15="http://schemas.microsoft.com/office/drawing/2012/chart">
                  <c:ext xmlns:c16="http://schemas.microsoft.com/office/drawing/2014/chart" uri="{C3380CC4-5D6E-409C-BE32-E72D297353CC}">
                    <c16:uniqueId val="{00000002-114D-4C91-A59B-44AA94B26035}"/>
                  </c:ext>
                </c:extLst>
              </c15:ser>
            </c15:filteredBarSeries>
          </c:ext>
        </c:extLst>
      </c:barChart>
      <c:catAx>
        <c:axId val="-1224992816"/>
        <c:scaling>
          <c:orientation val="minMax"/>
        </c:scaling>
        <c:delete val="1"/>
        <c:axPos val="b"/>
        <c:numFmt formatCode="General" sourceLinked="1"/>
        <c:majorTickMark val="none"/>
        <c:minorTickMark val="none"/>
        <c:tickLblPos val="nextTo"/>
        <c:crossAx val="-1224992272"/>
        <c:crosses val="autoZero"/>
        <c:auto val="1"/>
        <c:lblAlgn val="ctr"/>
        <c:lblOffset val="100"/>
        <c:noMultiLvlLbl val="0"/>
      </c:catAx>
      <c:valAx>
        <c:axId val="-122499227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4992816"/>
        <c:crosses val="autoZero"/>
        <c:crossBetween val="between"/>
        <c:majorUnit val="4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711B5EF7-3548-48A7-B2DF-33B211A9242E}" srcId="{282BDA18-760F-4DDE-BDDB-C188C1411ADD}" destId="{58FC4F24-1601-4ACB-94D3-094E7EAC4EFA}" srcOrd="0" destOrd="0" parTransId="{BAA803AC-7148-4528-8808-A6F4DBCF1AD9}" sibTransId="{5BEB38A1-89C1-4DC3-9482-82D1B41235C9}"/>
    <dgm:cxn modelId="{8F976FD7-D2A8-47F7-BB56-38A7514DEBF4}" type="presOf" srcId="{BAA803AC-7148-4528-8808-A6F4DBCF1AD9}" destId="{1F24BB10-C223-4313-B27F-B22B096A44BB}" srcOrd="0" destOrd="0" presId="urn:microsoft.com/office/officeart/2005/8/layout/orgChart1"/>
    <dgm:cxn modelId="{6A64601A-A040-40BF-BD23-9FD24563AD3A}" type="presOf" srcId="{1E846412-CBCA-4911-8A7F-D49186927216}" destId="{38DD5A82-DA4F-45CE-B20D-08E5C63F63B9}" srcOrd="0" destOrd="0" presId="urn:microsoft.com/office/officeart/2005/8/layout/orgChart1"/>
    <dgm:cxn modelId="{A2872F69-79C9-4909-B4FD-5660C77DE757}" type="presOf" srcId="{0C2FD135-4B05-4A00-A89C-33E2AB1AD40A}" destId="{8E387308-5884-476C-A86D-2081CBBA7F30}"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C920764C-15F0-43ED-B661-849ADD303D15}" type="presOf" srcId="{12C3CFE3-ADF0-4FD0-ABCA-0FE04CE1C6ED}" destId="{76922632-91CA-41A2-A1CC-9E75B98AD05E}" srcOrd="0" destOrd="0" presId="urn:microsoft.com/office/officeart/2005/8/layout/orgChart1"/>
    <dgm:cxn modelId="{6CDC9332-D817-46A7-879B-92BEDD822B0D}" type="presOf" srcId="{282BDA18-760F-4DDE-BDDB-C188C1411ADD}" destId="{130A5726-B7CB-42EA-8D96-350A2C5D77A9}" srcOrd="0" destOrd="0" presId="urn:microsoft.com/office/officeart/2005/8/layout/orgChart1"/>
    <dgm:cxn modelId="{E1B8B78B-22C4-465B-9B52-A2BA66A94B81}" type="presOf" srcId="{67AC68C4-B8F6-4E23-9DE3-2A4813C2E3FA}" destId="{CBC00049-2351-43C4-BC1B-091022B26AFB}" srcOrd="1" destOrd="0" presId="urn:microsoft.com/office/officeart/2005/8/layout/orgChart1"/>
    <dgm:cxn modelId="{2F4A6791-7E81-488E-84C2-F06EFEE0A5D4}" type="presOf" srcId="{D6663DCB-8007-4109-9D35-B61FE32F9727}" destId="{577A8D08-77DF-422B-B624-039EB27CBBDD}"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C2E419E3-BE05-41E8-BC22-E64E2A945634}" srcId="{0AC8E0ED-A957-4A10-AB40-CF5AE3B65D0F}" destId="{649C8CF8-D35E-4753-8CDB-6EAABB5C1ECF}" srcOrd="3" destOrd="0" parTransId="{E483F110-A6BC-4DFC-897C-83588DCE9C48}" sibTransId="{834D4B55-A2C9-464C-834D-3AA64D7BC4D4}"/>
    <dgm:cxn modelId="{9424290B-EB4D-4C4E-BF62-CB9B74DFCA4F}" srcId="{0AC8E0ED-A957-4A10-AB40-CF5AE3B65D0F}" destId="{024DB868-BF27-48FC-90A2-BC7837878362}" srcOrd="2" destOrd="0" parTransId="{3210E1C7-C1FD-4530-98F2-6788F5A70405}" sibTransId="{F6012385-91A9-4FC4-9DCB-510EA00B8D0E}"/>
    <dgm:cxn modelId="{F4EA4224-0FDA-4CF6-A53E-99DC8A6E50EE}" type="presOf" srcId="{E3EAABFA-6FAA-4D67-818B-391A6CB9E533}" destId="{315B5E2B-BFC9-43D0-AE5A-0A9699FA3AD6}" srcOrd="1" destOrd="0" presId="urn:microsoft.com/office/officeart/2005/8/layout/orgChart1"/>
    <dgm:cxn modelId="{72C9A112-43D5-485B-ACF1-FA2E0D3AE679}" type="presOf" srcId="{07C8A3B1-173D-4B84-8E7B-21039456F513}" destId="{AFB86023-1A5B-4676-B990-1065FD3F5EB0}" srcOrd="0" destOrd="0" presId="urn:microsoft.com/office/officeart/2005/8/layout/orgChart1"/>
    <dgm:cxn modelId="{2BD9F1AB-4C4C-4721-9D9F-C190731FD497}" type="presOf" srcId="{BB6F77AD-1056-4EC6-8C1A-FC0E863CB5CC}" destId="{BFECE20F-6DEC-4A29-A108-6772454965E8}" srcOrd="1" destOrd="0" presId="urn:microsoft.com/office/officeart/2005/8/layout/orgChart1"/>
    <dgm:cxn modelId="{8B11713E-BD0C-45ED-8F68-910E4766C1A9}" type="presOf" srcId="{FB810902-2CD0-4153-916F-3ED6FCEF61B9}" destId="{EB1BCEB4-C024-40F7-8665-E2B63EC5FD4F}" srcOrd="1" destOrd="0" presId="urn:microsoft.com/office/officeart/2005/8/layout/orgChart1"/>
    <dgm:cxn modelId="{B13DFE39-DD97-4C54-AF98-62780BD69B0E}" type="presOf" srcId="{C526AF9B-6B38-4F1A-A63F-4A2F10ECC238}" destId="{441DBA13-D963-4391-A65E-5A5A087F6BD8}" srcOrd="0" destOrd="0" presId="urn:microsoft.com/office/officeart/2005/8/layout/orgChart1"/>
    <dgm:cxn modelId="{64A504EA-9E0B-44DE-8F43-4E83E456F2E5}" type="presOf" srcId="{B3433E65-A861-47F5-A568-793728624C2F}" destId="{A27C48AC-EF55-479D-9438-AC4DE40D52CF}"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41A14CF-C9B8-448A-B64D-A6F0351E4807}" srcId="{282BDA18-760F-4DDE-BDDB-C188C1411ADD}" destId="{EB17A220-2E7F-4195-A32E-60D6A23B81AD}" srcOrd="1" destOrd="0" parTransId="{D5C06BE2-0860-4ACA-AD7A-7BB7801D5C2B}" sibTransId="{60C4554C-6917-4529-B64F-5EB511E95AD6}"/>
    <dgm:cxn modelId="{4D82A779-36B7-4DF4-9E56-15D174DCE237}" type="presOf" srcId="{D5C06BE2-0860-4ACA-AD7A-7BB7801D5C2B}" destId="{040FA375-1DAC-451B-9006-6D2AEC512B53}" srcOrd="0" destOrd="0" presId="urn:microsoft.com/office/officeart/2005/8/layout/orgChart1"/>
    <dgm:cxn modelId="{9A94B3D0-EB89-478E-8E65-82E77904847E}" type="presOf" srcId="{649C8CF8-D35E-4753-8CDB-6EAABB5C1ECF}" destId="{015BFCA0-D7B4-4524-A9FC-58703D254F55}" srcOrd="0" destOrd="0" presId="urn:microsoft.com/office/officeart/2005/8/layout/orgChart1"/>
    <dgm:cxn modelId="{404D2378-CB9D-45E3-AE15-4AE51CEC5726}" type="presOf" srcId="{ADE7B611-4DA9-482B-AD3E-47D37E0D2E40}" destId="{2A13BC0F-3E52-4546-BBB6-87DBFF97CE35}" srcOrd="1" destOrd="0" presId="urn:microsoft.com/office/officeart/2005/8/layout/orgChart1"/>
    <dgm:cxn modelId="{4FCCFF55-B760-42DF-B5EE-70099E239F95}" type="presOf" srcId="{0AC8E0ED-A957-4A10-AB40-CF5AE3B65D0F}" destId="{9E99951C-CB0D-48DB-84BD-7973E5587176}" srcOrd="1" destOrd="0" presId="urn:microsoft.com/office/officeart/2005/8/layout/orgChart1"/>
    <dgm:cxn modelId="{257A5EB3-1E06-42E9-8A77-2E72E67EF4E5}" type="presOf" srcId="{BB6F77AD-1056-4EC6-8C1A-FC0E863CB5CC}" destId="{D1B9F142-2140-4775-A9B0-17DC12813460}" srcOrd="0"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7386735B-D68A-406A-865A-F8309A1A9914}" type="presOf" srcId="{ADE7B611-4DA9-482B-AD3E-47D37E0D2E40}" destId="{55371FD5-665B-4201-BD8E-AF69B9DDD1CB}" srcOrd="0" destOrd="0" presId="urn:microsoft.com/office/officeart/2005/8/layout/orgChart1"/>
    <dgm:cxn modelId="{343820FF-D243-48B4-B24C-0A41C1356146}" type="presOf" srcId="{BFB397D4-2396-4180-B631-7692F60CBB3B}" destId="{C41F05EE-0767-4167-AB48-90F5166518FE}"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E2680FCF-D182-475F-98F2-911B2FEE0640}" type="presOf" srcId="{67AC68C4-B8F6-4E23-9DE3-2A4813C2E3FA}" destId="{C5B07D43-9EE9-4854-9D4F-E8DAF99ED14C}" srcOrd="0" destOrd="0" presId="urn:microsoft.com/office/officeart/2005/8/layout/orgChart1"/>
    <dgm:cxn modelId="{8D17C23E-BCE9-4944-BAE0-9950F8D650F2}" type="presOf" srcId="{ADB3F2E1-7E9F-42E8-9095-8287B913F240}" destId="{3A895F64-83EB-4F51-8C96-642000EC88F5}" srcOrd="1" destOrd="0" presId="urn:microsoft.com/office/officeart/2005/8/layout/orgChart1"/>
    <dgm:cxn modelId="{6364F224-20E8-4598-AB80-1A805AA22C5E}" type="presOf" srcId="{C51E46C3-E7EE-4A88-AE32-CD9A27520A2D}" destId="{720C10DB-C345-4620-B59F-708994558782}" srcOrd="0" destOrd="0" presId="urn:microsoft.com/office/officeart/2005/8/layout/orgChart1"/>
    <dgm:cxn modelId="{0C14F4B5-EB5E-4164-9FF2-2061F17AF155}" type="presOf" srcId="{ADB3F2E1-7E9F-42E8-9095-8287B913F240}" destId="{76560BC8-D748-4DCD-A613-3CD910968CC8}" srcOrd="0" destOrd="0" presId="urn:microsoft.com/office/officeart/2005/8/layout/orgChart1"/>
    <dgm:cxn modelId="{CA6BBAB7-A8E0-496B-B650-2BD5D2593A4C}" type="presOf" srcId="{EB17A220-2E7F-4195-A32E-60D6A23B81AD}" destId="{B3C86468-A461-40A6-99BD-FE6C9A9B679C}" srcOrd="0" destOrd="0" presId="urn:microsoft.com/office/officeart/2005/8/layout/orgChart1"/>
    <dgm:cxn modelId="{EE9A1198-FD31-47AC-BEDF-350603CC191D}" type="presOf" srcId="{024DB868-BF27-48FC-90A2-BC7837878362}" destId="{3BBDBC3E-68A9-4B8B-AF79-06C1BDDF1359}" srcOrd="0" destOrd="0" presId="urn:microsoft.com/office/officeart/2005/8/layout/orgChart1"/>
    <dgm:cxn modelId="{51FB95F9-6F29-4A7C-9D4F-C6FCBB9CD8F4}" type="presOf" srcId="{0C2FD135-4B05-4A00-A89C-33E2AB1AD40A}" destId="{B15E9E50-F5DD-4999-8613-20AB8744947E}" srcOrd="1" destOrd="0" presId="urn:microsoft.com/office/officeart/2005/8/layout/orgChart1"/>
    <dgm:cxn modelId="{0F9D3929-6C18-402A-AA69-581148C4542D}" type="presOf" srcId="{163DAC73-E79F-451B-9DCD-74D12241AF83}" destId="{B3372685-9000-42DA-916C-636A2888807D}" srcOrd="0"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6B9F48F8-95E2-47E5-9D99-C394AA549F50}" type="presOf" srcId="{56FEAB4B-2282-4825-8D26-8564F99771F0}" destId="{52814F0A-6D45-4178-9AEC-C1B432E6511F}" srcOrd="0" destOrd="0" presId="urn:microsoft.com/office/officeart/2005/8/layout/orgChart1"/>
    <dgm:cxn modelId="{3677A0D5-9995-4B33-80B0-5BA0DE06C21E}" type="presOf" srcId="{C779DDF6-B29C-495B-B1BA-10C256F09249}" destId="{0273D33A-B665-4253-8FCA-5B37F6FB881D}" srcOrd="0" destOrd="0" presId="urn:microsoft.com/office/officeart/2005/8/layout/orgChart1"/>
    <dgm:cxn modelId="{D2E45330-AAEF-4A92-ABC9-5F211892388C}" type="presOf" srcId="{25E0E5B6-1B82-403C-B00F-962ACDE16ABD}" destId="{1952C184-3005-45C5-8E51-D21099A9E8A1}" srcOrd="0" destOrd="0" presId="urn:microsoft.com/office/officeart/2005/8/layout/orgChart1"/>
    <dgm:cxn modelId="{B45115CE-1349-44A0-8B19-196384D3B921}" type="presOf" srcId="{58FC4F24-1601-4ACB-94D3-094E7EAC4EFA}" destId="{4FB0ED4D-7AAE-4D38-B5B4-8A0013570DE0}" srcOrd="1" destOrd="0" presId="urn:microsoft.com/office/officeart/2005/8/layout/orgChart1"/>
    <dgm:cxn modelId="{DCECEBA5-E5AA-4E01-A0DD-0CBEC50A8E77}" type="presOf" srcId="{2BBDA2E3-500D-4F4E-9D79-96B7EE800291}" destId="{7A7C9D79-9CDD-429F-BCDF-8F5D6271BB35}" srcOrd="0" destOrd="0" presId="urn:microsoft.com/office/officeart/2005/8/layout/orgChart1"/>
    <dgm:cxn modelId="{F47BE63B-7E3B-4B16-9D80-010B91D92E15}" type="presOf" srcId="{310A77BB-15FF-4178-9580-D1957D8CAC1D}" destId="{58D00A27-55E5-4502-AD23-8BA73E06D7E3}"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A9087FFB-4765-4679-A04D-BDD04AE8C59C}" srcId="{0AC8E0ED-A957-4A10-AB40-CF5AE3B65D0F}" destId="{56FEAB4B-2282-4825-8D26-8564F99771F0}" srcOrd="0" destOrd="0" parTransId="{5D2BFA2B-877F-47C4-B1C9-5A8B7AEF8881}" sibTransId="{29BA462B-1765-4A53-BBA9-AF83E48D2C49}"/>
    <dgm:cxn modelId="{1080763F-5B6E-4BC6-921F-2749CFC8B96F}" type="presOf" srcId="{7B4FDCD2-B788-4824-B975-7FA55B24D4A0}" destId="{3F651334-D96D-4BE1-99EB-8ACEB0730255}" srcOrd="0" destOrd="0" presId="urn:microsoft.com/office/officeart/2005/8/layout/orgChart1"/>
    <dgm:cxn modelId="{8B4296BF-A197-4096-9416-4EB6ADD5E236}" type="presOf" srcId="{D6663DCB-8007-4109-9D35-B61FE32F9727}" destId="{1118A947-73BD-4340-B309-5DE78CB30B53}" srcOrd="1" destOrd="0" presId="urn:microsoft.com/office/officeart/2005/8/layout/orgChart1"/>
    <dgm:cxn modelId="{F767DEBD-BB73-4955-BB31-6E2387CAB1A5}" type="presOf" srcId="{EB17A220-2E7F-4195-A32E-60D6A23B81AD}" destId="{53B9ED1B-25B0-42A4-BC16-E11BAD79C262}" srcOrd="1" destOrd="0" presId="urn:microsoft.com/office/officeart/2005/8/layout/orgChart1"/>
    <dgm:cxn modelId="{BB0F5D94-EE70-40E1-826E-B5356E73EB91}" type="presOf" srcId="{2BBDA2E3-500D-4F4E-9D79-96B7EE800291}" destId="{8E42615D-8290-422D-B214-EE3C5A43BD33}" srcOrd="1"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98CA4B2E-A9BB-419D-AE63-96D8652D94EE}" type="presOf" srcId="{024DB868-BF27-48FC-90A2-BC7837878362}" destId="{A446443D-B05C-43E8-8641-AEC2BA931022}" srcOrd="1" destOrd="0" presId="urn:microsoft.com/office/officeart/2005/8/layout/orgChart1"/>
    <dgm:cxn modelId="{37BAD522-EE2C-4C68-902F-147FB963BD31}" type="presOf" srcId="{775A88C0-CF55-4E23-A516-24F0C7A70574}" destId="{8446BF87-9394-4DD5-8148-D0EAFABBFE02}" srcOrd="1" destOrd="0" presId="urn:microsoft.com/office/officeart/2005/8/layout/orgChart1"/>
    <dgm:cxn modelId="{A0A64740-4D3B-410A-82FE-50C4CB0FFF10}" type="presOf" srcId="{58FC4F24-1601-4ACB-94D3-094E7EAC4EFA}" destId="{209EA2A0-2FC8-4C66-ADB3-CFD62EB58D22}" srcOrd="0" destOrd="0" presId="urn:microsoft.com/office/officeart/2005/8/layout/orgChart1"/>
    <dgm:cxn modelId="{8B3782C1-87CE-4DC1-B1A9-D31B01E44133}" type="presOf" srcId="{282BDA18-760F-4DDE-BDDB-C188C1411ADD}" destId="{E6ECAF60-9583-4BE2-AE02-263B044EED2B}" srcOrd="1" destOrd="0" presId="urn:microsoft.com/office/officeart/2005/8/layout/orgChart1"/>
    <dgm:cxn modelId="{76544627-104E-4549-80E6-C58E623E9058}" type="presOf" srcId="{503B2674-5C66-49E6-8809-99DFDADB6322}" destId="{A6816227-FE67-4AFA-998D-764C81983B9A}" srcOrd="0" destOrd="0" presId="urn:microsoft.com/office/officeart/2005/8/layout/orgChart1"/>
    <dgm:cxn modelId="{E2B20DED-5997-403D-8AD5-825004FF0422}" type="presOf" srcId="{775A88C0-CF55-4E23-A516-24F0C7A70574}" destId="{CED667BA-B54D-4657-8704-D6286F4A8733}" srcOrd="0" destOrd="0" presId="urn:microsoft.com/office/officeart/2005/8/layout/orgChart1"/>
    <dgm:cxn modelId="{61DAD259-9551-46DF-B978-2082E0FCE5DB}" type="presOf" srcId="{3210E1C7-C1FD-4530-98F2-6788F5A70405}" destId="{DAFE477D-1664-4DDE-8AEC-59132143B985}" srcOrd="0" destOrd="0" presId="urn:microsoft.com/office/officeart/2005/8/layout/orgChart1"/>
    <dgm:cxn modelId="{8F14BD70-D934-418A-A906-8E53C3DE3C22}" type="presOf" srcId="{649C8CF8-D35E-4753-8CDB-6EAABB5C1ECF}" destId="{91D82B68-28FE-4CD8-B666-2E1115184573}" srcOrd="1" destOrd="0" presId="urn:microsoft.com/office/officeart/2005/8/layout/orgChart1"/>
    <dgm:cxn modelId="{5A8C405F-86DF-4AE0-8904-7F1DE8AFABDC}" type="presOf" srcId="{52A160FB-4D24-481A-A3FD-30667289ED63}" destId="{DFEAFD05-4A15-4A75-9689-4D2CCC988AF9}" srcOrd="0" destOrd="0" presId="urn:microsoft.com/office/officeart/2005/8/layout/orgChart1"/>
    <dgm:cxn modelId="{6E35C683-528B-49A8-8F35-B5D39770EE80}" type="presOf" srcId="{E483F110-A6BC-4DFC-897C-83588DCE9C48}" destId="{0AA86E9C-7812-4D29-BED6-ADB7442109D6}"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318A087A-E433-463B-9724-C2311124E404}" type="presOf" srcId="{BFB397D4-2396-4180-B631-7692F60CBB3B}" destId="{0165315F-5017-48A8-A4EA-EB23A9CBFD1B}" srcOrd="0" destOrd="0" presId="urn:microsoft.com/office/officeart/2005/8/layout/orgChart1"/>
    <dgm:cxn modelId="{8CC5F3B1-7F4D-4932-BB55-8D17E409A411}" type="presOf" srcId="{0AC8E0ED-A957-4A10-AB40-CF5AE3B65D0F}" destId="{46174BFA-86FB-40C4-9C21-0BA1745A5524}" srcOrd="0" destOrd="0" presId="urn:microsoft.com/office/officeart/2005/8/layout/orgChart1"/>
    <dgm:cxn modelId="{509AFE87-3674-4CED-AA1D-68917499B663}" type="presOf" srcId="{5D2BFA2B-877F-47C4-B1C9-5A8B7AEF8881}" destId="{F587772C-0AA9-4A8C-8B82-6B7DA6737050}" srcOrd="0" destOrd="0" presId="urn:microsoft.com/office/officeart/2005/8/layout/orgChart1"/>
    <dgm:cxn modelId="{9873445A-8C32-4D12-83EA-A0DB71FBE5E1}" type="presOf" srcId="{07C8A3B1-173D-4B84-8E7B-21039456F513}" destId="{F7FBAF29-34EB-4840-8DB0-DAC8D7804C1D}" srcOrd="1" destOrd="0" presId="urn:microsoft.com/office/officeart/2005/8/layout/orgChart1"/>
    <dgm:cxn modelId="{BE08C221-2DD2-44D0-8176-6005C03F6895}" type="presOf" srcId="{56FEAB4B-2282-4825-8D26-8564F99771F0}" destId="{E1C6FBF0-C86A-4785-AD45-A4273F8029B1}" srcOrd="1" destOrd="0" presId="urn:microsoft.com/office/officeart/2005/8/layout/orgChart1"/>
    <dgm:cxn modelId="{9DADBC58-D9E6-42AA-B6D3-DBD19D52CC47}" type="presOf" srcId="{FB810902-2CD0-4153-916F-3ED6FCEF61B9}" destId="{310AF326-395C-4B5A-A52C-A84139AEE262}" srcOrd="0" destOrd="0" presId="urn:microsoft.com/office/officeart/2005/8/layout/orgChart1"/>
    <dgm:cxn modelId="{DB679EFE-C8CB-4EBB-BDC0-0FA55C8F20FC}" type="presOf" srcId="{E3EAABFA-6FAA-4D67-818B-391A6CB9E533}" destId="{C827E59D-9864-409D-8727-5E29101BDADD}" srcOrd="0" destOrd="0" presId="urn:microsoft.com/office/officeart/2005/8/layout/orgChart1"/>
    <dgm:cxn modelId="{714247A7-5C09-4F40-AC4A-341E09180B22}" type="presOf" srcId="{E165F015-84C1-40FE-90EE-6A2F58A3226B}" destId="{5C1EA618-23F5-4250-8643-9EEAEBBAAECC}" srcOrd="0" destOrd="0" presId="urn:microsoft.com/office/officeart/2005/8/layout/orgChart1"/>
    <dgm:cxn modelId="{7AEAE67E-DE94-4EA6-9607-FA66DEF1387E}" type="presOf" srcId="{7F58225B-D8B3-4DCF-9BF0-CE167538D7C0}" destId="{93D0EDE7-733B-4DBD-ACAC-601919483D04}" srcOrd="0" destOrd="0" presId="urn:microsoft.com/office/officeart/2005/8/layout/orgChart1"/>
    <dgm:cxn modelId="{071B2DBB-3CC8-453E-B90D-C3131B2E934D}" type="presParOf" srcId="{38DD5A82-DA4F-45CE-B20D-08E5C63F63B9}" destId="{661E4865-8FDD-49E6-9300-88742A0B9077}" srcOrd="0" destOrd="0" presId="urn:microsoft.com/office/officeart/2005/8/layout/orgChart1"/>
    <dgm:cxn modelId="{951216EE-725A-4C4E-9FB0-B3A70C17A1FC}" type="presParOf" srcId="{661E4865-8FDD-49E6-9300-88742A0B9077}" destId="{36E240E3-4DCA-4DCC-93ED-FEEF6FEEBAF4}" srcOrd="0" destOrd="0" presId="urn:microsoft.com/office/officeart/2005/8/layout/orgChart1"/>
    <dgm:cxn modelId="{1CFBA476-A07E-42BC-979A-ED456266C8D3}" type="presParOf" srcId="{36E240E3-4DCA-4DCC-93ED-FEEF6FEEBAF4}" destId="{46174BFA-86FB-40C4-9C21-0BA1745A5524}" srcOrd="0" destOrd="0" presId="urn:microsoft.com/office/officeart/2005/8/layout/orgChart1"/>
    <dgm:cxn modelId="{254047E5-CBFC-48A3-BE69-11479114BBDC}" type="presParOf" srcId="{36E240E3-4DCA-4DCC-93ED-FEEF6FEEBAF4}" destId="{9E99951C-CB0D-48DB-84BD-7973E5587176}" srcOrd="1" destOrd="0" presId="urn:microsoft.com/office/officeart/2005/8/layout/orgChart1"/>
    <dgm:cxn modelId="{A7E7711B-8F49-4B1F-82B8-922D5A0E9077}" type="presParOf" srcId="{661E4865-8FDD-49E6-9300-88742A0B9077}" destId="{81F16CB9-E699-4DDC-BB52-0CE13288B089}" srcOrd="1" destOrd="0" presId="urn:microsoft.com/office/officeart/2005/8/layout/orgChart1"/>
    <dgm:cxn modelId="{C60797E7-B2B4-4D27-A2C6-7F907C282940}" type="presParOf" srcId="{81F16CB9-E699-4DDC-BB52-0CE13288B089}" destId="{F587772C-0AA9-4A8C-8B82-6B7DA6737050}" srcOrd="0" destOrd="0" presId="urn:microsoft.com/office/officeart/2005/8/layout/orgChart1"/>
    <dgm:cxn modelId="{BA6997BB-290A-4028-9C73-C80420539993}" type="presParOf" srcId="{81F16CB9-E699-4DDC-BB52-0CE13288B089}" destId="{80E3CB7B-209B-49A3-8003-74906BDB70CF}" srcOrd="1" destOrd="0" presId="urn:microsoft.com/office/officeart/2005/8/layout/orgChart1"/>
    <dgm:cxn modelId="{1BC8F087-6A07-4395-A69C-BB6ED1610843}" type="presParOf" srcId="{80E3CB7B-209B-49A3-8003-74906BDB70CF}" destId="{3251B607-6B29-4E2D-B528-F0EAEB9ED50B}" srcOrd="0" destOrd="0" presId="urn:microsoft.com/office/officeart/2005/8/layout/orgChart1"/>
    <dgm:cxn modelId="{C2921B1D-55EE-44C6-8D16-9B0EB3946064}" type="presParOf" srcId="{3251B607-6B29-4E2D-B528-F0EAEB9ED50B}" destId="{52814F0A-6D45-4178-9AEC-C1B432E6511F}" srcOrd="0" destOrd="0" presId="urn:microsoft.com/office/officeart/2005/8/layout/orgChart1"/>
    <dgm:cxn modelId="{DF1B1F85-CADF-4258-963E-458066347C1B}" type="presParOf" srcId="{3251B607-6B29-4E2D-B528-F0EAEB9ED50B}" destId="{E1C6FBF0-C86A-4785-AD45-A4273F8029B1}" srcOrd="1" destOrd="0" presId="urn:microsoft.com/office/officeart/2005/8/layout/orgChart1"/>
    <dgm:cxn modelId="{14439180-EA7D-41FD-A99B-803B032B1908}" type="presParOf" srcId="{80E3CB7B-209B-49A3-8003-74906BDB70CF}" destId="{12436366-0BC3-45BF-AF95-3589C1116744}" srcOrd="1" destOrd="0" presId="urn:microsoft.com/office/officeart/2005/8/layout/orgChart1"/>
    <dgm:cxn modelId="{BFACBD91-6A0B-4892-8977-277665F64005}" type="presParOf" srcId="{12436366-0BC3-45BF-AF95-3589C1116744}" destId="{720C10DB-C345-4620-B59F-708994558782}" srcOrd="0" destOrd="0" presId="urn:microsoft.com/office/officeart/2005/8/layout/orgChart1"/>
    <dgm:cxn modelId="{FD9C31D5-E35C-4F65-A6D2-3CA5273984D1}" type="presParOf" srcId="{12436366-0BC3-45BF-AF95-3589C1116744}" destId="{2D29C273-DA87-4CE2-A41F-163FFB43A965}" srcOrd="1" destOrd="0" presId="urn:microsoft.com/office/officeart/2005/8/layout/orgChart1"/>
    <dgm:cxn modelId="{278EA022-8DAF-4D96-8BE0-6CCAAF16F932}" type="presParOf" srcId="{2D29C273-DA87-4CE2-A41F-163FFB43A965}" destId="{03EFE594-5D6E-4C46-A39B-1A12E80A6474}" srcOrd="0" destOrd="0" presId="urn:microsoft.com/office/officeart/2005/8/layout/orgChart1"/>
    <dgm:cxn modelId="{F269B5EB-D7CD-4256-8597-5655B0466E9B}" type="presParOf" srcId="{03EFE594-5D6E-4C46-A39B-1A12E80A6474}" destId="{C827E59D-9864-409D-8727-5E29101BDADD}" srcOrd="0" destOrd="0" presId="urn:microsoft.com/office/officeart/2005/8/layout/orgChart1"/>
    <dgm:cxn modelId="{A09705A6-C6BF-439F-98DB-BF708BBBD04B}" type="presParOf" srcId="{03EFE594-5D6E-4C46-A39B-1A12E80A6474}" destId="{315B5E2B-BFC9-43D0-AE5A-0A9699FA3AD6}" srcOrd="1" destOrd="0" presId="urn:microsoft.com/office/officeart/2005/8/layout/orgChart1"/>
    <dgm:cxn modelId="{6B1589AC-7FE6-4A23-A51F-5520C962714F}" type="presParOf" srcId="{2D29C273-DA87-4CE2-A41F-163FFB43A965}" destId="{718D45AA-A55D-4B54-9A19-2B50822708D4}" srcOrd="1" destOrd="0" presId="urn:microsoft.com/office/officeart/2005/8/layout/orgChart1"/>
    <dgm:cxn modelId="{4F5AC67E-55B5-40F0-A0CC-FADD2419339D}" type="presParOf" srcId="{2D29C273-DA87-4CE2-A41F-163FFB43A965}" destId="{D91A0E4B-E616-4A6B-A7CA-39F9C9340BAD}" srcOrd="2" destOrd="0" presId="urn:microsoft.com/office/officeart/2005/8/layout/orgChart1"/>
    <dgm:cxn modelId="{64632A27-748A-4FDC-867E-B628558D27F0}" type="presParOf" srcId="{12436366-0BC3-45BF-AF95-3589C1116744}" destId="{76922632-91CA-41A2-A1CC-9E75B98AD05E}" srcOrd="2" destOrd="0" presId="urn:microsoft.com/office/officeart/2005/8/layout/orgChart1"/>
    <dgm:cxn modelId="{4BA6F339-2C65-4F6C-ACC5-A6791B17CFFA}" type="presParOf" srcId="{12436366-0BC3-45BF-AF95-3589C1116744}" destId="{8D17C587-523A-4344-BA43-61E931CD1BCA}" srcOrd="3" destOrd="0" presId="urn:microsoft.com/office/officeart/2005/8/layout/orgChart1"/>
    <dgm:cxn modelId="{DB2F545F-EC03-4C58-ADCE-FE672D9AA916}" type="presParOf" srcId="{8D17C587-523A-4344-BA43-61E931CD1BCA}" destId="{AC6D82DE-C7FA-4227-A3C5-C13D6EE6BBFB}" srcOrd="0" destOrd="0" presId="urn:microsoft.com/office/officeart/2005/8/layout/orgChart1"/>
    <dgm:cxn modelId="{DBA42B19-AB31-4CE1-97E1-FD8E53BC90B0}" type="presParOf" srcId="{AC6D82DE-C7FA-4227-A3C5-C13D6EE6BBFB}" destId="{C5B07D43-9EE9-4854-9D4F-E8DAF99ED14C}" srcOrd="0" destOrd="0" presId="urn:microsoft.com/office/officeart/2005/8/layout/orgChart1"/>
    <dgm:cxn modelId="{DE48B9C7-2B8A-4E9C-A6DC-E8DC005C9BE8}" type="presParOf" srcId="{AC6D82DE-C7FA-4227-A3C5-C13D6EE6BBFB}" destId="{CBC00049-2351-43C4-BC1B-091022B26AFB}" srcOrd="1" destOrd="0" presId="urn:microsoft.com/office/officeart/2005/8/layout/orgChart1"/>
    <dgm:cxn modelId="{1D246C10-514E-4481-AC3C-45EADD884966}" type="presParOf" srcId="{8D17C587-523A-4344-BA43-61E931CD1BCA}" destId="{1B038B30-FE41-4D77-95DD-AB845F582B31}" srcOrd="1" destOrd="0" presId="urn:microsoft.com/office/officeart/2005/8/layout/orgChart1"/>
    <dgm:cxn modelId="{485F15C7-766F-44AE-8F54-4A7AE201A0A0}" type="presParOf" srcId="{8D17C587-523A-4344-BA43-61E931CD1BCA}" destId="{901E6F69-524D-40DE-9572-82E1699CBAC3}" srcOrd="2" destOrd="0" presId="urn:microsoft.com/office/officeart/2005/8/layout/orgChart1"/>
    <dgm:cxn modelId="{86933483-03F7-4AFA-A804-F92616BF494B}" type="presParOf" srcId="{80E3CB7B-209B-49A3-8003-74906BDB70CF}" destId="{87B7EAB4-E216-4196-B68D-DD2C4C55C5C8}" srcOrd="2" destOrd="0" presId="urn:microsoft.com/office/officeart/2005/8/layout/orgChart1"/>
    <dgm:cxn modelId="{2E7230ED-F0F5-484C-92C5-7D0AEF735A0C}" type="presParOf" srcId="{81F16CB9-E699-4DDC-BB52-0CE13288B089}" destId="{A6816227-FE67-4AFA-998D-764C81983B9A}" srcOrd="2" destOrd="0" presId="urn:microsoft.com/office/officeart/2005/8/layout/orgChart1"/>
    <dgm:cxn modelId="{68605A83-7624-45A5-BC0A-0E41DCA5E060}" type="presParOf" srcId="{81F16CB9-E699-4DDC-BB52-0CE13288B089}" destId="{77508D17-BCDF-4A43-891F-89E8F055B5F2}" srcOrd="3" destOrd="0" presId="urn:microsoft.com/office/officeart/2005/8/layout/orgChart1"/>
    <dgm:cxn modelId="{E34CCEC8-8461-478B-AF2C-B37084159319}" type="presParOf" srcId="{77508D17-BCDF-4A43-891F-89E8F055B5F2}" destId="{0DA849D7-C179-414F-94C7-A6B0CB3644FE}" srcOrd="0" destOrd="0" presId="urn:microsoft.com/office/officeart/2005/8/layout/orgChart1"/>
    <dgm:cxn modelId="{6C0E9FEF-C4F9-4A88-B412-6EE11E8493F9}" type="presParOf" srcId="{0DA849D7-C179-414F-94C7-A6B0CB3644FE}" destId="{D1B9F142-2140-4775-A9B0-17DC12813460}" srcOrd="0" destOrd="0" presId="urn:microsoft.com/office/officeart/2005/8/layout/orgChart1"/>
    <dgm:cxn modelId="{F23EB445-0192-427C-8707-75772385D33D}" type="presParOf" srcId="{0DA849D7-C179-414F-94C7-A6B0CB3644FE}" destId="{BFECE20F-6DEC-4A29-A108-6772454965E8}" srcOrd="1" destOrd="0" presId="urn:microsoft.com/office/officeart/2005/8/layout/orgChart1"/>
    <dgm:cxn modelId="{F7082839-DC3F-4CA4-A81B-609BADEBE679}" type="presParOf" srcId="{77508D17-BCDF-4A43-891F-89E8F055B5F2}" destId="{B36F6FE5-A9E9-4C55-B861-8C992C0A0872}" srcOrd="1" destOrd="0" presId="urn:microsoft.com/office/officeart/2005/8/layout/orgChart1"/>
    <dgm:cxn modelId="{B3C74683-9F44-4AF9-8950-5631406538B6}" type="presParOf" srcId="{B36F6FE5-A9E9-4C55-B861-8C992C0A0872}" destId="{1952C184-3005-45C5-8E51-D21099A9E8A1}" srcOrd="0" destOrd="0" presId="urn:microsoft.com/office/officeart/2005/8/layout/orgChart1"/>
    <dgm:cxn modelId="{941C6353-4173-4D42-A350-37AA9F857D91}" type="presParOf" srcId="{B36F6FE5-A9E9-4C55-B861-8C992C0A0872}" destId="{B237897D-8B7B-4A32-A1D9-1DE80CC28F09}" srcOrd="1" destOrd="0" presId="urn:microsoft.com/office/officeart/2005/8/layout/orgChart1"/>
    <dgm:cxn modelId="{46FCFA6D-32EF-4C35-91D5-48EF7F797352}" type="presParOf" srcId="{B237897D-8B7B-4A32-A1D9-1DE80CC28F09}" destId="{E8C93D03-FB31-47E0-A902-D59BB8A7F4AF}" srcOrd="0" destOrd="0" presId="urn:microsoft.com/office/officeart/2005/8/layout/orgChart1"/>
    <dgm:cxn modelId="{44A8C65E-FA61-48E6-8663-16A30538D350}" type="presParOf" srcId="{E8C93D03-FB31-47E0-A902-D59BB8A7F4AF}" destId="{55371FD5-665B-4201-BD8E-AF69B9DDD1CB}" srcOrd="0" destOrd="0" presId="urn:microsoft.com/office/officeart/2005/8/layout/orgChart1"/>
    <dgm:cxn modelId="{387B2F79-8971-4FD8-8141-3DB6A36ADF8A}" type="presParOf" srcId="{E8C93D03-FB31-47E0-A902-D59BB8A7F4AF}" destId="{2A13BC0F-3E52-4546-BBB6-87DBFF97CE35}" srcOrd="1" destOrd="0" presId="urn:microsoft.com/office/officeart/2005/8/layout/orgChart1"/>
    <dgm:cxn modelId="{C7F35401-B6F0-4956-9D4D-0E1542933B26}" type="presParOf" srcId="{B237897D-8B7B-4A32-A1D9-1DE80CC28F09}" destId="{2A62067B-FDFE-4353-827B-025A9AA6995E}" srcOrd="1" destOrd="0" presId="urn:microsoft.com/office/officeart/2005/8/layout/orgChart1"/>
    <dgm:cxn modelId="{97EF4D6D-C1EC-4B92-B17E-5CEFE0AC97F0}" type="presParOf" srcId="{B237897D-8B7B-4A32-A1D9-1DE80CC28F09}" destId="{A406E16D-DDDD-48CF-AD71-A10192B2DC36}" srcOrd="2" destOrd="0" presId="urn:microsoft.com/office/officeart/2005/8/layout/orgChart1"/>
    <dgm:cxn modelId="{1CC47ED3-187E-43D9-8C01-38935A43B730}" type="presParOf" srcId="{B36F6FE5-A9E9-4C55-B861-8C992C0A0872}" destId="{441DBA13-D963-4391-A65E-5A5A087F6BD8}" srcOrd="2" destOrd="0" presId="urn:microsoft.com/office/officeart/2005/8/layout/orgChart1"/>
    <dgm:cxn modelId="{52FFD7B8-33E7-45F2-913D-510B0242864C}" type="presParOf" srcId="{B36F6FE5-A9E9-4C55-B861-8C992C0A0872}" destId="{5B2AAE56-2B85-4065-8EAE-D6B5B2A3035D}" srcOrd="3" destOrd="0" presId="urn:microsoft.com/office/officeart/2005/8/layout/orgChart1"/>
    <dgm:cxn modelId="{96557D93-3464-42F4-83CA-66D59BD17260}" type="presParOf" srcId="{5B2AAE56-2B85-4065-8EAE-D6B5B2A3035D}" destId="{95B88C80-8951-4020-A685-A6E3A90673B1}" srcOrd="0" destOrd="0" presId="urn:microsoft.com/office/officeart/2005/8/layout/orgChart1"/>
    <dgm:cxn modelId="{C351A49B-DE2C-4A4F-8286-F8145DE105DB}" type="presParOf" srcId="{95B88C80-8951-4020-A685-A6E3A90673B1}" destId="{76560BC8-D748-4DCD-A613-3CD910968CC8}" srcOrd="0" destOrd="0" presId="urn:microsoft.com/office/officeart/2005/8/layout/orgChart1"/>
    <dgm:cxn modelId="{EE07B29C-C3A3-45AE-BD56-240CA169D5C5}" type="presParOf" srcId="{95B88C80-8951-4020-A685-A6E3A90673B1}" destId="{3A895F64-83EB-4F51-8C96-642000EC88F5}" srcOrd="1" destOrd="0" presId="urn:microsoft.com/office/officeart/2005/8/layout/orgChart1"/>
    <dgm:cxn modelId="{BD3D640D-6766-4D59-9FF1-48B2B279D0A3}" type="presParOf" srcId="{5B2AAE56-2B85-4065-8EAE-D6B5B2A3035D}" destId="{5290A33D-5E23-4975-8BD6-A9A26E906A70}" srcOrd="1" destOrd="0" presId="urn:microsoft.com/office/officeart/2005/8/layout/orgChart1"/>
    <dgm:cxn modelId="{E66F1319-8674-4C9D-8285-AF570CA5829C}" type="presParOf" srcId="{5B2AAE56-2B85-4065-8EAE-D6B5B2A3035D}" destId="{E2D63630-11F2-435E-BD94-F82933EB8645}" srcOrd="2" destOrd="0" presId="urn:microsoft.com/office/officeart/2005/8/layout/orgChart1"/>
    <dgm:cxn modelId="{8AF246DE-1ABA-4D0D-8B47-A5F65EC60DAC}" type="presParOf" srcId="{B36F6FE5-A9E9-4C55-B861-8C992C0A0872}" destId="{0273D33A-B665-4253-8FCA-5B37F6FB881D}" srcOrd="4" destOrd="0" presId="urn:microsoft.com/office/officeart/2005/8/layout/orgChart1"/>
    <dgm:cxn modelId="{571C13E5-8D82-4F4F-883C-0F47B15A2557}" type="presParOf" srcId="{B36F6FE5-A9E9-4C55-B861-8C992C0A0872}" destId="{9897F56D-8518-43C4-9F58-63A3A28348D3}" srcOrd="5" destOrd="0" presId="urn:microsoft.com/office/officeart/2005/8/layout/orgChart1"/>
    <dgm:cxn modelId="{962904AC-B313-4E7E-A6F0-85CCFFA4DD6A}" type="presParOf" srcId="{9897F56D-8518-43C4-9F58-63A3A28348D3}" destId="{3A7F2005-9536-4E71-8531-6D0BA4111B3E}" srcOrd="0" destOrd="0" presId="urn:microsoft.com/office/officeart/2005/8/layout/orgChart1"/>
    <dgm:cxn modelId="{078D92DF-1329-4CCA-A193-CD3923F37F88}" type="presParOf" srcId="{3A7F2005-9536-4E71-8531-6D0BA4111B3E}" destId="{7A7C9D79-9CDD-429F-BCDF-8F5D6271BB35}" srcOrd="0" destOrd="0" presId="urn:microsoft.com/office/officeart/2005/8/layout/orgChart1"/>
    <dgm:cxn modelId="{688584F8-9F4F-4B06-8903-264A1BC32F4D}" type="presParOf" srcId="{3A7F2005-9536-4E71-8531-6D0BA4111B3E}" destId="{8E42615D-8290-422D-B214-EE3C5A43BD33}" srcOrd="1" destOrd="0" presId="urn:microsoft.com/office/officeart/2005/8/layout/orgChart1"/>
    <dgm:cxn modelId="{6AEE3A96-906B-409B-8188-193227023A4D}" type="presParOf" srcId="{9897F56D-8518-43C4-9F58-63A3A28348D3}" destId="{EDEDDE35-713C-428E-B9A7-5F961D88C66A}" srcOrd="1" destOrd="0" presId="urn:microsoft.com/office/officeart/2005/8/layout/orgChart1"/>
    <dgm:cxn modelId="{06732369-467F-4B3C-92BC-9D5C64019CC2}" type="presParOf" srcId="{9897F56D-8518-43C4-9F58-63A3A28348D3}" destId="{4E5422BA-74E2-4947-B351-D014346E4AEF}" srcOrd="2" destOrd="0" presId="urn:microsoft.com/office/officeart/2005/8/layout/orgChart1"/>
    <dgm:cxn modelId="{DF33A95A-140F-40E1-9643-BB5FE5C7119E}" type="presParOf" srcId="{77508D17-BCDF-4A43-891F-89E8F055B5F2}" destId="{70576C38-9863-4544-9CD6-11F8B0D5EDAC}" srcOrd="2" destOrd="0" presId="urn:microsoft.com/office/officeart/2005/8/layout/orgChart1"/>
    <dgm:cxn modelId="{85832BD6-716F-4A29-AC7F-D0382077ED7B}" type="presParOf" srcId="{81F16CB9-E699-4DDC-BB52-0CE13288B089}" destId="{DAFE477D-1664-4DDE-8AEC-59132143B985}" srcOrd="4" destOrd="0" presId="urn:microsoft.com/office/officeart/2005/8/layout/orgChart1"/>
    <dgm:cxn modelId="{365C70D4-C3BD-40D6-80CB-E03D5DCF1741}" type="presParOf" srcId="{81F16CB9-E699-4DDC-BB52-0CE13288B089}" destId="{CA462F93-2B00-4F23-A1E5-F439C6CD62B9}" srcOrd="5" destOrd="0" presId="urn:microsoft.com/office/officeart/2005/8/layout/orgChart1"/>
    <dgm:cxn modelId="{23F22A95-7271-4B98-B974-D57DF5577783}" type="presParOf" srcId="{CA462F93-2B00-4F23-A1E5-F439C6CD62B9}" destId="{E6871BAF-2916-414E-97D1-6AF3B72A2AAC}" srcOrd="0" destOrd="0" presId="urn:microsoft.com/office/officeart/2005/8/layout/orgChart1"/>
    <dgm:cxn modelId="{13F5C868-CBBB-4D03-B028-67C105ED1F88}" type="presParOf" srcId="{E6871BAF-2916-414E-97D1-6AF3B72A2AAC}" destId="{3BBDBC3E-68A9-4B8B-AF79-06C1BDDF1359}" srcOrd="0" destOrd="0" presId="urn:microsoft.com/office/officeart/2005/8/layout/orgChart1"/>
    <dgm:cxn modelId="{C00841A5-3328-4FD5-AF16-DFB9A9CC2756}" type="presParOf" srcId="{E6871BAF-2916-414E-97D1-6AF3B72A2AAC}" destId="{A446443D-B05C-43E8-8641-AEC2BA931022}" srcOrd="1" destOrd="0" presId="urn:microsoft.com/office/officeart/2005/8/layout/orgChart1"/>
    <dgm:cxn modelId="{E6DBA2D5-BAEE-45C5-BDD4-526B4947CF62}" type="presParOf" srcId="{CA462F93-2B00-4F23-A1E5-F439C6CD62B9}" destId="{949019D6-DECA-4C78-907E-D1936CB0CC5B}" srcOrd="1" destOrd="0" presId="urn:microsoft.com/office/officeart/2005/8/layout/orgChart1"/>
    <dgm:cxn modelId="{87E4D438-57AD-4E76-AD24-1005D2475D14}" type="presParOf" srcId="{949019D6-DECA-4C78-907E-D1936CB0CC5B}" destId="{93D0EDE7-733B-4DBD-ACAC-601919483D04}" srcOrd="0" destOrd="0" presId="urn:microsoft.com/office/officeart/2005/8/layout/orgChart1"/>
    <dgm:cxn modelId="{E8EF20C0-B43C-4B2E-91CE-374FD190FED1}" type="presParOf" srcId="{949019D6-DECA-4C78-907E-D1936CB0CC5B}" destId="{DC125A48-2B27-439A-8C21-96135E4A622C}" srcOrd="1" destOrd="0" presId="urn:microsoft.com/office/officeart/2005/8/layout/orgChart1"/>
    <dgm:cxn modelId="{EDFCE6E5-A914-48A3-A30B-278241C176C5}" type="presParOf" srcId="{DC125A48-2B27-439A-8C21-96135E4A622C}" destId="{70249206-DD22-4D9D-832E-3786ECCE3AFE}" srcOrd="0" destOrd="0" presId="urn:microsoft.com/office/officeart/2005/8/layout/orgChart1"/>
    <dgm:cxn modelId="{D3B026EA-976F-4F11-AA4E-2ECF6AF310D3}" type="presParOf" srcId="{70249206-DD22-4D9D-832E-3786ECCE3AFE}" destId="{310AF326-395C-4B5A-A52C-A84139AEE262}" srcOrd="0" destOrd="0" presId="urn:microsoft.com/office/officeart/2005/8/layout/orgChart1"/>
    <dgm:cxn modelId="{91A346FD-C7AC-415F-B4F7-EF0CCED6590D}" type="presParOf" srcId="{70249206-DD22-4D9D-832E-3786ECCE3AFE}" destId="{EB1BCEB4-C024-40F7-8665-E2B63EC5FD4F}" srcOrd="1" destOrd="0" presId="urn:microsoft.com/office/officeart/2005/8/layout/orgChart1"/>
    <dgm:cxn modelId="{D739B81D-6378-4C25-AB08-5CCFDAD95299}" type="presParOf" srcId="{DC125A48-2B27-439A-8C21-96135E4A622C}" destId="{0E7A4632-57CF-4B79-A0AC-E8E5B64BF673}" srcOrd="1" destOrd="0" presId="urn:microsoft.com/office/officeart/2005/8/layout/orgChart1"/>
    <dgm:cxn modelId="{59C86CDB-6E8B-40D4-9EE8-727F6BEFC4E1}" type="presParOf" srcId="{DC125A48-2B27-439A-8C21-96135E4A622C}" destId="{7613A4D1-328A-44D7-96EB-AD5FF80C1DFB}" srcOrd="2" destOrd="0" presId="urn:microsoft.com/office/officeart/2005/8/layout/orgChart1"/>
    <dgm:cxn modelId="{C2079E85-E342-480A-9D83-18B4E39E0E52}" type="presParOf" srcId="{CA462F93-2B00-4F23-A1E5-F439C6CD62B9}" destId="{557659F1-3773-4340-A76D-3FFE5860A460}" srcOrd="2" destOrd="0" presId="urn:microsoft.com/office/officeart/2005/8/layout/orgChart1"/>
    <dgm:cxn modelId="{84A7585B-858D-4927-8CCB-882A47AF587B}" type="presParOf" srcId="{81F16CB9-E699-4DDC-BB52-0CE13288B089}" destId="{0AA86E9C-7812-4D29-BED6-ADB7442109D6}" srcOrd="6" destOrd="0" presId="urn:microsoft.com/office/officeart/2005/8/layout/orgChart1"/>
    <dgm:cxn modelId="{6A1ECD01-2461-4099-A419-87D6F1B60D68}" type="presParOf" srcId="{81F16CB9-E699-4DDC-BB52-0CE13288B089}" destId="{92BA0609-E671-4FCB-900F-3FFB5062DF36}" srcOrd="7" destOrd="0" presId="urn:microsoft.com/office/officeart/2005/8/layout/orgChart1"/>
    <dgm:cxn modelId="{2A30BEDA-96E8-41C9-995A-C74738E3072A}" type="presParOf" srcId="{92BA0609-E671-4FCB-900F-3FFB5062DF36}" destId="{FA2CE480-917D-4E95-A19A-3BA67908361D}" srcOrd="0" destOrd="0" presId="urn:microsoft.com/office/officeart/2005/8/layout/orgChart1"/>
    <dgm:cxn modelId="{D45CD95D-AC77-49A6-BF87-51443F2779FE}" type="presParOf" srcId="{FA2CE480-917D-4E95-A19A-3BA67908361D}" destId="{015BFCA0-D7B4-4524-A9FC-58703D254F55}" srcOrd="0" destOrd="0" presId="urn:microsoft.com/office/officeart/2005/8/layout/orgChart1"/>
    <dgm:cxn modelId="{06E4ADF6-3F10-4DDB-A2FB-2D19999B7571}" type="presParOf" srcId="{FA2CE480-917D-4E95-A19A-3BA67908361D}" destId="{91D82B68-28FE-4CD8-B666-2E1115184573}" srcOrd="1" destOrd="0" presId="urn:microsoft.com/office/officeart/2005/8/layout/orgChart1"/>
    <dgm:cxn modelId="{194D423F-94A1-47F2-BA80-C5C69A570A51}" type="presParOf" srcId="{92BA0609-E671-4FCB-900F-3FFB5062DF36}" destId="{FCCBC37B-4EE9-404A-A947-BA9BE8216639}" srcOrd="1" destOrd="0" presId="urn:microsoft.com/office/officeart/2005/8/layout/orgChart1"/>
    <dgm:cxn modelId="{E4896FE1-0A8D-4168-AA46-7E2D88E8DCCA}" type="presParOf" srcId="{FCCBC37B-4EE9-404A-A947-BA9BE8216639}" destId="{3F651334-D96D-4BE1-99EB-8ACEB0730255}" srcOrd="0" destOrd="0" presId="urn:microsoft.com/office/officeart/2005/8/layout/orgChart1"/>
    <dgm:cxn modelId="{426A690F-44C7-46AF-9671-AE1DFD23C1FA}" type="presParOf" srcId="{FCCBC37B-4EE9-404A-A947-BA9BE8216639}" destId="{53F8BD17-46AA-4673-BA55-314CB2E1C575}" srcOrd="1" destOrd="0" presId="urn:microsoft.com/office/officeart/2005/8/layout/orgChart1"/>
    <dgm:cxn modelId="{CC74D03F-9609-4FA1-B628-0E2B51747FFD}" type="presParOf" srcId="{53F8BD17-46AA-4673-BA55-314CB2E1C575}" destId="{0D6A4952-4CD4-409E-9F73-2F2958CA7916}" srcOrd="0" destOrd="0" presId="urn:microsoft.com/office/officeart/2005/8/layout/orgChart1"/>
    <dgm:cxn modelId="{64A85DB0-8F24-4221-BE3B-CDE5F2F5FF60}" type="presParOf" srcId="{0D6A4952-4CD4-409E-9F73-2F2958CA7916}" destId="{577A8D08-77DF-422B-B624-039EB27CBBDD}" srcOrd="0" destOrd="0" presId="urn:microsoft.com/office/officeart/2005/8/layout/orgChart1"/>
    <dgm:cxn modelId="{52C13A37-73D5-44F4-8B70-34E921A48DFF}" type="presParOf" srcId="{0D6A4952-4CD4-409E-9F73-2F2958CA7916}" destId="{1118A947-73BD-4340-B309-5DE78CB30B53}" srcOrd="1" destOrd="0" presId="urn:microsoft.com/office/officeart/2005/8/layout/orgChart1"/>
    <dgm:cxn modelId="{D69D51E0-A9EF-4CAC-A25C-013C931CB626}" type="presParOf" srcId="{53F8BD17-46AA-4673-BA55-314CB2E1C575}" destId="{7B38C6C8-9274-45AD-9987-0FAB36EBE734}" srcOrd="1" destOrd="0" presId="urn:microsoft.com/office/officeart/2005/8/layout/orgChart1"/>
    <dgm:cxn modelId="{68F1282F-E4A8-435B-AB23-04CD91A31CB2}" type="presParOf" srcId="{53F8BD17-46AA-4673-BA55-314CB2E1C575}" destId="{38CECE3B-F267-4F67-A42D-E83EEA60AB1C}" srcOrd="2" destOrd="0" presId="urn:microsoft.com/office/officeart/2005/8/layout/orgChart1"/>
    <dgm:cxn modelId="{73783DA6-4771-41D9-A979-4C0D918EE44B}" type="presParOf" srcId="{92BA0609-E671-4FCB-900F-3FFB5062DF36}" destId="{C1AA2370-3DFE-45EE-A921-29DBD6C4012A}" srcOrd="2" destOrd="0" presId="urn:microsoft.com/office/officeart/2005/8/layout/orgChart1"/>
    <dgm:cxn modelId="{3B69F293-2DDE-46C4-AD3E-BAEB01C79EF0}" type="presParOf" srcId="{81F16CB9-E699-4DDC-BB52-0CE13288B089}" destId="{B3372685-9000-42DA-916C-636A2888807D}" srcOrd="8" destOrd="0" presId="urn:microsoft.com/office/officeart/2005/8/layout/orgChart1"/>
    <dgm:cxn modelId="{FA7D2809-D1D4-4ACB-9FA4-0062E98220D0}" type="presParOf" srcId="{81F16CB9-E699-4DDC-BB52-0CE13288B089}" destId="{61D4DF08-6BEF-4A36-87AF-F23E8743765C}" srcOrd="9" destOrd="0" presId="urn:microsoft.com/office/officeart/2005/8/layout/orgChart1"/>
    <dgm:cxn modelId="{343D9BC9-C37B-4FE3-BD93-438BAB06BB98}" type="presParOf" srcId="{61D4DF08-6BEF-4A36-87AF-F23E8743765C}" destId="{CFE9B89C-9B45-4C26-A0C4-0B0B8BA3181B}" srcOrd="0" destOrd="0" presId="urn:microsoft.com/office/officeart/2005/8/layout/orgChart1"/>
    <dgm:cxn modelId="{8AFB4BBC-80B2-42B1-85C4-559F3E8DF23C}" type="presParOf" srcId="{CFE9B89C-9B45-4C26-A0C4-0B0B8BA3181B}" destId="{130A5726-B7CB-42EA-8D96-350A2C5D77A9}" srcOrd="0" destOrd="0" presId="urn:microsoft.com/office/officeart/2005/8/layout/orgChart1"/>
    <dgm:cxn modelId="{089ADBE5-CA89-4BD7-90C4-B5C59ED207AD}" type="presParOf" srcId="{CFE9B89C-9B45-4C26-A0C4-0B0B8BA3181B}" destId="{E6ECAF60-9583-4BE2-AE02-263B044EED2B}" srcOrd="1" destOrd="0" presId="urn:microsoft.com/office/officeart/2005/8/layout/orgChart1"/>
    <dgm:cxn modelId="{AC566863-5EE8-4582-B7C6-7A8D6BB962C4}" type="presParOf" srcId="{61D4DF08-6BEF-4A36-87AF-F23E8743765C}" destId="{687C0D17-A69B-403B-8E39-6F62DBBA1F20}" srcOrd="1" destOrd="0" presId="urn:microsoft.com/office/officeart/2005/8/layout/orgChart1"/>
    <dgm:cxn modelId="{0BF60B2D-82E8-4B6B-88EB-308C045880CB}" type="presParOf" srcId="{687C0D17-A69B-403B-8E39-6F62DBBA1F20}" destId="{1F24BB10-C223-4313-B27F-B22B096A44BB}" srcOrd="0" destOrd="0" presId="urn:microsoft.com/office/officeart/2005/8/layout/orgChart1"/>
    <dgm:cxn modelId="{BCFDFBC2-3EC4-4679-9229-02587603EE3F}" type="presParOf" srcId="{687C0D17-A69B-403B-8E39-6F62DBBA1F20}" destId="{93878114-BAC8-4851-94A0-A1A8EB138F24}" srcOrd="1" destOrd="0" presId="urn:microsoft.com/office/officeart/2005/8/layout/orgChart1"/>
    <dgm:cxn modelId="{7DFEA4F7-E7A2-446D-B104-26A368382738}" type="presParOf" srcId="{93878114-BAC8-4851-94A0-A1A8EB138F24}" destId="{16E73070-B4FA-4D4C-AC52-ED8D21C126C4}" srcOrd="0" destOrd="0" presId="urn:microsoft.com/office/officeart/2005/8/layout/orgChart1"/>
    <dgm:cxn modelId="{D824373A-DDAE-4ADB-8320-27FCD5C23D09}" type="presParOf" srcId="{16E73070-B4FA-4D4C-AC52-ED8D21C126C4}" destId="{209EA2A0-2FC8-4C66-ADB3-CFD62EB58D22}" srcOrd="0" destOrd="0" presId="urn:microsoft.com/office/officeart/2005/8/layout/orgChart1"/>
    <dgm:cxn modelId="{E62E5F71-41E0-4450-B0AB-F6CA6AF93599}" type="presParOf" srcId="{16E73070-B4FA-4D4C-AC52-ED8D21C126C4}" destId="{4FB0ED4D-7AAE-4D38-B5B4-8A0013570DE0}" srcOrd="1" destOrd="0" presId="urn:microsoft.com/office/officeart/2005/8/layout/orgChart1"/>
    <dgm:cxn modelId="{CB371185-6296-4970-A355-52E53E54E350}" type="presParOf" srcId="{93878114-BAC8-4851-94A0-A1A8EB138F24}" destId="{DEF431C9-7B36-48F4-8E09-D5946D8F5F48}" srcOrd="1" destOrd="0" presId="urn:microsoft.com/office/officeart/2005/8/layout/orgChart1"/>
    <dgm:cxn modelId="{A78292DC-F764-4FE2-8013-A531CA542D9D}" type="presParOf" srcId="{93878114-BAC8-4851-94A0-A1A8EB138F24}" destId="{B9F4F066-5205-4DB9-B2B8-EAD7B0160BD1}" srcOrd="2" destOrd="0" presId="urn:microsoft.com/office/officeart/2005/8/layout/orgChart1"/>
    <dgm:cxn modelId="{01F81147-69FB-4EFE-ABF2-E17936EC5600}" type="presParOf" srcId="{687C0D17-A69B-403B-8E39-6F62DBBA1F20}" destId="{040FA375-1DAC-451B-9006-6D2AEC512B53}" srcOrd="2" destOrd="0" presId="urn:microsoft.com/office/officeart/2005/8/layout/orgChart1"/>
    <dgm:cxn modelId="{DB50D0DF-EF9F-4DC5-9741-76F4AB9E8388}" type="presParOf" srcId="{687C0D17-A69B-403B-8E39-6F62DBBA1F20}" destId="{9908327C-E772-4DE4-A1BA-1D8BA67DED2F}" srcOrd="3" destOrd="0" presId="urn:microsoft.com/office/officeart/2005/8/layout/orgChart1"/>
    <dgm:cxn modelId="{6306F87A-60C7-4941-9E45-6F37EBCDF836}" type="presParOf" srcId="{9908327C-E772-4DE4-A1BA-1D8BA67DED2F}" destId="{85B16AFA-392B-43FA-9AF8-BC195E6B7BA5}" srcOrd="0" destOrd="0" presId="urn:microsoft.com/office/officeart/2005/8/layout/orgChart1"/>
    <dgm:cxn modelId="{D366B5D6-9EE0-4996-961C-7548B82D1A0A}" type="presParOf" srcId="{85B16AFA-392B-43FA-9AF8-BC195E6B7BA5}" destId="{B3C86468-A461-40A6-99BD-FE6C9A9B679C}" srcOrd="0" destOrd="0" presId="urn:microsoft.com/office/officeart/2005/8/layout/orgChart1"/>
    <dgm:cxn modelId="{E8729C6D-DDAC-4313-B3E6-D437A6143E9C}" type="presParOf" srcId="{85B16AFA-392B-43FA-9AF8-BC195E6B7BA5}" destId="{53B9ED1B-25B0-42A4-BC16-E11BAD79C262}" srcOrd="1" destOrd="0" presId="urn:microsoft.com/office/officeart/2005/8/layout/orgChart1"/>
    <dgm:cxn modelId="{14FB222B-274A-48F8-95A5-05160CF0E862}" type="presParOf" srcId="{9908327C-E772-4DE4-A1BA-1D8BA67DED2F}" destId="{530BC056-C5E3-4326-8D3D-D4821EE1EC79}" srcOrd="1" destOrd="0" presId="urn:microsoft.com/office/officeart/2005/8/layout/orgChart1"/>
    <dgm:cxn modelId="{12FCAE17-85C5-4764-8F81-917B7DD7EA79}" type="presParOf" srcId="{9908327C-E772-4DE4-A1BA-1D8BA67DED2F}" destId="{FFAB007A-E6B8-4F01-A7A6-CA88F68C1D28}" srcOrd="2" destOrd="0" presId="urn:microsoft.com/office/officeart/2005/8/layout/orgChart1"/>
    <dgm:cxn modelId="{BAD5E882-4410-4055-ADE8-69DED9E058A9}" type="presParOf" srcId="{61D4DF08-6BEF-4A36-87AF-F23E8743765C}" destId="{BDD43676-9BDA-43CE-A922-B64CEA381F32}" srcOrd="2" destOrd="0" presId="urn:microsoft.com/office/officeart/2005/8/layout/orgChart1"/>
    <dgm:cxn modelId="{64FE309E-7957-40EB-B847-2B567678314B}" type="presParOf" srcId="{81F16CB9-E699-4DDC-BB52-0CE13288B089}" destId="{A27C48AC-EF55-479D-9438-AC4DE40D52CF}" srcOrd="10" destOrd="0" presId="urn:microsoft.com/office/officeart/2005/8/layout/orgChart1"/>
    <dgm:cxn modelId="{EEBA92D5-F6C1-403A-AA1D-18448EA690F1}" type="presParOf" srcId="{81F16CB9-E699-4DDC-BB52-0CE13288B089}" destId="{7F0C7B7B-5862-400B-8653-B90FCF901F9D}" srcOrd="11" destOrd="0" presId="urn:microsoft.com/office/officeart/2005/8/layout/orgChart1"/>
    <dgm:cxn modelId="{BADB337E-0140-4102-940F-00FB712B7ACD}" type="presParOf" srcId="{7F0C7B7B-5862-400B-8653-B90FCF901F9D}" destId="{CD546E87-D748-4D55-AE20-CF11D115BCD3}" srcOrd="0" destOrd="0" presId="urn:microsoft.com/office/officeart/2005/8/layout/orgChart1"/>
    <dgm:cxn modelId="{EE98A568-24BE-403D-BDE1-EFD1F210FF99}" type="presParOf" srcId="{CD546E87-D748-4D55-AE20-CF11D115BCD3}" destId="{CED667BA-B54D-4657-8704-D6286F4A8733}" srcOrd="0" destOrd="0" presId="urn:microsoft.com/office/officeart/2005/8/layout/orgChart1"/>
    <dgm:cxn modelId="{F1C41E13-36C7-4659-BB74-CC53EB275CC1}" type="presParOf" srcId="{CD546E87-D748-4D55-AE20-CF11D115BCD3}" destId="{8446BF87-9394-4DD5-8148-D0EAFABBFE02}" srcOrd="1" destOrd="0" presId="urn:microsoft.com/office/officeart/2005/8/layout/orgChart1"/>
    <dgm:cxn modelId="{B9A615CC-42AE-4FA9-9A74-8C2098936808}" type="presParOf" srcId="{7F0C7B7B-5862-400B-8653-B90FCF901F9D}" destId="{F9F60311-00BF-47AF-AD27-D9B18AA2BCE2}" srcOrd="1" destOrd="0" presId="urn:microsoft.com/office/officeart/2005/8/layout/orgChart1"/>
    <dgm:cxn modelId="{2B42E3DE-C67B-4EF0-BD76-F3B09420EBE3}" type="presParOf" srcId="{F9F60311-00BF-47AF-AD27-D9B18AA2BCE2}" destId="{DFEAFD05-4A15-4A75-9689-4D2CCC988AF9}" srcOrd="0" destOrd="0" presId="urn:microsoft.com/office/officeart/2005/8/layout/orgChart1"/>
    <dgm:cxn modelId="{BBAB9348-ACE7-4BA1-95CC-5BB437D57099}" type="presParOf" srcId="{F9F60311-00BF-47AF-AD27-D9B18AA2BCE2}" destId="{ADCE448B-6CEC-405F-AC2F-96687A69CBF6}" srcOrd="1" destOrd="0" presId="urn:microsoft.com/office/officeart/2005/8/layout/orgChart1"/>
    <dgm:cxn modelId="{CE9CCF35-C129-49D8-8617-597BA6A424AE}" type="presParOf" srcId="{ADCE448B-6CEC-405F-AC2F-96687A69CBF6}" destId="{F33AEA5E-620D-419C-A9B5-11685A71DADD}" srcOrd="0" destOrd="0" presId="urn:microsoft.com/office/officeart/2005/8/layout/orgChart1"/>
    <dgm:cxn modelId="{43D1D854-A6D0-422E-AC4E-39E53BEC7E05}" type="presParOf" srcId="{F33AEA5E-620D-419C-A9B5-11685A71DADD}" destId="{0165315F-5017-48A8-A4EA-EB23A9CBFD1B}" srcOrd="0" destOrd="0" presId="urn:microsoft.com/office/officeart/2005/8/layout/orgChart1"/>
    <dgm:cxn modelId="{B1F86EE2-81AF-4653-9489-3F043E4367C2}" type="presParOf" srcId="{F33AEA5E-620D-419C-A9B5-11685A71DADD}" destId="{C41F05EE-0767-4167-AB48-90F5166518FE}" srcOrd="1" destOrd="0" presId="urn:microsoft.com/office/officeart/2005/8/layout/orgChart1"/>
    <dgm:cxn modelId="{79DE6FAE-973D-4ECB-AF2A-DF3F2925C59D}" type="presParOf" srcId="{ADCE448B-6CEC-405F-AC2F-96687A69CBF6}" destId="{0AA47B9E-4550-4C2E-8109-9B5E23842762}" srcOrd="1" destOrd="0" presId="urn:microsoft.com/office/officeart/2005/8/layout/orgChart1"/>
    <dgm:cxn modelId="{BC562E2E-9150-4EE7-8CF1-D91437149E48}" type="presParOf" srcId="{ADCE448B-6CEC-405F-AC2F-96687A69CBF6}" destId="{52A39F34-A423-4079-9519-17916E27ED42}" srcOrd="2" destOrd="0" presId="urn:microsoft.com/office/officeart/2005/8/layout/orgChart1"/>
    <dgm:cxn modelId="{7FEE302D-9BA7-4FAE-AC46-3ADEB4E0B489}" type="presParOf" srcId="{7F0C7B7B-5862-400B-8653-B90FCF901F9D}" destId="{E66EB5EF-8DB6-490D-BAAE-E399E0F9A76A}" srcOrd="2" destOrd="0" presId="urn:microsoft.com/office/officeart/2005/8/layout/orgChart1"/>
    <dgm:cxn modelId="{2A4746E6-604F-4893-BFF2-929972BA42D4}" type="presParOf" srcId="{81F16CB9-E699-4DDC-BB52-0CE13288B089}" destId="{58D00A27-55E5-4502-AD23-8BA73E06D7E3}" srcOrd="12" destOrd="0" presId="urn:microsoft.com/office/officeart/2005/8/layout/orgChart1"/>
    <dgm:cxn modelId="{26AD3D44-0EB9-40C1-B357-CBD7D381A034}" type="presParOf" srcId="{81F16CB9-E699-4DDC-BB52-0CE13288B089}" destId="{0661C314-3786-4DB8-B30B-D400ED3202C3}" srcOrd="13" destOrd="0" presId="urn:microsoft.com/office/officeart/2005/8/layout/orgChart1"/>
    <dgm:cxn modelId="{416C5A10-3C4E-4CF4-BA45-40840A29B0F8}" type="presParOf" srcId="{0661C314-3786-4DB8-B30B-D400ED3202C3}" destId="{60EB6FA7-015C-4F63-B1FA-CD2FF45C23C5}" srcOrd="0" destOrd="0" presId="urn:microsoft.com/office/officeart/2005/8/layout/orgChart1"/>
    <dgm:cxn modelId="{C11ED576-3BFF-4EFD-AA9E-1EE6EB4308DC}" type="presParOf" srcId="{60EB6FA7-015C-4F63-B1FA-CD2FF45C23C5}" destId="{AFB86023-1A5B-4676-B990-1065FD3F5EB0}" srcOrd="0" destOrd="0" presId="urn:microsoft.com/office/officeart/2005/8/layout/orgChart1"/>
    <dgm:cxn modelId="{4EE42529-981A-41EE-878F-CDECACEAAFC0}" type="presParOf" srcId="{60EB6FA7-015C-4F63-B1FA-CD2FF45C23C5}" destId="{F7FBAF29-34EB-4840-8DB0-DAC8D7804C1D}" srcOrd="1" destOrd="0" presId="urn:microsoft.com/office/officeart/2005/8/layout/orgChart1"/>
    <dgm:cxn modelId="{C988CE05-CE2B-4457-B738-8341BD45BC8B}" type="presParOf" srcId="{0661C314-3786-4DB8-B30B-D400ED3202C3}" destId="{E7A0FEBB-7DC2-4480-B795-C66FA0C4A1F4}" srcOrd="1" destOrd="0" presId="urn:microsoft.com/office/officeart/2005/8/layout/orgChart1"/>
    <dgm:cxn modelId="{099B6E72-708C-4FA8-BE57-D48A3FF6119B}" type="presParOf" srcId="{E7A0FEBB-7DC2-4480-B795-C66FA0C4A1F4}" destId="{5C1EA618-23F5-4250-8643-9EEAEBBAAECC}" srcOrd="0" destOrd="0" presId="urn:microsoft.com/office/officeart/2005/8/layout/orgChart1"/>
    <dgm:cxn modelId="{40661D31-4A77-4CE6-A7B2-6C480D133C9B}" type="presParOf" srcId="{E7A0FEBB-7DC2-4480-B795-C66FA0C4A1F4}" destId="{FE199447-C917-430B-811F-716844CA225F}" srcOrd="1" destOrd="0" presId="urn:microsoft.com/office/officeart/2005/8/layout/orgChart1"/>
    <dgm:cxn modelId="{2D4A3E7D-003A-4D5C-B764-C3A5737D4260}" type="presParOf" srcId="{FE199447-C917-430B-811F-716844CA225F}" destId="{74AC8D38-8D31-49F5-811C-344DBD018F3A}" srcOrd="0" destOrd="0" presId="urn:microsoft.com/office/officeart/2005/8/layout/orgChart1"/>
    <dgm:cxn modelId="{11DC9AC1-BE30-4F44-8B16-7DD27FBD9BDD}" type="presParOf" srcId="{74AC8D38-8D31-49F5-811C-344DBD018F3A}" destId="{8E387308-5884-476C-A86D-2081CBBA7F30}" srcOrd="0" destOrd="0" presId="urn:microsoft.com/office/officeart/2005/8/layout/orgChart1"/>
    <dgm:cxn modelId="{8285895A-D54D-4A16-B9CB-B883FF385B59}" type="presParOf" srcId="{74AC8D38-8D31-49F5-811C-344DBD018F3A}" destId="{B15E9E50-F5DD-4999-8613-20AB8744947E}" srcOrd="1" destOrd="0" presId="urn:microsoft.com/office/officeart/2005/8/layout/orgChart1"/>
    <dgm:cxn modelId="{5992B96A-113F-4E11-93E9-38ADD9FC133E}" type="presParOf" srcId="{FE199447-C917-430B-811F-716844CA225F}" destId="{C820AAD2-E5C3-479C-BE23-A22BB52F0B97}" srcOrd="1" destOrd="0" presId="urn:microsoft.com/office/officeart/2005/8/layout/orgChart1"/>
    <dgm:cxn modelId="{4E3971B4-AFB3-4E35-AD8D-AD9FB0884D7E}" type="presParOf" srcId="{FE199447-C917-430B-811F-716844CA225F}" destId="{C939D34F-7809-449F-B48B-4BC4D4131070}" srcOrd="2" destOrd="0" presId="urn:microsoft.com/office/officeart/2005/8/layout/orgChart1"/>
    <dgm:cxn modelId="{F455A5CE-4EB2-41D8-876F-D1A7FA1342FE}" type="presParOf" srcId="{0661C314-3786-4DB8-B30B-D400ED3202C3}" destId="{AA19FE6E-384A-48DE-8A36-7EA05BDA2699}" srcOrd="2" destOrd="0" presId="urn:microsoft.com/office/officeart/2005/8/layout/orgChart1"/>
    <dgm:cxn modelId="{26C15CFA-E8AE-4EF7-9EF0-453B7875D517}"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47BA1-DABA-433A-A1C2-A82C62B04492}"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US"/>
        </a:p>
      </dgm:t>
    </dgm:pt>
    <dgm:pt modelId="{FBE773D4-AAD7-4B17-9EE0-6A179054F26C}">
      <dgm:prSet phldrT="[Text]"/>
      <dgm:spPr>
        <a:xfrm>
          <a:off x="1872281" y="670286"/>
          <a:ext cx="3159923" cy="1876802"/>
        </a:xfrm>
        <a:prstGeom prst="rect">
          <a:avLst/>
        </a:prstGeom>
        <a:noFill/>
        <a:ln w="12700" cap="flat" cmpd="sng" algn="ctr">
          <a:noFill/>
          <a:prstDash val="solid"/>
          <a:miter lim="800000"/>
        </a:ln>
        <a:effectLst/>
        <a:sp3d/>
      </dgm:spPr>
      <dgm:t>
        <a:bodyPr/>
        <a:lstStyle/>
        <a:p>
          <a:r>
            <a:rPr lang="en-US" dirty="0" smtClean="0">
              <a:solidFill>
                <a:sysClr val="window" lastClr="FFFFFF"/>
              </a:solidFill>
              <a:latin typeface="Segoe UI Light"/>
              <a:ea typeface="+mn-ea"/>
              <a:cs typeface="+mn-cs"/>
            </a:rPr>
            <a:t>Windows</a:t>
          </a:r>
          <a:br>
            <a:rPr lang="en-US" dirty="0" smtClean="0">
              <a:solidFill>
                <a:sysClr val="window" lastClr="FFFFFF"/>
              </a:solidFill>
              <a:latin typeface="Segoe UI Light"/>
              <a:ea typeface="+mn-ea"/>
              <a:cs typeface="+mn-cs"/>
            </a:rPr>
          </a:br>
          <a:r>
            <a:rPr lang="en-US" dirty="0" smtClean="0">
              <a:solidFill>
                <a:sysClr val="window" lastClr="FFFFFF"/>
              </a:solidFill>
              <a:latin typeface="Segoe UI Light"/>
              <a:ea typeface="+mn-ea"/>
              <a:cs typeface="+mn-cs"/>
            </a:rPr>
            <a:t>Binary</a:t>
          </a:r>
          <a:endParaRPr lang="en-US" dirty="0">
            <a:solidFill>
              <a:sysClr val="window" lastClr="FFFFFF"/>
            </a:solidFill>
            <a:latin typeface="Segoe UI Light"/>
            <a:ea typeface="+mn-ea"/>
            <a:cs typeface="+mn-cs"/>
          </a:endParaRPr>
        </a:p>
      </dgm:t>
    </dgm:pt>
    <dgm:pt modelId="{0EBF1E42-46C8-430D-8A91-E7D5988D70FB}" type="parTrans" cxnId="{2A3C9A5C-8306-4E58-AE8C-D31387DB2A73}">
      <dgm:prSet/>
      <dgm:spPr/>
      <dgm:t>
        <a:bodyPr/>
        <a:lstStyle/>
        <a:p>
          <a:endParaRPr lang="en-US"/>
        </a:p>
      </dgm:t>
    </dgm:pt>
    <dgm:pt modelId="{E5054C21-4F61-415D-9D39-80F57C3D1C90}" type="sibTrans" cxnId="{2A3C9A5C-8306-4E58-AE8C-D31387DB2A73}">
      <dgm:prSet/>
      <dgm:spPr/>
      <dgm:t>
        <a:bodyPr/>
        <a:lstStyle/>
        <a:p>
          <a:endParaRPr lang="en-US"/>
        </a:p>
      </dgm:t>
    </dgm:pt>
    <dgm:pt modelId="{64AA41D6-B51F-4DD0-8B9C-CC72E056EC39}">
      <dgm:prSet phldrT="[Text]"/>
      <dgm:spPr>
        <a:xfrm>
          <a:off x="5510981" y="1283120"/>
          <a:ext cx="3734454" cy="1876802"/>
        </a:xfrm>
        <a:prstGeom prst="rect">
          <a:avLst/>
        </a:prstGeom>
        <a:noFill/>
        <a:ln w="12700" cap="flat" cmpd="sng" algn="ctr">
          <a:noFill/>
          <a:prstDash val="solid"/>
          <a:miter lim="800000"/>
        </a:ln>
        <a:effectLst/>
        <a:sp3d/>
      </dgm:spPr>
      <dgm:t>
        <a:bodyPr/>
        <a:lstStyle/>
        <a:p>
          <a:r>
            <a:rPr lang="en-US" dirty="0" smtClean="0">
              <a:solidFill>
                <a:sysClr val="window" lastClr="FFFFFF"/>
              </a:solidFill>
              <a:latin typeface="Segoe UI Light"/>
              <a:ea typeface="+mn-ea"/>
              <a:cs typeface="+mn-cs"/>
            </a:rPr>
            <a:t>Phone</a:t>
          </a:r>
          <a:br>
            <a:rPr lang="en-US" dirty="0" smtClean="0">
              <a:solidFill>
                <a:sysClr val="window" lastClr="FFFFFF"/>
              </a:solidFill>
              <a:latin typeface="Segoe UI Light"/>
              <a:ea typeface="+mn-ea"/>
              <a:cs typeface="+mn-cs"/>
            </a:rPr>
          </a:br>
          <a:r>
            <a:rPr lang="en-US" dirty="0" smtClean="0">
              <a:solidFill>
                <a:sysClr val="window" lastClr="FFFFFF"/>
              </a:solidFill>
              <a:latin typeface="Segoe UI Light"/>
              <a:ea typeface="+mn-ea"/>
              <a:cs typeface="+mn-cs"/>
            </a:rPr>
            <a:t>Binary</a:t>
          </a:r>
          <a:endParaRPr lang="en-US" dirty="0">
            <a:solidFill>
              <a:sysClr val="window" lastClr="FFFFFF"/>
            </a:solidFill>
            <a:latin typeface="Segoe UI Light"/>
            <a:ea typeface="+mn-ea"/>
            <a:cs typeface="+mn-cs"/>
          </a:endParaRPr>
        </a:p>
      </dgm:t>
    </dgm:pt>
    <dgm:pt modelId="{81C8F6E9-37CD-4D5A-8497-6D06921E1898}" type="parTrans" cxnId="{9E24D9A0-D98C-420B-B07A-9D99A735B4B2}">
      <dgm:prSet/>
      <dgm:spPr/>
      <dgm:t>
        <a:bodyPr/>
        <a:lstStyle/>
        <a:p>
          <a:endParaRPr lang="en-US"/>
        </a:p>
      </dgm:t>
    </dgm:pt>
    <dgm:pt modelId="{58E0408E-789D-48D0-8BC8-85F5DCE1A5E8}" type="sibTrans" cxnId="{9E24D9A0-D98C-420B-B07A-9D99A735B4B2}">
      <dgm:prSet/>
      <dgm:spPr/>
      <dgm:t>
        <a:bodyPr/>
        <a:lstStyle/>
        <a:p>
          <a:endParaRPr lang="en-US"/>
        </a:p>
      </dgm:t>
    </dgm:pt>
    <dgm:pt modelId="{F3BC49CD-E1E7-40C9-A111-7D7858880973}" type="pres">
      <dgm:prSet presAssocID="{BF547BA1-DABA-433A-A1C2-A82C62B04492}" presName="compositeShape" presStyleCnt="0">
        <dgm:presLayoutVars>
          <dgm:chMax val="2"/>
          <dgm:dir/>
          <dgm:resizeHandles val="exact"/>
        </dgm:presLayoutVars>
      </dgm:prSet>
      <dgm:spPr/>
      <dgm:t>
        <a:bodyPr/>
        <a:lstStyle/>
        <a:p>
          <a:endParaRPr lang="en-US"/>
        </a:p>
      </dgm:t>
    </dgm:pt>
    <dgm:pt modelId="{F56E526F-496F-4005-A437-1A1A08F880A6}" type="pres">
      <dgm:prSet presAssocID="{BF547BA1-DABA-433A-A1C2-A82C62B04492}" presName="ribbon" presStyleLbl="node1" presStyleIdx="0" presStyleCnt="1"/>
      <dgm:spPr>
        <a:xfrm>
          <a:off x="723218" y="0"/>
          <a:ext cx="9575525" cy="3830210"/>
        </a:xfrm>
        <a:prstGeom prst="leftRightRibbon">
          <a:avLst/>
        </a:prstGeom>
        <a:solidFill>
          <a:srgbClr val="0078D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endParaRPr lang="pt-PT"/>
        </a:p>
      </dgm:t>
    </dgm:pt>
    <dgm:pt modelId="{A49C19FB-A022-426E-9E70-9F6BCD4EBB0B}" type="pres">
      <dgm:prSet presAssocID="{BF547BA1-DABA-433A-A1C2-A82C62B04492}" presName="leftArrowText" presStyleLbl="node1" presStyleIdx="0" presStyleCnt="1">
        <dgm:presLayoutVars>
          <dgm:chMax val="0"/>
          <dgm:bulletEnabled val="1"/>
        </dgm:presLayoutVars>
      </dgm:prSet>
      <dgm:spPr/>
      <dgm:t>
        <a:bodyPr/>
        <a:lstStyle/>
        <a:p>
          <a:endParaRPr lang="en-US"/>
        </a:p>
      </dgm:t>
    </dgm:pt>
    <dgm:pt modelId="{33EDE9B9-26CF-4400-B53A-27509F54E9B5}" type="pres">
      <dgm:prSet presAssocID="{BF547BA1-DABA-433A-A1C2-A82C62B04492}" presName="rightArrowText" presStyleLbl="node1" presStyleIdx="0" presStyleCnt="1">
        <dgm:presLayoutVars>
          <dgm:chMax val="0"/>
          <dgm:bulletEnabled val="1"/>
        </dgm:presLayoutVars>
      </dgm:prSet>
      <dgm:spPr/>
      <dgm:t>
        <a:bodyPr/>
        <a:lstStyle/>
        <a:p>
          <a:endParaRPr lang="en-US"/>
        </a:p>
      </dgm:t>
    </dgm:pt>
  </dgm:ptLst>
  <dgm:cxnLst>
    <dgm:cxn modelId="{2A3C9A5C-8306-4E58-AE8C-D31387DB2A73}" srcId="{BF547BA1-DABA-433A-A1C2-A82C62B04492}" destId="{FBE773D4-AAD7-4B17-9EE0-6A179054F26C}" srcOrd="0" destOrd="0" parTransId="{0EBF1E42-46C8-430D-8A91-E7D5988D70FB}" sibTransId="{E5054C21-4F61-415D-9D39-80F57C3D1C90}"/>
    <dgm:cxn modelId="{840035AA-E5D3-48FE-8013-B92919AA12C1}" type="presOf" srcId="{BF547BA1-DABA-433A-A1C2-A82C62B04492}" destId="{F3BC49CD-E1E7-40C9-A111-7D7858880973}" srcOrd="0" destOrd="0" presId="urn:microsoft.com/office/officeart/2005/8/layout/arrow6"/>
    <dgm:cxn modelId="{8F770E01-8334-43B7-9A8C-0BC8A6BA878B}" type="presOf" srcId="{FBE773D4-AAD7-4B17-9EE0-6A179054F26C}" destId="{A49C19FB-A022-426E-9E70-9F6BCD4EBB0B}" srcOrd="0" destOrd="0" presId="urn:microsoft.com/office/officeart/2005/8/layout/arrow6"/>
    <dgm:cxn modelId="{9E24D9A0-D98C-420B-B07A-9D99A735B4B2}" srcId="{BF547BA1-DABA-433A-A1C2-A82C62B04492}" destId="{64AA41D6-B51F-4DD0-8B9C-CC72E056EC39}" srcOrd="1" destOrd="0" parTransId="{81C8F6E9-37CD-4D5A-8497-6D06921E1898}" sibTransId="{58E0408E-789D-48D0-8BC8-85F5DCE1A5E8}"/>
    <dgm:cxn modelId="{E3D35ABB-F2B7-47FE-9222-6A46070F07F1}" type="presOf" srcId="{64AA41D6-B51F-4DD0-8B9C-CC72E056EC39}" destId="{33EDE9B9-26CF-4400-B53A-27509F54E9B5}" srcOrd="0" destOrd="0" presId="urn:microsoft.com/office/officeart/2005/8/layout/arrow6"/>
    <dgm:cxn modelId="{2B87D945-6486-42E2-B9EB-E0EA84E12496}" type="presParOf" srcId="{F3BC49CD-E1E7-40C9-A111-7D7858880973}" destId="{F56E526F-496F-4005-A437-1A1A08F880A6}" srcOrd="0" destOrd="0" presId="urn:microsoft.com/office/officeart/2005/8/layout/arrow6"/>
    <dgm:cxn modelId="{6442428D-1EDE-4559-A8B5-617723F52C01}" type="presParOf" srcId="{F3BC49CD-E1E7-40C9-A111-7D7858880973}" destId="{A49C19FB-A022-426E-9E70-9F6BCD4EBB0B}" srcOrd="1" destOrd="0" presId="urn:microsoft.com/office/officeart/2005/8/layout/arrow6"/>
    <dgm:cxn modelId="{F71E2C2E-A4E6-47B7-97F0-C0A853708AF6}" type="presParOf" srcId="{F3BC49CD-E1E7-40C9-A111-7D7858880973}" destId="{33EDE9B9-26CF-4400-B53A-27509F54E9B5}"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dgm:t>
        <a:bodyPr/>
        <a:lstStyle/>
        <a:p>
          <a:endParaRPr lang="en-US" dirty="0"/>
        </a:p>
      </dgm:t>
    </dgm:pt>
    <dgm:pt modelId="{4031678B-DAA3-4014-BEDE-93CC4A4DE557}" type="parTrans" cxnId="{868FD789-A30F-4D17-ABF3-31D3F5B44788}">
      <dgm:prSet/>
      <dgm:spPr/>
      <dgm:t>
        <a:bodyPr/>
        <a:lstStyle/>
        <a:p>
          <a:endParaRPr lang="en-US"/>
        </a:p>
      </dgm:t>
    </dgm:pt>
    <dgm:pt modelId="{E41D74DC-4F96-4946-AF96-A1005EAEDD42}" type="sibTrans" cxnId="{868FD789-A30F-4D17-ABF3-31D3F5B44788}">
      <dgm:prSet/>
      <dgm:spPr/>
      <dgm:t>
        <a:bodyPr/>
        <a:lstStyle/>
        <a:p>
          <a:endParaRPr lang="en-US"/>
        </a:p>
      </dgm:t>
    </dgm:pt>
    <dgm:pt modelId="{CBC0E0F5-938D-46D3-A268-FB6EAAA84864}">
      <dgm:prSet phldrT="[Text]"/>
      <dgm:spPr/>
      <dgm:t>
        <a:bodyPr/>
        <a:lstStyle/>
        <a:p>
          <a:endParaRPr lang="en-US" dirty="0"/>
        </a:p>
      </dgm:t>
    </dgm:pt>
    <dgm:pt modelId="{3D03719B-8DDC-4540-9522-2850CEFF7DA7}" type="parTrans" cxnId="{10318B33-7CA2-4136-9187-2A9E9FDA398A}">
      <dgm:prSet/>
      <dgm:spPr/>
      <dgm:t>
        <a:bodyPr/>
        <a:lstStyle/>
        <a:p>
          <a:endParaRPr lang="en-US"/>
        </a:p>
      </dgm:t>
    </dgm:pt>
    <dgm:pt modelId="{212EE44B-5235-4DC7-83BA-40D9D357BF9F}" type="sibTrans" cxnId="{10318B33-7CA2-4136-9187-2A9E9FDA398A}">
      <dgm:prSet/>
      <dgm:spPr/>
      <dgm:t>
        <a:bodyPr/>
        <a:lstStyle/>
        <a:p>
          <a:endParaRPr lang="en-US"/>
        </a:p>
      </dgm:t>
    </dgm:pt>
    <dgm:pt modelId="{1332526E-A2A5-4ABF-83EE-856915AEA525}">
      <dgm:prSet phldrT="[Text]"/>
      <dgm:spPr/>
      <dgm:t>
        <a:bodyPr/>
        <a:lstStyle/>
        <a:p>
          <a:endParaRPr lang="en-US" dirty="0"/>
        </a:p>
      </dgm:t>
    </dgm:pt>
    <dgm:pt modelId="{4AAA8F84-E9F1-4E01-97B2-76A38B74138F}" type="parTrans" cxnId="{464CBD54-EE1D-4AF5-B8DB-F77DD1DA7556}">
      <dgm:prSet/>
      <dgm:spPr/>
      <dgm:t>
        <a:bodyPr/>
        <a:lstStyle/>
        <a:p>
          <a:endParaRPr lang="en-US"/>
        </a:p>
      </dgm:t>
    </dgm:pt>
    <dgm:pt modelId="{FE60DA7A-36AA-4BB5-A04F-B191BEF7CBDF}" type="sibTrans" cxnId="{464CBD54-EE1D-4AF5-B8DB-F77DD1DA7556}">
      <dgm:prSet/>
      <dgm:spPr/>
      <dgm:t>
        <a:bodyPr/>
        <a:lstStyle/>
        <a:p>
          <a:endParaRPr lang="en-US"/>
        </a:p>
      </dgm:t>
    </dgm:pt>
    <dgm:pt modelId="{82C3D154-9931-40BB-8E1F-08234A5BCF9B}">
      <dgm:prSet phldrT="[Text]"/>
      <dgm:spPr/>
      <dgm:t>
        <a:bodyPr/>
        <a:lstStyle/>
        <a:p>
          <a:endParaRPr lang="en-US" dirty="0"/>
        </a:p>
      </dgm:t>
    </dgm:pt>
    <dgm:pt modelId="{479B62D7-019F-4819-B79C-6E271D0C033A}" type="parTrans" cxnId="{2CAC23AC-DD2D-4900-ACFF-9C9DDDC8FB5B}">
      <dgm:prSet/>
      <dgm:spPr/>
      <dgm:t>
        <a:bodyPr/>
        <a:lstStyle/>
        <a:p>
          <a:endParaRPr lang="en-US"/>
        </a:p>
      </dgm:t>
    </dgm:pt>
    <dgm:pt modelId="{EB2B8946-3A69-403A-AB74-0D6C8E913E9F}" type="sibTrans" cxnId="{2CAC23AC-DD2D-4900-ACFF-9C9DDDC8FB5B}">
      <dgm:prSet/>
      <dgm:spPr/>
      <dgm:t>
        <a:bodyPr/>
        <a:lstStyle/>
        <a:p>
          <a:endParaRPr lang="en-US"/>
        </a:p>
      </dgm:t>
    </dgm:pt>
    <dgm:pt modelId="{4ED783A4-12AC-4EA1-9ADA-2D6ED031B3CF}">
      <dgm:prSet phldrT="[Text]"/>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dgm:t>
        <a:bodyPr/>
        <a:lstStyle/>
        <a:p>
          <a:endParaRPr lang="en-US" dirty="0"/>
        </a:p>
      </dgm:t>
    </dgm:pt>
    <dgm:pt modelId="{24860D9B-F414-49A9-86C5-3BB66A69F189}" type="parTrans" cxnId="{1892EF5C-EA38-4A23-985D-D26F3CEA4555}">
      <dgm:prSet/>
      <dgm:spPr/>
      <dgm:t>
        <a:bodyPr/>
        <a:lstStyle/>
        <a:p>
          <a:endParaRPr lang="en-US"/>
        </a:p>
      </dgm:t>
    </dgm:pt>
    <dgm:pt modelId="{018DEB59-33E7-4431-988C-AC072FFAA1DE}" type="sibTrans" cxnId="{1892EF5C-EA38-4A23-985D-D26F3CEA4555}">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391" custLinFactNeighborY="4860"/>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BE30F15F-1EF2-489C-83CF-351FF15C5D05}" type="presOf" srcId="{A8793DB5-CD17-44B6-B3EE-C361D941EE5B}" destId="{1924E8FF-9FB7-4724-8466-EB40D4973D25}"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0026A813-113B-49B5-B171-69A71312B7EB}" type="presOf" srcId="{F9557509-5BC1-4E4A-96D8-803B7A4F2E6B}" destId="{E8D7E571-1B69-4553-931B-9C71F837AFF1}" srcOrd="0"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10318B33-7CA2-4136-9187-2A9E9FDA398A}" srcId="{F9557509-5BC1-4E4A-96D8-803B7A4F2E6B}" destId="{CBC0E0F5-938D-46D3-A268-FB6EAAA84864}" srcOrd="1" destOrd="0" parTransId="{3D03719B-8DDC-4540-9522-2850CEFF7DA7}" sibTransId="{212EE44B-5235-4DC7-83BA-40D9D357BF9F}"/>
    <dgm:cxn modelId="{CF1DB6C5-5D5C-4797-819E-4F980661BB39}" type="presOf" srcId="{31450FA7-78DF-4C10-8DDC-FC7AE70E22B7}" destId="{A6D4CCA4-C53C-4F05-BA39-AB62D4D49967}" srcOrd="0" destOrd="0" presId="urn:microsoft.com/office/officeart/2005/8/layout/chart3"/>
    <dgm:cxn modelId="{C3370E5C-471E-421A-986F-73A05BF527E1}" type="presOf" srcId="{31450FA7-78DF-4C10-8DDC-FC7AE70E22B7}" destId="{177E0B9A-BEDE-45F4-B3C0-2AFA2B06C85E}" srcOrd="1" destOrd="0" presId="urn:microsoft.com/office/officeart/2005/8/layout/chart3"/>
    <dgm:cxn modelId="{F5D63318-12F3-492A-B86F-C108C47A49D9}" type="presOf" srcId="{1332526E-A2A5-4ABF-83EE-856915AEA525}" destId="{BE544001-B459-4917-9771-2E188FEA5DF6}"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CC4F272A-B4EE-48E1-8CF7-974791A7BE04}" type="presOf" srcId="{A8793DB5-CD17-44B6-B3EE-C361D941EE5B}" destId="{70FF1515-2BB5-4F57-AF7D-2FB03F0C9FEE}" srcOrd="0" destOrd="0" presId="urn:microsoft.com/office/officeart/2005/8/layout/chart3"/>
    <dgm:cxn modelId="{7F9A58D6-ECFA-4E5C-AA10-12DF913A14B4}" type="presOf" srcId="{4ED783A4-12AC-4EA1-9ADA-2D6ED031B3CF}" destId="{96A2ABAB-D0C6-4681-AE89-C571B45A61E2}" srcOrd="0" destOrd="0" presId="urn:microsoft.com/office/officeart/2005/8/layout/chart3"/>
    <dgm:cxn modelId="{6F03AB00-F313-4BFC-9E3C-3611F763DF71}" type="presOf" srcId="{CBC0E0F5-938D-46D3-A268-FB6EAAA84864}" destId="{A1C5005E-0DC7-47FF-A7F7-38A46AED8C08}" srcOrd="1" destOrd="0" presId="urn:microsoft.com/office/officeart/2005/8/layout/chart3"/>
    <dgm:cxn modelId="{E91CCF03-B4C5-4CFB-AA2A-2D6AE87C90C8}" type="presOf" srcId="{82C3D154-9931-40BB-8E1F-08234A5BCF9B}" destId="{407EF6B5-974D-4F77-A2C4-293FD72EBE79}"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452EA72F-D762-43EE-8BB6-7E4AEDA47E82}" type="presOf" srcId="{1332526E-A2A5-4ABF-83EE-856915AEA525}" destId="{0E3B1684-5843-48CC-8EE5-1003A7CD23A2}" srcOrd="1" destOrd="0" presId="urn:microsoft.com/office/officeart/2005/8/layout/chart3"/>
    <dgm:cxn modelId="{A8532A37-7C2C-45B8-A95C-D1E5DA5E5557}" type="presOf" srcId="{CBC0E0F5-938D-46D3-A268-FB6EAAA84864}" destId="{D8A27DA7-C8B5-4804-8A27-23E18449662B}" srcOrd="0" destOrd="0" presId="urn:microsoft.com/office/officeart/2005/8/layout/chart3"/>
    <dgm:cxn modelId="{D794942C-CB40-424B-88E1-8B8AB2D211A3}" type="presOf" srcId="{82C3D154-9931-40BB-8E1F-08234A5BCF9B}" destId="{52D7CA66-9C3E-496F-9AD1-90177EB6AA2F}" srcOrd="1" destOrd="0" presId="urn:microsoft.com/office/officeart/2005/8/layout/chart3"/>
    <dgm:cxn modelId="{FE2B7E02-0140-453F-97E8-631A4CD66594}" type="presOf" srcId="{4ED783A4-12AC-4EA1-9ADA-2D6ED031B3CF}" destId="{CB464710-BD87-4006-A435-1F1F4FD3DAA8}" srcOrd="1" destOrd="0" presId="urn:microsoft.com/office/officeart/2005/8/layout/chart3"/>
    <dgm:cxn modelId="{39078A52-B234-4E4D-845F-A58EC7BB3BFD}" type="presParOf" srcId="{E8D7E571-1B69-4553-931B-9C71F837AFF1}" destId="{A6D4CCA4-C53C-4F05-BA39-AB62D4D49967}" srcOrd="0" destOrd="0" presId="urn:microsoft.com/office/officeart/2005/8/layout/chart3"/>
    <dgm:cxn modelId="{208D8774-77A4-428F-B201-FEBD0DB39FE6}" type="presParOf" srcId="{E8D7E571-1B69-4553-931B-9C71F837AFF1}" destId="{177E0B9A-BEDE-45F4-B3C0-2AFA2B06C85E}" srcOrd="1" destOrd="0" presId="urn:microsoft.com/office/officeart/2005/8/layout/chart3"/>
    <dgm:cxn modelId="{67DCBC25-4232-4923-BD74-C493EED7887B}" type="presParOf" srcId="{E8D7E571-1B69-4553-931B-9C71F837AFF1}" destId="{D8A27DA7-C8B5-4804-8A27-23E18449662B}" srcOrd="2" destOrd="0" presId="urn:microsoft.com/office/officeart/2005/8/layout/chart3"/>
    <dgm:cxn modelId="{385034A8-BA05-433D-AA14-178A53FF795C}" type="presParOf" srcId="{E8D7E571-1B69-4553-931B-9C71F837AFF1}" destId="{A1C5005E-0DC7-47FF-A7F7-38A46AED8C08}" srcOrd="3" destOrd="0" presId="urn:microsoft.com/office/officeart/2005/8/layout/chart3"/>
    <dgm:cxn modelId="{2857B077-6014-4192-9353-607649F2C50C}" type="presParOf" srcId="{E8D7E571-1B69-4553-931B-9C71F837AFF1}" destId="{BE544001-B459-4917-9771-2E188FEA5DF6}" srcOrd="4" destOrd="0" presId="urn:microsoft.com/office/officeart/2005/8/layout/chart3"/>
    <dgm:cxn modelId="{556530AC-520B-4579-BF63-EDBA61D80409}" type="presParOf" srcId="{E8D7E571-1B69-4553-931B-9C71F837AFF1}" destId="{0E3B1684-5843-48CC-8EE5-1003A7CD23A2}" srcOrd="5" destOrd="0" presId="urn:microsoft.com/office/officeart/2005/8/layout/chart3"/>
    <dgm:cxn modelId="{A6838EC0-0F87-4D03-B20A-8A9100690DA4}" type="presParOf" srcId="{E8D7E571-1B69-4553-931B-9C71F837AFF1}" destId="{96A2ABAB-D0C6-4681-AE89-C571B45A61E2}" srcOrd="6" destOrd="0" presId="urn:microsoft.com/office/officeart/2005/8/layout/chart3"/>
    <dgm:cxn modelId="{16F90695-085D-4358-85D2-7ADE484867F4}" type="presParOf" srcId="{E8D7E571-1B69-4553-931B-9C71F837AFF1}" destId="{CB464710-BD87-4006-A435-1F1F4FD3DAA8}" srcOrd="7" destOrd="0" presId="urn:microsoft.com/office/officeart/2005/8/layout/chart3"/>
    <dgm:cxn modelId="{90557121-A3A2-4961-B90E-68321CF459B6}" type="presParOf" srcId="{E8D7E571-1B69-4553-931B-9C71F837AFF1}" destId="{70FF1515-2BB5-4F57-AF7D-2FB03F0C9FEE}" srcOrd="8" destOrd="0" presId="urn:microsoft.com/office/officeart/2005/8/layout/chart3"/>
    <dgm:cxn modelId="{D50D4EDE-B787-432E-B05B-00D5003FD3D5}" type="presParOf" srcId="{E8D7E571-1B69-4553-931B-9C71F837AFF1}" destId="{1924E8FF-9FB7-4724-8466-EB40D4973D25}" srcOrd="9" destOrd="0" presId="urn:microsoft.com/office/officeart/2005/8/layout/chart3"/>
    <dgm:cxn modelId="{3E706387-0D12-4FD5-ADDC-84361DE3C3A1}" type="presParOf" srcId="{E8D7E571-1B69-4553-931B-9C71F837AFF1}" destId="{407EF6B5-974D-4F77-A2C4-293FD72EBE79}" srcOrd="10" destOrd="0" presId="urn:microsoft.com/office/officeart/2005/8/layout/chart3"/>
    <dgm:cxn modelId="{EC34BAD6-206B-41CD-939A-8668A9A7AA5F}"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14A465F6-59E0-43CC-88AF-0F92A657CB78}" type="presOf" srcId="{CBC0E0F5-938D-46D3-A268-FB6EAAA84864}" destId="{A1C5005E-0DC7-47FF-A7F7-38A46AED8C08}" srcOrd="1" destOrd="0" presId="urn:microsoft.com/office/officeart/2005/8/layout/chart3"/>
    <dgm:cxn modelId="{7A9E733E-8883-4F4E-B1B2-5B95B7E17D71}" type="presOf" srcId="{F9557509-5BC1-4E4A-96D8-803B7A4F2E6B}" destId="{E8D7E571-1B69-4553-931B-9C71F837AFF1}" srcOrd="0" destOrd="0" presId="urn:microsoft.com/office/officeart/2005/8/layout/chart3"/>
    <dgm:cxn modelId="{93F0CC99-034B-402A-8B0B-41FC056EE4B7}" type="presOf" srcId="{4ED783A4-12AC-4EA1-9ADA-2D6ED031B3CF}" destId="{96A2ABAB-D0C6-4681-AE89-C571B45A61E2}" srcOrd="0" destOrd="0" presId="urn:microsoft.com/office/officeart/2005/8/layout/chart3"/>
    <dgm:cxn modelId="{A3B87E46-4CD7-4B87-9E8E-84A3F3DD5731}" type="presOf" srcId="{82C3D154-9931-40BB-8E1F-08234A5BCF9B}" destId="{52D7CA66-9C3E-496F-9AD1-90177EB6AA2F}" srcOrd="1" destOrd="0" presId="urn:microsoft.com/office/officeart/2005/8/layout/chart3"/>
    <dgm:cxn modelId="{BA89CAEB-1E02-4DF7-AC4C-A80B623B4AEE}" type="presOf" srcId="{4ED783A4-12AC-4EA1-9ADA-2D6ED031B3CF}" destId="{CB464710-BD87-4006-A435-1F1F4FD3DAA8}" srcOrd="1"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1892EF5C-EA38-4A23-985D-D26F3CEA4555}" srcId="{F9557509-5BC1-4E4A-96D8-803B7A4F2E6B}" destId="{A8793DB5-CD17-44B6-B3EE-C361D941EE5B}" srcOrd="4" destOrd="0" parTransId="{24860D9B-F414-49A9-86C5-3BB66A69F189}" sibTransId="{018DEB59-33E7-4431-988C-AC072FFAA1DE}"/>
    <dgm:cxn modelId="{A6E94EF4-131B-4F2A-BF00-E9FFF0D726E8}" type="presOf" srcId="{1332526E-A2A5-4ABF-83EE-856915AEA525}" destId="{0E3B1684-5843-48CC-8EE5-1003A7CD23A2}" srcOrd="1" destOrd="0" presId="urn:microsoft.com/office/officeart/2005/8/layout/chart3"/>
    <dgm:cxn modelId="{DDEC48BE-4800-4F57-852E-9EC9D89029DC}" type="presOf" srcId="{CBC0E0F5-938D-46D3-A268-FB6EAAA84864}" destId="{D8A27DA7-C8B5-4804-8A27-23E18449662B}"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38235663-C6A2-440E-AE89-A6F4C1C6DF37}" type="presOf" srcId="{1332526E-A2A5-4ABF-83EE-856915AEA525}" destId="{BE544001-B459-4917-9771-2E188FEA5DF6}" srcOrd="0" destOrd="0" presId="urn:microsoft.com/office/officeart/2005/8/layout/chart3"/>
    <dgm:cxn modelId="{6A0494BC-BD56-4AB3-AA9B-490BFEEF8D60}" type="presOf" srcId="{A8793DB5-CD17-44B6-B3EE-C361D941EE5B}" destId="{70FF1515-2BB5-4F57-AF7D-2FB03F0C9FEE}" srcOrd="0" destOrd="0" presId="urn:microsoft.com/office/officeart/2005/8/layout/chart3"/>
    <dgm:cxn modelId="{64FD8071-6188-4B82-BF5F-0BBA261384E9}" type="presOf" srcId="{31450FA7-78DF-4C10-8DDC-FC7AE70E22B7}" destId="{A6D4CCA4-C53C-4F05-BA39-AB62D4D49967}"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B4D761EE-5FE6-435C-A9E4-1205E02CA4BA}" type="presOf" srcId="{31450FA7-78DF-4C10-8DDC-FC7AE70E22B7}" destId="{177E0B9A-BEDE-45F4-B3C0-2AFA2B06C85E}" srcOrd="1" destOrd="0" presId="urn:microsoft.com/office/officeart/2005/8/layout/chart3"/>
    <dgm:cxn modelId="{464CBD54-EE1D-4AF5-B8DB-F77DD1DA7556}" srcId="{F9557509-5BC1-4E4A-96D8-803B7A4F2E6B}" destId="{1332526E-A2A5-4ABF-83EE-856915AEA525}" srcOrd="2" destOrd="0" parTransId="{4AAA8F84-E9F1-4E01-97B2-76A38B74138F}" sibTransId="{FE60DA7A-36AA-4BB5-A04F-B191BEF7CBDF}"/>
    <dgm:cxn modelId="{104A4CC5-F3B1-4D07-80E9-1A0B210D90B4}" type="presOf" srcId="{82C3D154-9931-40BB-8E1F-08234A5BCF9B}" destId="{407EF6B5-974D-4F77-A2C4-293FD72EBE79}" srcOrd="0" destOrd="0" presId="urn:microsoft.com/office/officeart/2005/8/layout/chart3"/>
    <dgm:cxn modelId="{ACF88D58-43CB-45C9-88B4-ABD431093669}" type="presOf" srcId="{A8793DB5-CD17-44B6-B3EE-C361D941EE5B}" destId="{1924E8FF-9FB7-4724-8466-EB40D4973D25}" srcOrd="1" destOrd="0" presId="urn:microsoft.com/office/officeart/2005/8/layout/chart3"/>
    <dgm:cxn modelId="{2CAC23AC-DD2D-4900-ACFF-9C9DDDC8FB5B}" srcId="{F9557509-5BC1-4E4A-96D8-803B7A4F2E6B}" destId="{82C3D154-9931-40BB-8E1F-08234A5BCF9B}" srcOrd="5" destOrd="0" parTransId="{479B62D7-019F-4819-B79C-6E271D0C033A}" sibTransId="{EB2B8946-3A69-403A-AB74-0D6C8E913E9F}"/>
    <dgm:cxn modelId="{62709B42-C22B-4075-B289-BE01FD9FD17E}" type="presParOf" srcId="{E8D7E571-1B69-4553-931B-9C71F837AFF1}" destId="{A6D4CCA4-C53C-4F05-BA39-AB62D4D49967}" srcOrd="0" destOrd="0" presId="urn:microsoft.com/office/officeart/2005/8/layout/chart3"/>
    <dgm:cxn modelId="{0155E9F7-C095-4111-938B-4EA9323171F1}" type="presParOf" srcId="{E8D7E571-1B69-4553-931B-9C71F837AFF1}" destId="{177E0B9A-BEDE-45F4-B3C0-2AFA2B06C85E}" srcOrd="1" destOrd="0" presId="urn:microsoft.com/office/officeart/2005/8/layout/chart3"/>
    <dgm:cxn modelId="{84A58748-CDEE-46EA-93E0-3F45140A9494}" type="presParOf" srcId="{E8D7E571-1B69-4553-931B-9C71F837AFF1}" destId="{D8A27DA7-C8B5-4804-8A27-23E18449662B}" srcOrd="2" destOrd="0" presId="urn:microsoft.com/office/officeart/2005/8/layout/chart3"/>
    <dgm:cxn modelId="{CE9F8F8A-2233-4E01-BEE8-29C7654DC7DD}" type="presParOf" srcId="{E8D7E571-1B69-4553-931B-9C71F837AFF1}" destId="{A1C5005E-0DC7-47FF-A7F7-38A46AED8C08}" srcOrd="3" destOrd="0" presId="urn:microsoft.com/office/officeart/2005/8/layout/chart3"/>
    <dgm:cxn modelId="{1B794F61-30A2-477C-B507-989F6B58A665}" type="presParOf" srcId="{E8D7E571-1B69-4553-931B-9C71F837AFF1}" destId="{BE544001-B459-4917-9771-2E188FEA5DF6}" srcOrd="4" destOrd="0" presId="urn:microsoft.com/office/officeart/2005/8/layout/chart3"/>
    <dgm:cxn modelId="{9506C90C-1649-4E5C-B012-E27F80FDAD49}" type="presParOf" srcId="{E8D7E571-1B69-4553-931B-9C71F837AFF1}" destId="{0E3B1684-5843-48CC-8EE5-1003A7CD23A2}" srcOrd="5" destOrd="0" presId="urn:microsoft.com/office/officeart/2005/8/layout/chart3"/>
    <dgm:cxn modelId="{EE9B28B5-2AF3-4618-99AF-66822C48F0E2}" type="presParOf" srcId="{E8D7E571-1B69-4553-931B-9C71F837AFF1}" destId="{96A2ABAB-D0C6-4681-AE89-C571B45A61E2}" srcOrd="6" destOrd="0" presId="urn:microsoft.com/office/officeart/2005/8/layout/chart3"/>
    <dgm:cxn modelId="{2CA83955-7FB0-441D-8BB1-215E8D8E5132}" type="presParOf" srcId="{E8D7E571-1B69-4553-931B-9C71F837AFF1}" destId="{CB464710-BD87-4006-A435-1F1F4FD3DAA8}" srcOrd="7" destOrd="0" presId="urn:microsoft.com/office/officeart/2005/8/layout/chart3"/>
    <dgm:cxn modelId="{FDF3D204-3F04-4233-8EDB-886A4CD09720}" type="presParOf" srcId="{E8D7E571-1B69-4553-931B-9C71F837AFF1}" destId="{70FF1515-2BB5-4F57-AF7D-2FB03F0C9FEE}" srcOrd="8" destOrd="0" presId="urn:microsoft.com/office/officeart/2005/8/layout/chart3"/>
    <dgm:cxn modelId="{133C2AF1-B491-4E0B-B319-3B722B3884E2}" type="presParOf" srcId="{E8D7E571-1B69-4553-931B-9C71F837AFF1}" destId="{1924E8FF-9FB7-4724-8466-EB40D4973D25}" srcOrd="9" destOrd="0" presId="urn:microsoft.com/office/officeart/2005/8/layout/chart3"/>
    <dgm:cxn modelId="{3D277067-C822-4141-978F-F7908353DDF3}" type="presParOf" srcId="{E8D7E571-1B69-4553-931B-9C71F837AFF1}" destId="{407EF6B5-974D-4F77-A2C4-293FD72EBE79}" srcOrd="10" destOrd="0" presId="urn:microsoft.com/office/officeart/2005/8/layout/chart3"/>
    <dgm:cxn modelId="{9F827561-7849-47D0-89BF-281FC71099A0}"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557509-5BC1-4E4A-96D8-803B7A4F2E6B}" type="doc">
      <dgm:prSet loTypeId="urn:microsoft.com/office/officeart/2005/8/layout/chart3" loCatId="cycle" qsTypeId="urn:microsoft.com/office/officeart/2005/8/quickstyle/simple1" qsCatId="simple" csTypeId="urn:microsoft.com/office/officeart/2005/8/colors/accent1_5" csCatId="accent1" phldr="1"/>
      <dgm:spPr/>
    </dgm:pt>
    <dgm:pt modelId="{31450FA7-78DF-4C10-8DDC-FC7AE70E22B7}">
      <dgm:prSet phldrT="[Text]"/>
      <dgm:spPr>
        <a:solidFill>
          <a:srgbClr val="00188F"/>
        </a:solidFill>
      </dgm:spPr>
      <dgm:t>
        <a:bodyPr/>
        <a:lstStyle/>
        <a:p>
          <a:endParaRPr lang="en-US" dirty="0"/>
        </a:p>
      </dgm:t>
    </dgm:pt>
    <dgm:pt modelId="{E41D74DC-4F96-4946-AF96-A1005EAEDD42}" type="sibTrans" cxnId="{868FD789-A30F-4D17-ABF3-31D3F5B44788}">
      <dgm:prSet/>
      <dgm:spPr/>
      <dgm:t>
        <a:bodyPr/>
        <a:lstStyle/>
        <a:p>
          <a:endParaRPr lang="en-US"/>
        </a:p>
      </dgm:t>
    </dgm:pt>
    <dgm:pt modelId="{4031678B-DAA3-4014-BEDE-93CC4A4DE557}" type="parTrans" cxnId="{868FD789-A30F-4D17-ABF3-31D3F5B44788}">
      <dgm:prSet/>
      <dgm:spPr/>
      <dgm:t>
        <a:bodyPr/>
        <a:lstStyle/>
        <a:p>
          <a:endParaRPr lang="en-US"/>
        </a:p>
      </dgm:t>
    </dgm:pt>
    <dgm:pt modelId="{CBC0E0F5-938D-46D3-A268-FB6EAAA84864}">
      <dgm:prSet phldrT="[Text]"/>
      <dgm:spPr>
        <a:solidFill>
          <a:srgbClr val="00188F"/>
        </a:solidFill>
      </dgm:spPr>
      <dgm:t>
        <a:bodyPr/>
        <a:lstStyle/>
        <a:p>
          <a:endParaRPr lang="en-US" dirty="0"/>
        </a:p>
      </dgm:t>
    </dgm:pt>
    <dgm:pt modelId="{212EE44B-5235-4DC7-83BA-40D9D357BF9F}" type="sibTrans" cxnId="{10318B33-7CA2-4136-9187-2A9E9FDA398A}">
      <dgm:prSet/>
      <dgm:spPr/>
      <dgm:t>
        <a:bodyPr/>
        <a:lstStyle/>
        <a:p>
          <a:endParaRPr lang="en-US"/>
        </a:p>
      </dgm:t>
    </dgm:pt>
    <dgm:pt modelId="{3D03719B-8DDC-4540-9522-2850CEFF7DA7}" type="parTrans" cxnId="{10318B33-7CA2-4136-9187-2A9E9FDA398A}">
      <dgm:prSet/>
      <dgm:spPr/>
      <dgm:t>
        <a:bodyPr/>
        <a:lstStyle/>
        <a:p>
          <a:endParaRPr lang="en-US"/>
        </a:p>
      </dgm:t>
    </dgm:pt>
    <dgm:pt modelId="{1332526E-A2A5-4ABF-83EE-856915AEA525}">
      <dgm:prSet phldrT="[Text]"/>
      <dgm:spPr>
        <a:solidFill>
          <a:srgbClr val="00188F"/>
        </a:solidFill>
      </dgm:spPr>
      <dgm:t>
        <a:bodyPr/>
        <a:lstStyle/>
        <a:p>
          <a:endParaRPr lang="en-US" dirty="0"/>
        </a:p>
      </dgm:t>
    </dgm:pt>
    <dgm:pt modelId="{FE60DA7A-36AA-4BB5-A04F-B191BEF7CBDF}" type="sibTrans" cxnId="{464CBD54-EE1D-4AF5-B8DB-F77DD1DA7556}">
      <dgm:prSet/>
      <dgm:spPr/>
      <dgm:t>
        <a:bodyPr/>
        <a:lstStyle/>
        <a:p>
          <a:endParaRPr lang="en-US"/>
        </a:p>
      </dgm:t>
    </dgm:pt>
    <dgm:pt modelId="{4AAA8F84-E9F1-4E01-97B2-76A38B74138F}" type="parTrans" cxnId="{464CBD54-EE1D-4AF5-B8DB-F77DD1DA7556}">
      <dgm:prSet/>
      <dgm:spPr/>
      <dgm:t>
        <a:bodyPr/>
        <a:lstStyle/>
        <a:p>
          <a:endParaRPr lang="en-US"/>
        </a:p>
      </dgm:t>
    </dgm:pt>
    <dgm:pt modelId="{4ED783A4-12AC-4EA1-9ADA-2D6ED031B3CF}">
      <dgm:prSet phldrT="[Text]"/>
      <dgm:spPr>
        <a:solidFill>
          <a:srgbClr val="00188F"/>
        </a:solidFill>
      </dgm:spPr>
      <dgm:t>
        <a:bodyPr/>
        <a:lstStyle/>
        <a:p>
          <a:endParaRPr lang="en-US" dirty="0"/>
        </a:p>
      </dgm:t>
    </dgm:pt>
    <dgm:pt modelId="{A4A83A6A-14CC-48F8-BA5D-279C69F1E9CC}" type="sibTrans" cxnId="{979E32BF-EB08-4356-854D-C8577B099361}">
      <dgm:prSet/>
      <dgm:spPr/>
      <dgm:t>
        <a:bodyPr/>
        <a:lstStyle/>
        <a:p>
          <a:endParaRPr lang="en-US"/>
        </a:p>
      </dgm:t>
    </dgm:pt>
    <dgm:pt modelId="{086B14AC-3730-4660-B625-4B9B13144D45}" type="parTrans" cxnId="{979E32BF-EB08-4356-854D-C8577B099361}">
      <dgm:prSet/>
      <dgm:spPr/>
      <dgm:t>
        <a:bodyPr/>
        <a:lstStyle/>
        <a:p>
          <a:endParaRPr lang="en-US"/>
        </a:p>
      </dgm:t>
    </dgm:pt>
    <dgm:pt modelId="{A8793DB5-CD17-44B6-B3EE-C361D941EE5B}">
      <dgm:prSet phldrT="[Text]"/>
      <dgm:spPr>
        <a:solidFill>
          <a:srgbClr val="00188F"/>
        </a:solidFill>
      </dgm:spPr>
      <dgm:t>
        <a:bodyPr/>
        <a:lstStyle/>
        <a:p>
          <a:endParaRPr lang="en-US" dirty="0"/>
        </a:p>
      </dgm:t>
    </dgm:pt>
    <dgm:pt modelId="{018DEB59-33E7-4431-988C-AC072FFAA1DE}" type="sibTrans" cxnId="{1892EF5C-EA38-4A23-985D-D26F3CEA4555}">
      <dgm:prSet/>
      <dgm:spPr/>
      <dgm:t>
        <a:bodyPr/>
        <a:lstStyle/>
        <a:p>
          <a:endParaRPr lang="en-US"/>
        </a:p>
      </dgm:t>
    </dgm:pt>
    <dgm:pt modelId="{24860D9B-F414-49A9-86C5-3BB66A69F189}" type="parTrans" cxnId="{1892EF5C-EA38-4A23-985D-D26F3CEA4555}">
      <dgm:prSet/>
      <dgm:spPr/>
      <dgm:t>
        <a:bodyPr/>
        <a:lstStyle/>
        <a:p>
          <a:endParaRPr lang="en-US"/>
        </a:p>
      </dgm:t>
    </dgm:pt>
    <dgm:pt modelId="{82C3D154-9931-40BB-8E1F-08234A5BCF9B}">
      <dgm:prSet phldrT="[Text]"/>
      <dgm:spPr>
        <a:solidFill>
          <a:srgbClr val="00188F"/>
        </a:solidFill>
      </dgm:spPr>
      <dgm:t>
        <a:bodyPr/>
        <a:lstStyle/>
        <a:p>
          <a:endParaRPr lang="en-US" dirty="0"/>
        </a:p>
      </dgm:t>
    </dgm:pt>
    <dgm:pt modelId="{EB2B8946-3A69-403A-AB74-0D6C8E913E9F}" type="sibTrans" cxnId="{2CAC23AC-DD2D-4900-ACFF-9C9DDDC8FB5B}">
      <dgm:prSet/>
      <dgm:spPr/>
      <dgm:t>
        <a:bodyPr/>
        <a:lstStyle/>
        <a:p>
          <a:endParaRPr lang="en-US"/>
        </a:p>
      </dgm:t>
    </dgm:pt>
    <dgm:pt modelId="{479B62D7-019F-4819-B79C-6E271D0C033A}" type="parTrans" cxnId="{2CAC23AC-DD2D-4900-ACFF-9C9DDDC8FB5B}">
      <dgm:prSet/>
      <dgm:spPr/>
      <dgm:t>
        <a:bodyPr/>
        <a:lstStyle/>
        <a:p>
          <a:endParaRPr lang="en-US"/>
        </a:p>
      </dgm:t>
    </dgm:pt>
    <dgm:pt modelId="{E8D7E571-1B69-4553-931B-9C71F837AFF1}" type="pres">
      <dgm:prSet presAssocID="{F9557509-5BC1-4E4A-96D8-803B7A4F2E6B}" presName="compositeShape" presStyleCnt="0">
        <dgm:presLayoutVars>
          <dgm:chMax val="7"/>
          <dgm:dir/>
          <dgm:resizeHandles val="exact"/>
        </dgm:presLayoutVars>
      </dgm:prSet>
      <dgm:spPr/>
    </dgm:pt>
    <dgm:pt modelId="{A6D4CCA4-C53C-4F05-BA39-AB62D4D49967}" type="pres">
      <dgm:prSet presAssocID="{F9557509-5BC1-4E4A-96D8-803B7A4F2E6B}" presName="wedge1" presStyleLbl="node1" presStyleIdx="0" presStyleCnt="6" custLinFactNeighborX="-3031" custLinFactNeighborY="5162"/>
      <dgm:spPr/>
      <dgm:t>
        <a:bodyPr/>
        <a:lstStyle/>
        <a:p>
          <a:endParaRPr lang="en-US"/>
        </a:p>
      </dgm:t>
    </dgm:pt>
    <dgm:pt modelId="{177E0B9A-BEDE-45F4-B3C0-2AFA2B06C85E}" type="pres">
      <dgm:prSet presAssocID="{F9557509-5BC1-4E4A-96D8-803B7A4F2E6B}" presName="wedge1Tx" presStyleLbl="node1" presStyleIdx="0" presStyleCnt="6">
        <dgm:presLayoutVars>
          <dgm:chMax val="0"/>
          <dgm:chPref val="0"/>
          <dgm:bulletEnabled val="1"/>
        </dgm:presLayoutVars>
      </dgm:prSet>
      <dgm:spPr/>
      <dgm:t>
        <a:bodyPr/>
        <a:lstStyle/>
        <a:p>
          <a:endParaRPr lang="en-US"/>
        </a:p>
      </dgm:t>
    </dgm:pt>
    <dgm:pt modelId="{D8A27DA7-C8B5-4804-8A27-23E18449662B}" type="pres">
      <dgm:prSet presAssocID="{F9557509-5BC1-4E4A-96D8-803B7A4F2E6B}" presName="wedge2" presStyleLbl="node1" presStyleIdx="1" presStyleCnt="6"/>
      <dgm:spPr/>
      <dgm:t>
        <a:bodyPr/>
        <a:lstStyle/>
        <a:p>
          <a:endParaRPr lang="en-US"/>
        </a:p>
      </dgm:t>
    </dgm:pt>
    <dgm:pt modelId="{A1C5005E-0DC7-47FF-A7F7-38A46AED8C08}" type="pres">
      <dgm:prSet presAssocID="{F9557509-5BC1-4E4A-96D8-803B7A4F2E6B}" presName="wedge2Tx" presStyleLbl="node1" presStyleIdx="1" presStyleCnt="6">
        <dgm:presLayoutVars>
          <dgm:chMax val="0"/>
          <dgm:chPref val="0"/>
          <dgm:bulletEnabled val="1"/>
        </dgm:presLayoutVars>
      </dgm:prSet>
      <dgm:spPr/>
      <dgm:t>
        <a:bodyPr/>
        <a:lstStyle/>
        <a:p>
          <a:endParaRPr lang="en-US"/>
        </a:p>
      </dgm:t>
    </dgm:pt>
    <dgm:pt modelId="{BE544001-B459-4917-9771-2E188FEA5DF6}" type="pres">
      <dgm:prSet presAssocID="{F9557509-5BC1-4E4A-96D8-803B7A4F2E6B}" presName="wedge3" presStyleLbl="node1" presStyleIdx="2" presStyleCnt="6"/>
      <dgm:spPr/>
      <dgm:t>
        <a:bodyPr/>
        <a:lstStyle/>
        <a:p>
          <a:endParaRPr lang="en-US"/>
        </a:p>
      </dgm:t>
    </dgm:pt>
    <dgm:pt modelId="{0E3B1684-5843-48CC-8EE5-1003A7CD23A2}" type="pres">
      <dgm:prSet presAssocID="{F9557509-5BC1-4E4A-96D8-803B7A4F2E6B}" presName="wedge3Tx" presStyleLbl="node1" presStyleIdx="2" presStyleCnt="6">
        <dgm:presLayoutVars>
          <dgm:chMax val="0"/>
          <dgm:chPref val="0"/>
          <dgm:bulletEnabled val="1"/>
        </dgm:presLayoutVars>
      </dgm:prSet>
      <dgm:spPr/>
      <dgm:t>
        <a:bodyPr/>
        <a:lstStyle/>
        <a:p>
          <a:endParaRPr lang="en-US"/>
        </a:p>
      </dgm:t>
    </dgm:pt>
    <dgm:pt modelId="{96A2ABAB-D0C6-4681-AE89-C571B45A61E2}" type="pres">
      <dgm:prSet presAssocID="{F9557509-5BC1-4E4A-96D8-803B7A4F2E6B}" presName="wedge4" presStyleLbl="node1" presStyleIdx="3" presStyleCnt="6"/>
      <dgm:spPr/>
      <dgm:t>
        <a:bodyPr/>
        <a:lstStyle/>
        <a:p>
          <a:endParaRPr lang="en-US"/>
        </a:p>
      </dgm:t>
    </dgm:pt>
    <dgm:pt modelId="{CB464710-BD87-4006-A435-1F1F4FD3DAA8}" type="pres">
      <dgm:prSet presAssocID="{F9557509-5BC1-4E4A-96D8-803B7A4F2E6B}" presName="wedge4Tx" presStyleLbl="node1" presStyleIdx="3" presStyleCnt="6">
        <dgm:presLayoutVars>
          <dgm:chMax val="0"/>
          <dgm:chPref val="0"/>
          <dgm:bulletEnabled val="1"/>
        </dgm:presLayoutVars>
      </dgm:prSet>
      <dgm:spPr/>
      <dgm:t>
        <a:bodyPr/>
        <a:lstStyle/>
        <a:p>
          <a:endParaRPr lang="en-US"/>
        </a:p>
      </dgm:t>
    </dgm:pt>
    <dgm:pt modelId="{70FF1515-2BB5-4F57-AF7D-2FB03F0C9FEE}" type="pres">
      <dgm:prSet presAssocID="{F9557509-5BC1-4E4A-96D8-803B7A4F2E6B}" presName="wedge5" presStyleLbl="node1" presStyleIdx="4" presStyleCnt="6"/>
      <dgm:spPr/>
      <dgm:t>
        <a:bodyPr/>
        <a:lstStyle/>
        <a:p>
          <a:endParaRPr lang="en-US"/>
        </a:p>
      </dgm:t>
    </dgm:pt>
    <dgm:pt modelId="{1924E8FF-9FB7-4724-8466-EB40D4973D25}" type="pres">
      <dgm:prSet presAssocID="{F9557509-5BC1-4E4A-96D8-803B7A4F2E6B}" presName="wedge5Tx" presStyleLbl="node1" presStyleIdx="4" presStyleCnt="6">
        <dgm:presLayoutVars>
          <dgm:chMax val="0"/>
          <dgm:chPref val="0"/>
          <dgm:bulletEnabled val="1"/>
        </dgm:presLayoutVars>
      </dgm:prSet>
      <dgm:spPr/>
      <dgm:t>
        <a:bodyPr/>
        <a:lstStyle/>
        <a:p>
          <a:endParaRPr lang="en-US"/>
        </a:p>
      </dgm:t>
    </dgm:pt>
    <dgm:pt modelId="{407EF6B5-974D-4F77-A2C4-293FD72EBE79}" type="pres">
      <dgm:prSet presAssocID="{F9557509-5BC1-4E4A-96D8-803B7A4F2E6B}" presName="wedge6" presStyleLbl="node1" presStyleIdx="5" presStyleCnt="6"/>
      <dgm:spPr/>
      <dgm:t>
        <a:bodyPr/>
        <a:lstStyle/>
        <a:p>
          <a:endParaRPr lang="en-US"/>
        </a:p>
      </dgm:t>
    </dgm:pt>
    <dgm:pt modelId="{52D7CA66-9C3E-496F-9AD1-90177EB6AA2F}" type="pres">
      <dgm:prSet presAssocID="{F9557509-5BC1-4E4A-96D8-803B7A4F2E6B}" presName="wedge6Tx" presStyleLbl="node1" presStyleIdx="5" presStyleCnt="6">
        <dgm:presLayoutVars>
          <dgm:chMax val="0"/>
          <dgm:chPref val="0"/>
          <dgm:bulletEnabled val="1"/>
        </dgm:presLayoutVars>
      </dgm:prSet>
      <dgm:spPr/>
      <dgm:t>
        <a:bodyPr/>
        <a:lstStyle/>
        <a:p>
          <a:endParaRPr lang="en-US"/>
        </a:p>
      </dgm:t>
    </dgm:pt>
  </dgm:ptLst>
  <dgm:cxnLst>
    <dgm:cxn modelId="{850765D0-FD58-43C4-851F-63DA266D91D7}" type="presOf" srcId="{82C3D154-9931-40BB-8E1F-08234A5BCF9B}" destId="{52D7CA66-9C3E-496F-9AD1-90177EB6AA2F}" srcOrd="1" destOrd="0" presId="urn:microsoft.com/office/officeart/2005/8/layout/chart3"/>
    <dgm:cxn modelId="{40C64EE0-8B31-4393-9C11-DFA5E86425C9}" type="presOf" srcId="{A8793DB5-CD17-44B6-B3EE-C361D941EE5B}" destId="{70FF1515-2BB5-4F57-AF7D-2FB03F0C9FEE}" srcOrd="0" destOrd="0" presId="urn:microsoft.com/office/officeart/2005/8/layout/chart3"/>
    <dgm:cxn modelId="{1E984522-ED34-4386-B07E-2D8235F23330}" type="presOf" srcId="{1332526E-A2A5-4ABF-83EE-856915AEA525}" destId="{0E3B1684-5843-48CC-8EE5-1003A7CD23A2}" srcOrd="1" destOrd="0" presId="urn:microsoft.com/office/officeart/2005/8/layout/chart3"/>
    <dgm:cxn modelId="{1892EF5C-EA38-4A23-985D-D26F3CEA4555}" srcId="{F9557509-5BC1-4E4A-96D8-803B7A4F2E6B}" destId="{A8793DB5-CD17-44B6-B3EE-C361D941EE5B}" srcOrd="4" destOrd="0" parTransId="{24860D9B-F414-49A9-86C5-3BB66A69F189}" sibTransId="{018DEB59-33E7-4431-988C-AC072FFAA1DE}"/>
    <dgm:cxn modelId="{2CAC23AC-DD2D-4900-ACFF-9C9DDDC8FB5B}" srcId="{F9557509-5BC1-4E4A-96D8-803B7A4F2E6B}" destId="{82C3D154-9931-40BB-8E1F-08234A5BCF9B}" srcOrd="5" destOrd="0" parTransId="{479B62D7-019F-4819-B79C-6E271D0C033A}" sibTransId="{EB2B8946-3A69-403A-AB74-0D6C8E913E9F}"/>
    <dgm:cxn modelId="{464CBD54-EE1D-4AF5-B8DB-F77DD1DA7556}" srcId="{F9557509-5BC1-4E4A-96D8-803B7A4F2E6B}" destId="{1332526E-A2A5-4ABF-83EE-856915AEA525}" srcOrd="2" destOrd="0" parTransId="{4AAA8F84-E9F1-4E01-97B2-76A38B74138F}" sibTransId="{FE60DA7A-36AA-4BB5-A04F-B191BEF7CBDF}"/>
    <dgm:cxn modelId="{C1A1BD7E-3082-4C11-A0A3-D291FCE6E8B1}" type="presOf" srcId="{31450FA7-78DF-4C10-8DDC-FC7AE70E22B7}" destId="{177E0B9A-BEDE-45F4-B3C0-2AFA2B06C85E}" srcOrd="1" destOrd="0" presId="urn:microsoft.com/office/officeart/2005/8/layout/chart3"/>
    <dgm:cxn modelId="{10318B33-7CA2-4136-9187-2A9E9FDA398A}" srcId="{F9557509-5BC1-4E4A-96D8-803B7A4F2E6B}" destId="{CBC0E0F5-938D-46D3-A268-FB6EAAA84864}" srcOrd="1" destOrd="0" parTransId="{3D03719B-8DDC-4540-9522-2850CEFF7DA7}" sibTransId="{212EE44B-5235-4DC7-83BA-40D9D357BF9F}"/>
    <dgm:cxn modelId="{902B8FD0-2848-436E-BA17-B2C9F30427E0}" type="presOf" srcId="{A8793DB5-CD17-44B6-B3EE-C361D941EE5B}" destId="{1924E8FF-9FB7-4724-8466-EB40D4973D25}" srcOrd="1" destOrd="0" presId="urn:microsoft.com/office/officeart/2005/8/layout/chart3"/>
    <dgm:cxn modelId="{7FF4D63A-DD05-45D9-8217-584985A3E57E}" type="presOf" srcId="{4ED783A4-12AC-4EA1-9ADA-2D6ED031B3CF}" destId="{CB464710-BD87-4006-A435-1F1F4FD3DAA8}" srcOrd="1" destOrd="0" presId="urn:microsoft.com/office/officeart/2005/8/layout/chart3"/>
    <dgm:cxn modelId="{6A402DBA-78CF-4895-A607-C1E59402664C}" type="presOf" srcId="{F9557509-5BC1-4E4A-96D8-803B7A4F2E6B}" destId="{E8D7E571-1B69-4553-931B-9C71F837AFF1}" srcOrd="0" destOrd="0" presId="urn:microsoft.com/office/officeart/2005/8/layout/chart3"/>
    <dgm:cxn modelId="{AD5F61BD-AC68-4E81-ADDA-5CE96238705C}" type="presOf" srcId="{4ED783A4-12AC-4EA1-9ADA-2D6ED031B3CF}" destId="{96A2ABAB-D0C6-4681-AE89-C571B45A61E2}" srcOrd="0" destOrd="0" presId="urn:microsoft.com/office/officeart/2005/8/layout/chart3"/>
    <dgm:cxn modelId="{868FD789-A30F-4D17-ABF3-31D3F5B44788}" srcId="{F9557509-5BC1-4E4A-96D8-803B7A4F2E6B}" destId="{31450FA7-78DF-4C10-8DDC-FC7AE70E22B7}" srcOrd="0" destOrd="0" parTransId="{4031678B-DAA3-4014-BEDE-93CC4A4DE557}" sibTransId="{E41D74DC-4F96-4946-AF96-A1005EAEDD42}"/>
    <dgm:cxn modelId="{3F42E0EF-5C7D-4DAC-9ADF-49824090F81B}" type="presOf" srcId="{82C3D154-9931-40BB-8E1F-08234A5BCF9B}" destId="{407EF6B5-974D-4F77-A2C4-293FD72EBE79}" srcOrd="0" destOrd="0" presId="urn:microsoft.com/office/officeart/2005/8/layout/chart3"/>
    <dgm:cxn modelId="{70EE5892-15DC-4E0A-8D35-FDE9DB03D62C}" type="presOf" srcId="{CBC0E0F5-938D-46D3-A268-FB6EAAA84864}" destId="{D8A27DA7-C8B5-4804-8A27-23E18449662B}" srcOrd="0" destOrd="0" presId="urn:microsoft.com/office/officeart/2005/8/layout/chart3"/>
    <dgm:cxn modelId="{979E32BF-EB08-4356-854D-C8577B099361}" srcId="{F9557509-5BC1-4E4A-96D8-803B7A4F2E6B}" destId="{4ED783A4-12AC-4EA1-9ADA-2D6ED031B3CF}" srcOrd="3" destOrd="0" parTransId="{086B14AC-3730-4660-B625-4B9B13144D45}" sibTransId="{A4A83A6A-14CC-48F8-BA5D-279C69F1E9CC}"/>
    <dgm:cxn modelId="{7DA0C7EC-C2A6-4235-B9F8-E0E2233C4BE0}" type="presOf" srcId="{CBC0E0F5-938D-46D3-A268-FB6EAAA84864}" destId="{A1C5005E-0DC7-47FF-A7F7-38A46AED8C08}" srcOrd="1" destOrd="0" presId="urn:microsoft.com/office/officeart/2005/8/layout/chart3"/>
    <dgm:cxn modelId="{8972A43D-7657-4ABA-B134-71096D204C0C}" type="presOf" srcId="{1332526E-A2A5-4ABF-83EE-856915AEA525}" destId="{BE544001-B459-4917-9771-2E188FEA5DF6}" srcOrd="0" destOrd="0" presId="urn:microsoft.com/office/officeart/2005/8/layout/chart3"/>
    <dgm:cxn modelId="{8BA41C24-FAFE-4A6E-B1DB-4B387F8FAB25}" type="presOf" srcId="{31450FA7-78DF-4C10-8DDC-FC7AE70E22B7}" destId="{A6D4CCA4-C53C-4F05-BA39-AB62D4D49967}" srcOrd="0" destOrd="0" presId="urn:microsoft.com/office/officeart/2005/8/layout/chart3"/>
    <dgm:cxn modelId="{F1F50192-77D8-4EF8-BD0E-D725906D3854}" type="presParOf" srcId="{E8D7E571-1B69-4553-931B-9C71F837AFF1}" destId="{A6D4CCA4-C53C-4F05-BA39-AB62D4D49967}" srcOrd="0" destOrd="0" presId="urn:microsoft.com/office/officeart/2005/8/layout/chart3"/>
    <dgm:cxn modelId="{67342F8F-A6B3-4C2D-B4AA-7621D34317FD}" type="presParOf" srcId="{E8D7E571-1B69-4553-931B-9C71F837AFF1}" destId="{177E0B9A-BEDE-45F4-B3C0-2AFA2B06C85E}" srcOrd="1" destOrd="0" presId="urn:microsoft.com/office/officeart/2005/8/layout/chart3"/>
    <dgm:cxn modelId="{208A663F-7EAE-4AE9-8A62-F56785C4C90D}" type="presParOf" srcId="{E8D7E571-1B69-4553-931B-9C71F837AFF1}" destId="{D8A27DA7-C8B5-4804-8A27-23E18449662B}" srcOrd="2" destOrd="0" presId="urn:microsoft.com/office/officeart/2005/8/layout/chart3"/>
    <dgm:cxn modelId="{3B8D0E63-4C91-4EE4-9726-BF963106C9DE}" type="presParOf" srcId="{E8D7E571-1B69-4553-931B-9C71F837AFF1}" destId="{A1C5005E-0DC7-47FF-A7F7-38A46AED8C08}" srcOrd="3" destOrd="0" presId="urn:microsoft.com/office/officeart/2005/8/layout/chart3"/>
    <dgm:cxn modelId="{D3D3EB1D-5364-4C16-90B6-2C1F3CB1AAAA}" type="presParOf" srcId="{E8D7E571-1B69-4553-931B-9C71F837AFF1}" destId="{BE544001-B459-4917-9771-2E188FEA5DF6}" srcOrd="4" destOrd="0" presId="urn:microsoft.com/office/officeart/2005/8/layout/chart3"/>
    <dgm:cxn modelId="{E4F0FB57-E557-49D5-BA83-496EA0AC3128}" type="presParOf" srcId="{E8D7E571-1B69-4553-931B-9C71F837AFF1}" destId="{0E3B1684-5843-48CC-8EE5-1003A7CD23A2}" srcOrd="5" destOrd="0" presId="urn:microsoft.com/office/officeart/2005/8/layout/chart3"/>
    <dgm:cxn modelId="{C23A4FF6-DAB4-4B45-91C3-C991F356F35F}" type="presParOf" srcId="{E8D7E571-1B69-4553-931B-9C71F837AFF1}" destId="{96A2ABAB-D0C6-4681-AE89-C571B45A61E2}" srcOrd="6" destOrd="0" presId="urn:microsoft.com/office/officeart/2005/8/layout/chart3"/>
    <dgm:cxn modelId="{006E0D0B-8628-4F02-8DF6-CB9D6F7AEAD4}" type="presParOf" srcId="{E8D7E571-1B69-4553-931B-9C71F837AFF1}" destId="{CB464710-BD87-4006-A435-1F1F4FD3DAA8}" srcOrd="7" destOrd="0" presId="urn:microsoft.com/office/officeart/2005/8/layout/chart3"/>
    <dgm:cxn modelId="{A49E94D8-F162-47ED-AB64-E4EE4CCD9A2F}" type="presParOf" srcId="{E8D7E571-1B69-4553-931B-9C71F837AFF1}" destId="{70FF1515-2BB5-4F57-AF7D-2FB03F0C9FEE}" srcOrd="8" destOrd="0" presId="urn:microsoft.com/office/officeart/2005/8/layout/chart3"/>
    <dgm:cxn modelId="{073069D0-97CB-4F2D-B350-3618D3062A11}" type="presParOf" srcId="{E8D7E571-1B69-4553-931B-9C71F837AFF1}" destId="{1924E8FF-9FB7-4724-8466-EB40D4973D25}" srcOrd="9" destOrd="0" presId="urn:microsoft.com/office/officeart/2005/8/layout/chart3"/>
    <dgm:cxn modelId="{472ACCC2-EFCB-478E-B64C-F2DE2770F910}" type="presParOf" srcId="{E8D7E571-1B69-4553-931B-9C71F837AFF1}" destId="{407EF6B5-974D-4F77-A2C4-293FD72EBE79}" srcOrd="10" destOrd="0" presId="urn:microsoft.com/office/officeart/2005/8/layout/chart3"/>
    <dgm:cxn modelId="{806F507E-7F49-4FDF-A3C1-6328592E7177}" type="presParOf" srcId="{E8D7E571-1B69-4553-931B-9C71F837AFF1}" destId="{52D7CA66-9C3E-496F-9AD1-90177EB6AA2F}"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729396" y="2921688"/>
          <a:ext cx="198273" cy="608038"/>
        </a:xfrm>
        <a:custGeom>
          <a:avLst/>
          <a:gdLst/>
          <a:ahLst/>
          <a:cxnLst/>
          <a:rect l="0" t="0" r="0" b="0"/>
          <a:pathLst>
            <a:path>
              <a:moveTo>
                <a:pt x="0" y="0"/>
              </a:moveTo>
              <a:lnTo>
                <a:pt x="0" y="608038"/>
              </a:lnTo>
              <a:lnTo>
                <a:pt x="198273" y="608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459905" y="1983193"/>
          <a:ext cx="4798220" cy="277583"/>
        </a:xfrm>
        <a:custGeom>
          <a:avLst/>
          <a:gdLst/>
          <a:ahLst/>
          <a:cxnLst/>
          <a:rect l="0" t="0" r="0" b="0"/>
          <a:pathLst>
            <a:path>
              <a:moveTo>
                <a:pt x="0" y="0"/>
              </a:moveTo>
              <a:lnTo>
                <a:pt x="0" y="138791"/>
              </a:lnTo>
              <a:lnTo>
                <a:pt x="4798220" y="138791"/>
              </a:lnTo>
              <a:lnTo>
                <a:pt x="4798220" y="27758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8129989" y="2921688"/>
          <a:ext cx="198273" cy="608038"/>
        </a:xfrm>
        <a:custGeom>
          <a:avLst/>
          <a:gdLst/>
          <a:ahLst/>
          <a:cxnLst/>
          <a:rect l="0" t="0" r="0" b="0"/>
          <a:pathLst>
            <a:path>
              <a:moveTo>
                <a:pt x="0" y="0"/>
              </a:moveTo>
              <a:lnTo>
                <a:pt x="0" y="608038"/>
              </a:lnTo>
              <a:lnTo>
                <a:pt x="198273" y="608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459905" y="1983193"/>
          <a:ext cx="3198813" cy="277583"/>
        </a:xfrm>
        <a:custGeom>
          <a:avLst/>
          <a:gdLst/>
          <a:ahLst/>
          <a:cxnLst/>
          <a:rect l="0" t="0" r="0" b="0"/>
          <a:pathLst>
            <a:path>
              <a:moveTo>
                <a:pt x="0" y="0"/>
              </a:moveTo>
              <a:lnTo>
                <a:pt x="0" y="138791"/>
              </a:lnTo>
              <a:lnTo>
                <a:pt x="3198813" y="138791"/>
              </a:lnTo>
              <a:lnTo>
                <a:pt x="3198813" y="27758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530582" y="2921688"/>
          <a:ext cx="198273" cy="1546533"/>
        </a:xfrm>
        <a:custGeom>
          <a:avLst/>
          <a:gdLst/>
          <a:ahLst/>
          <a:cxnLst/>
          <a:rect l="0" t="0" r="0" b="0"/>
          <a:pathLst>
            <a:path>
              <a:moveTo>
                <a:pt x="0" y="0"/>
              </a:moveTo>
              <a:lnTo>
                <a:pt x="0" y="1546533"/>
              </a:lnTo>
              <a:lnTo>
                <a:pt x="198273" y="154653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530582" y="2921688"/>
          <a:ext cx="198273" cy="608038"/>
        </a:xfrm>
        <a:custGeom>
          <a:avLst/>
          <a:gdLst/>
          <a:ahLst/>
          <a:cxnLst/>
          <a:rect l="0" t="0" r="0" b="0"/>
          <a:pathLst>
            <a:path>
              <a:moveTo>
                <a:pt x="0" y="0"/>
              </a:moveTo>
              <a:lnTo>
                <a:pt x="0" y="608038"/>
              </a:lnTo>
              <a:lnTo>
                <a:pt x="198273" y="608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459905" y="1983193"/>
          <a:ext cx="1599406" cy="277583"/>
        </a:xfrm>
        <a:custGeom>
          <a:avLst/>
          <a:gdLst/>
          <a:ahLst/>
          <a:cxnLst/>
          <a:rect l="0" t="0" r="0" b="0"/>
          <a:pathLst>
            <a:path>
              <a:moveTo>
                <a:pt x="0" y="0"/>
              </a:moveTo>
              <a:lnTo>
                <a:pt x="0" y="138791"/>
              </a:lnTo>
              <a:lnTo>
                <a:pt x="1599406" y="138791"/>
              </a:lnTo>
              <a:lnTo>
                <a:pt x="1599406" y="27758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931175" y="2921688"/>
          <a:ext cx="198273" cy="608038"/>
        </a:xfrm>
        <a:custGeom>
          <a:avLst/>
          <a:gdLst/>
          <a:ahLst/>
          <a:cxnLst/>
          <a:rect l="0" t="0" r="0" b="0"/>
          <a:pathLst>
            <a:path>
              <a:moveTo>
                <a:pt x="0" y="0"/>
              </a:moveTo>
              <a:lnTo>
                <a:pt x="0" y="608038"/>
              </a:lnTo>
              <a:lnTo>
                <a:pt x="198273" y="608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414185" y="1983193"/>
          <a:ext cx="91440" cy="277583"/>
        </a:xfrm>
        <a:custGeom>
          <a:avLst/>
          <a:gdLst/>
          <a:ahLst/>
          <a:cxnLst/>
          <a:rect l="0" t="0" r="0" b="0"/>
          <a:pathLst>
            <a:path>
              <a:moveTo>
                <a:pt x="45720" y="0"/>
              </a:moveTo>
              <a:lnTo>
                <a:pt x="45720" y="27758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331768" y="2921688"/>
          <a:ext cx="198273" cy="608038"/>
        </a:xfrm>
        <a:custGeom>
          <a:avLst/>
          <a:gdLst/>
          <a:ahLst/>
          <a:cxnLst/>
          <a:rect l="0" t="0" r="0" b="0"/>
          <a:pathLst>
            <a:path>
              <a:moveTo>
                <a:pt x="0" y="0"/>
              </a:moveTo>
              <a:lnTo>
                <a:pt x="0" y="608038"/>
              </a:lnTo>
              <a:lnTo>
                <a:pt x="198273" y="608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860498" y="1983193"/>
          <a:ext cx="1599406" cy="277583"/>
        </a:xfrm>
        <a:custGeom>
          <a:avLst/>
          <a:gdLst/>
          <a:ahLst/>
          <a:cxnLst/>
          <a:rect l="0" t="0" r="0" b="0"/>
          <a:pathLst>
            <a:path>
              <a:moveTo>
                <a:pt x="1599406" y="0"/>
              </a:moveTo>
              <a:lnTo>
                <a:pt x="1599406" y="138791"/>
              </a:lnTo>
              <a:lnTo>
                <a:pt x="0" y="138791"/>
              </a:lnTo>
              <a:lnTo>
                <a:pt x="0" y="27758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732361" y="2921688"/>
          <a:ext cx="198273" cy="2485028"/>
        </a:xfrm>
        <a:custGeom>
          <a:avLst/>
          <a:gdLst/>
          <a:ahLst/>
          <a:cxnLst/>
          <a:rect l="0" t="0" r="0" b="0"/>
          <a:pathLst>
            <a:path>
              <a:moveTo>
                <a:pt x="0" y="0"/>
              </a:moveTo>
              <a:lnTo>
                <a:pt x="0" y="2485028"/>
              </a:lnTo>
              <a:lnTo>
                <a:pt x="198273" y="24850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732361" y="2921688"/>
          <a:ext cx="198273" cy="1546533"/>
        </a:xfrm>
        <a:custGeom>
          <a:avLst/>
          <a:gdLst/>
          <a:ahLst/>
          <a:cxnLst/>
          <a:rect l="0" t="0" r="0" b="0"/>
          <a:pathLst>
            <a:path>
              <a:moveTo>
                <a:pt x="0" y="0"/>
              </a:moveTo>
              <a:lnTo>
                <a:pt x="0" y="1546533"/>
              </a:lnTo>
              <a:lnTo>
                <a:pt x="198273" y="154653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732361" y="2921688"/>
          <a:ext cx="198273" cy="608038"/>
        </a:xfrm>
        <a:custGeom>
          <a:avLst/>
          <a:gdLst/>
          <a:ahLst/>
          <a:cxnLst/>
          <a:rect l="0" t="0" r="0" b="0"/>
          <a:pathLst>
            <a:path>
              <a:moveTo>
                <a:pt x="0" y="0"/>
              </a:moveTo>
              <a:lnTo>
                <a:pt x="0" y="608038"/>
              </a:lnTo>
              <a:lnTo>
                <a:pt x="198273" y="608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61091" y="1983193"/>
          <a:ext cx="3198813" cy="277583"/>
        </a:xfrm>
        <a:custGeom>
          <a:avLst/>
          <a:gdLst/>
          <a:ahLst/>
          <a:cxnLst/>
          <a:rect l="0" t="0" r="0" b="0"/>
          <a:pathLst>
            <a:path>
              <a:moveTo>
                <a:pt x="3198813" y="0"/>
              </a:moveTo>
              <a:lnTo>
                <a:pt x="3198813" y="138791"/>
              </a:lnTo>
              <a:lnTo>
                <a:pt x="0" y="138791"/>
              </a:lnTo>
              <a:lnTo>
                <a:pt x="0" y="27758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2954" y="2921688"/>
          <a:ext cx="198273" cy="1546533"/>
        </a:xfrm>
        <a:custGeom>
          <a:avLst/>
          <a:gdLst/>
          <a:ahLst/>
          <a:cxnLst/>
          <a:rect l="0" t="0" r="0" b="0"/>
          <a:pathLst>
            <a:path>
              <a:moveTo>
                <a:pt x="0" y="0"/>
              </a:moveTo>
              <a:lnTo>
                <a:pt x="0" y="1546533"/>
              </a:lnTo>
              <a:lnTo>
                <a:pt x="198273" y="154653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2954" y="2921688"/>
          <a:ext cx="198273" cy="608038"/>
        </a:xfrm>
        <a:custGeom>
          <a:avLst/>
          <a:gdLst/>
          <a:ahLst/>
          <a:cxnLst/>
          <a:rect l="0" t="0" r="0" b="0"/>
          <a:pathLst>
            <a:path>
              <a:moveTo>
                <a:pt x="0" y="0"/>
              </a:moveTo>
              <a:lnTo>
                <a:pt x="0" y="608038"/>
              </a:lnTo>
              <a:lnTo>
                <a:pt x="198273" y="608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61684" y="1983193"/>
          <a:ext cx="4798220" cy="277583"/>
        </a:xfrm>
        <a:custGeom>
          <a:avLst/>
          <a:gdLst/>
          <a:ahLst/>
          <a:cxnLst/>
          <a:rect l="0" t="0" r="0" b="0"/>
          <a:pathLst>
            <a:path>
              <a:moveTo>
                <a:pt x="4798220" y="0"/>
              </a:moveTo>
              <a:lnTo>
                <a:pt x="4798220" y="138791"/>
              </a:lnTo>
              <a:lnTo>
                <a:pt x="0" y="138791"/>
              </a:lnTo>
              <a:lnTo>
                <a:pt x="0" y="27758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54" y="1322281"/>
          <a:ext cx="10915700" cy="6609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2054" y="1322281"/>
        <a:ext cx="10915700" cy="660911"/>
      </dsp:txXfrm>
    </dsp:sp>
    <dsp:sp modelId="{52814F0A-6D45-4178-9AEC-C1B432E6511F}">
      <dsp:nvSpPr>
        <dsp:cNvPr id="0" name=""/>
        <dsp:cNvSpPr/>
      </dsp:nvSpPr>
      <dsp:spPr>
        <a:xfrm>
          <a:off x="772" y="2260776"/>
          <a:ext cx="1321823" cy="6609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72" y="2260776"/>
        <a:ext cx="1321823" cy="660911"/>
      </dsp:txXfrm>
    </dsp:sp>
    <dsp:sp modelId="{C827E59D-9864-409D-8727-5E29101BDADD}">
      <dsp:nvSpPr>
        <dsp:cNvPr id="0" name=""/>
        <dsp:cNvSpPr/>
      </dsp:nvSpPr>
      <dsp:spPr>
        <a:xfrm>
          <a:off x="331228" y="3199271"/>
          <a:ext cx="1321823" cy="6609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31228" y="3199271"/>
        <a:ext cx="1321823" cy="660911"/>
      </dsp:txXfrm>
    </dsp:sp>
    <dsp:sp modelId="{C5B07D43-9EE9-4854-9D4F-E8DAF99ED14C}">
      <dsp:nvSpPr>
        <dsp:cNvPr id="0" name=""/>
        <dsp:cNvSpPr/>
      </dsp:nvSpPr>
      <dsp:spPr>
        <a:xfrm>
          <a:off x="331228" y="4137765"/>
          <a:ext cx="1321823" cy="6609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31228" y="4137765"/>
        <a:ext cx="1321823" cy="660911"/>
      </dsp:txXfrm>
    </dsp:sp>
    <dsp:sp modelId="{D1B9F142-2140-4775-A9B0-17DC12813460}">
      <dsp:nvSpPr>
        <dsp:cNvPr id="0" name=""/>
        <dsp:cNvSpPr/>
      </dsp:nvSpPr>
      <dsp:spPr>
        <a:xfrm>
          <a:off x="1600179" y="2260776"/>
          <a:ext cx="1321823" cy="6609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600179" y="2260776"/>
        <a:ext cx="1321823" cy="660911"/>
      </dsp:txXfrm>
    </dsp:sp>
    <dsp:sp modelId="{55371FD5-665B-4201-BD8E-AF69B9DDD1CB}">
      <dsp:nvSpPr>
        <dsp:cNvPr id="0" name=""/>
        <dsp:cNvSpPr/>
      </dsp:nvSpPr>
      <dsp:spPr>
        <a:xfrm>
          <a:off x="1930635" y="3199271"/>
          <a:ext cx="1321823" cy="6609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930635" y="3199271"/>
        <a:ext cx="1321823" cy="660911"/>
      </dsp:txXfrm>
    </dsp:sp>
    <dsp:sp modelId="{76560BC8-D748-4DCD-A613-3CD910968CC8}">
      <dsp:nvSpPr>
        <dsp:cNvPr id="0" name=""/>
        <dsp:cNvSpPr/>
      </dsp:nvSpPr>
      <dsp:spPr>
        <a:xfrm>
          <a:off x="1930635" y="4137765"/>
          <a:ext cx="1321823" cy="6609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930635" y="4137765"/>
        <a:ext cx="1321823" cy="660911"/>
      </dsp:txXfrm>
    </dsp:sp>
    <dsp:sp modelId="{7A7C9D79-9CDD-429F-BCDF-8F5D6271BB35}">
      <dsp:nvSpPr>
        <dsp:cNvPr id="0" name=""/>
        <dsp:cNvSpPr/>
      </dsp:nvSpPr>
      <dsp:spPr>
        <a:xfrm>
          <a:off x="1930635" y="5076260"/>
          <a:ext cx="1321823" cy="6609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930635" y="5076260"/>
        <a:ext cx="1321823" cy="660911"/>
      </dsp:txXfrm>
    </dsp:sp>
    <dsp:sp modelId="{3BBDBC3E-68A9-4B8B-AF79-06C1BDDF1359}">
      <dsp:nvSpPr>
        <dsp:cNvPr id="0" name=""/>
        <dsp:cNvSpPr/>
      </dsp:nvSpPr>
      <dsp:spPr>
        <a:xfrm>
          <a:off x="3199586" y="2260776"/>
          <a:ext cx="1321823" cy="6609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99586" y="2260776"/>
        <a:ext cx="1321823" cy="660911"/>
      </dsp:txXfrm>
    </dsp:sp>
    <dsp:sp modelId="{310AF326-395C-4B5A-A52C-A84139AEE262}">
      <dsp:nvSpPr>
        <dsp:cNvPr id="0" name=""/>
        <dsp:cNvSpPr/>
      </dsp:nvSpPr>
      <dsp:spPr>
        <a:xfrm>
          <a:off x="3530042" y="3199271"/>
          <a:ext cx="1321823" cy="6609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530042" y="3199271"/>
        <a:ext cx="1321823" cy="660911"/>
      </dsp:txXfrm>
    </dsp:sp>
    <dsp:sp modelId="{015BFCA0-D7B4-4524-A9FC-58703D254F55}">
      <dsp:nvSpPr>
        <dsp:cNvPr id="0" name=""/>
        <dsp:cNvSpPr/>
      </dsp:nvSpPr>
      <dsp:spPr>
        <a:xfrm>
          <a:off x="4798993" y="2260776"/>
          <a:ext cx="1321823" cy="6609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98993" y="2260776"/>
        <a:ext cx="1321823" cy="660911"/>
      </dsp:txXfrm>
    </dsp:sp>
    <dsp:sp modelId="{577A8D08-77DF-422B-B624-039EB27CBBDD}">
      <dsp:nvSpPr>
        <dsp:cNvPr id="0" name=""/>
        <dsp:cNvSpPr/>
      </dsp:nvSpPr>
      <dsp:spPr>
        <a:xfrm>
          <a:off x="5129449" y="3199271"/>
          <a:ext cx="1321823" cy="6609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129449" y="3199271"/>
        <a:ext cx="1321823" cy="660911"/>
      </dsp:txXfrm>
    </dsp:sp>
    <dsp:sp modelId="{130A5726-B7CB-42EA-8D96-350A2C5D77A9}">
      <dsp:nvSpPr>
        <dsp:cNvPr id="0" name=""/>
        <dsp:cNvSpPr/>
      </dsp:nvSpPr>
      <dsp:spPr>
        <a:xfrm>
          <a:off x="6398399" y="2260776"/>
          <a:ext cx="1321823" cy="6609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398399" y="2260776"/>
        <a:ext cx="1321823" cy="660911"/>
      </dsp:txXfrm>
    </dsp:sp>
    <dsp:sp modelId="{209EA2A0-2FC8-4C66-ADB3-CFD62EB58D22}">
      <dsp:nvSpPr>
        <dsp:cNvPr id="0" name=""/>
        <dsp:cNvSpPr/>
      </dsp:nvSpPr>
      <dsp:spPr>
        <a:xfrm>
          <a:off x="6728855" y="3199271"/>
          <a:ext cx="1321823" cy="6609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728855" y="3199271"/>
        <a:ext cx="1321823" cy="660911"/>
      </dsp:txXfrm>
    </dsp:sp>
    <dsp:sp modelId="{B3C86468-A461-40A6-99BD-FE6C9A9B679C}">
      <dsp:nvSpPr>
        <dsp:cNvPr id="0" name=""/>
        <dsp:cNvSpPr/>
      </dsp:nvSpPr>
      <dsp:spPr>
        <a:xfrm>
          <a:off x="6728855" y="4137765"/>
          <a:ext cx="1321823" cy="6609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728855" y="4137765"/>
        <a:ext cx="1321823" cy="660911"/>
      </dsp:txXfrm>
    </dsp:sp>
    <dsp:sp modelId="{CED667BA-B54D-4657-8704-D6286F4A8733}">
      <dsp:nvSpPr>
        <dsp:cNvPr id="0" name=""/>
        <dsp:cNvSpPr/>
      </dsp:nvSpPr>
      <dsp:spPr>
        <a:xfrm>
          <a:off x="7997806" y="2260776"/>
          <a:ext cx="1321823" cy="6609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997806" y="2260776"/>
        <a:ext cx="1321823" cy="660911"/>
      </dsp:txXfrm>
    </dsp:sp>
    <dsp:sp modelId="{0165315F-5017-48A8-A4EA-EB23A9CBFD1B}">
      <dsp:nvSpPr>
        <dsp:cNvPr id="0" name=""/>
        <dsp:cNvSpPr/>
      </dsp:nvSpPr>
      <dsp:spPr>
        <a:xfrm>
          <a:off x="8328262" y="3199271"/>
          <a:ext cx="1321823" cy="6609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328262" y="3199271"/>
        <a:ext cx="1321823" cy="660911"/>
      </dsp:txXfrm>
    </dsp:sp>
    <dsp:sp modelId="{AFB86023-1A5B-4676-B990-1065FD3F5EB0}">
      <dsp:nvSpPr>
        <dsp:cNvPr id="0" name=""/>
        <dsp:cNvSpPr/>
      </dsp:nvSpPr>
      <dsp:spPr>
        <a:xfrm>
          <a:off x="9597213" y="2260776"/>
          <a:ext cx="1321823" cy="6609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597213" y="2260776"/>
        <a:ext cx="1321823" cy="660911"/>
      </dsp:txXfrm>
    </dsp:sp>
    <dsp:sp modelId="{8E387308-5884-476C-A86D-2081CBBA7F30}">
      <dsp:nvSpPr>
        <dsp:cNvPr id="0" name=""/>
        <dsp:cNvSpPr/>
      </dsp:nvSpPr>
      <dsp:spPr>
        <a:xfrm>
          <a:off x="9927669" y="3199271"/>
          <a:ext cx="1321823" cy="6609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927669" y="3199271"/>
        <a:ext cx="1321823" cy="660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E526F-496F-4005-A437-1A1A08F880A6}">
      <dsp:nvSpPr>
        <dsp:cNvPr id="0" name=""/>
        <dsp:cNvSpPr/>
      </dsp:nvSpPr>
      <dsp:spPr>
        <a:xfrm>
          <a:off x="737615" y="0"/>
          <a:ext cx="9766150" cy="3906460"/>
        </a:xfrm>
        <a:prstGeom prst="leftRightRibbon">
          <a:avLst/>
        </a:prstGeom>
        <a:solidFill>
          <a:srgbClr val="0078D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C19FB-A022-426E-9E70-9F6BCD4EBB0B}">
      <dsp:nvSpPr>
        <dsp:cNvPr id="0" name=""/>
        <dsp:cNvSpPr/>
      </dsp:nvSpPr>
      <dsp:spPr>
        <a:xfrm>
          <a:off x="1909553" y="683630"/>
          <a:ext cx="3222829" cy="191416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77800" rIns="0" bIns="190500" numCol="1" spcCol="1270" anchor="ctr" anchorCtr="0">
          <a:noAutofit/>
        </a:bodyPr>
        <a:lstStyle/>
        <a:p>
          <a:pPr lvl="0" algn="ctr" defTabSz="2222500">
            <a:lnSpc>
              <a:spcPct val="90000"/>
            </a:lnSpc>
            <a:spcBef>
              <a:spcPct val="0"/>
            </a:spcBef>
            <a:spcAft>
              <a:spcPct val="35000"/>
            </a:spcAft>
          </a:pPr>
          <a:r>
            <a:rPr lang="en-US" sz="5000" kern="1200" dirty="0" smtClean="0">
              <a:solidFill>
                <a:sysClr val="window" lastClr="FFFFFF"/>
              </a:solidFill>
              <a:latin typeface="Segoe UI Light"/>
              <a:ea typeface="+mn-ea"/>
              <a:cs typeface="+mn-cs"/>
            </a:rPr>
            <a:t>Windows</a:t>
          </a:r>
          <a:br>
            <a:rPr lang="en-US" sz="5000" kern="1200" dirty="0" smtClean="0">
              <a:solidFill>
                <a:sysClr val="window" lastClr="FFFFFF"/>
              </a:solidFill>
              <a:latin typeface="Segoe UI Light"/>
              <a:ea typeface="+mn-ea"/>
              <a:cs typeface="+mn-cs"/>
            </a:rPr>
          </a:br>
          <a:r>
            <a:rPr lang="en-US" sz="5000" kern="1200" dirty="0" smtClean="0">
              <a:solidFill>
                <a:sysClr val="window" lastClr="FFFFFF"/>
              </a:solidFill>
              <a:latin typeface="Segoe UI Light"/>
              <a:ea typeface="+mn-ea"/>
              <a:cs typeface="+mn-cs"/>
            </a:rPr>
            <a:t>Binary</a:t>
          </a:r>
          <a:endParaRPr lang="en-US" sz="5000" kern="1200" dirty="0">
            <a:solidFill>
              <a:sysClr val="window" lastClr="FFFFFF"/>
            </a:solidFill>
            <a:latin typeface="Segoe UI Light"/>
            <a:ea typeface="+mn-ea"/>
            <a:cs typeface="+mn-cs"/>
          </a:endParaRPr>
        </a:p>
      </dsp:txBody>
      <dsp:txXfrm>
        <a:off x="1909553" y="683630"/>
        <a:ext cx="3222829" cy="1914165"/>
      </dsp:txXfrm>
    </dsp:sp>
    <dsp:sp modelId="{33EDE9B9-26CF-4400-B53A-27509F54E9B5}">
      <dsp:nvSpPr>
        <dsp:cNvPr id="0" name=""/>
        <dsp:cNvSpPr/>
      </dsp:nvSpPr>
      <dsp:spPr>
        <a:xfrm>
          <a:off x="5620690" y="1308664"/>
          <a:ext cx="3808798" cy="191416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77800" rIns="0" bIns="190500" numCol="1" spcCol="1270" anchor="ctr" anchorCtr="0">
          <a:noAutofit/>
        </a:bodyPr>
        <a:lstStyle/>
        <a:p>
          <a:pPr lvl="0" algn="ctr" defTabSz="2222500">
            <a:lnSpc>
              <a:spcPct val="90000"/>
            </a:lnSpc>
            <a:spcBef>
              <a:spcPct val="0"/>
            </a:spcBef>
            <a:spcAft>
              <a:spcPct val="35000"/>
            </a:spcAft>
          </a:pPr>
          <a:r>
            <a:rPr lang="en-US" sz="5000" kern="1200" dirty="0" smtClean="0">
              <a:solidFill>
                <a:sysClr val="window" lastClr="FFFFFF"/>
              </a:solidFill>
              <a:latin typeface="Segoe UI Light"/>
              <a:ea typeface="+mn-ea"/>
              <a:cs typeface="+mn-cs"/>
            </a:rPr>
            <a:t>Phone</a:t>
          </a:r>
          <a:br>
            <a:rPr lang="en-US" sz="5000" kern="1200" dirty="0" smtClean="0">
              <a:solidFill>
                <a:sysClr val="window" lastClr="FFFFFF"/>
              </a:solidFill>
              <a:latin typeface="Segoe UI Light"/>
              <a:ea typeface="+mn-ea"/>
              <a:cs typeface="+mn-cs"/>
            </a:rPr>
          </a:br>
          <a:r>
            <a:rPr lang="en-US" sz="5000" kern="1200" dirty="0" smtClean="0">
              <a:solidFill>
                <a:sysClr val="window" lastClr="FFFFFF"/>
              </a:solidFill>
              <a:latin typeface="Segoe UI Light"/>
              <a:ea typeface="+mn-ea"/>
              <a:cs typeface="+mn-cs"/>
            </a:rPr>
            <a:t>Binary</a:t>
          </a:r>
          <a:endParaRPr lang="en-US" sz="5000" kern="1200" dirty="0">
            <a:solidFill>
              <a:sysClr val="window" lastClr="FFFFFF"/>
            </a:solidFill>
            <a:latin typeface="Segoe UI Light"/>
            <a:ea typeface="+mn-ea"/>
            <a:cs typeface="+mn-cs"/>
          </a:endParaRPr>
        </a:p>
      </dsp:txBody>
      <dsp:txXfrm>
        <a:off x="5620690" y="1308664"/>
        <a:ext cx="3808798" cy="19141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799252" y="460369"/>
          <a:ext cx="3899315" cy="3899315"/>
        </a:xfrm>
        <a:prstGeom prst="pie">
          <a:avLst>
            <a:gd name="adj1" fmla="val 16200000"/>
            <a:gd name="adj2" fmla="val 19800000"/>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790688" y="878153"/>
        <a:ext cx="1137300" cy="835567"/>
      </dsp:txXfrm>
    </dsp:sp>
    <dsp:sp modelId="{D8A27DA7-C8B5-4804-8A27-23E18449662B}">
      <dsp:nvSpPr>
        <dsp:cNvPr id="0" name=""/>
        <dsp:cNvSpPr/>
      </dsp:nvSpPr>
      <dsp:spPr>
        <a:xfrm>
          <a:off x="815427" y="471863"/>
          <a:ext cx="3899315" cy="3899315"/>
        </a:xfrm>
        <a:prstGeom prst="pie">
          <a:avLst>
            <a:gd name="adj1" fmla="val 19800000"/>
            <a:gd name="adj2" fmla="val 1800000"/>
          </a:avLst>
        </a:prstGeom>
        <a:solidFill>
          <a:schemeClr val="accent1">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601" y="2026947"/>
        <a:ext cx="1179078" cy="789147"/>
      </dsp:txXfrm>
    </dsp:sp>
    <dsp:sp modelId="{BE544001-B459-4917-9771-2E188FEA5DF6}">
      <dsp:nvSpPr>
        <dsp:cNvPr id="0" name=""/>
        <dsp:cNvSpPr/>
      </dsp:nvSpPr>
      <dsp:spPr>
        <a:xfrm>
          <a:off x="815427" y="471863"/>
          <a:ext cx="3899315" cy="3899315"/>
        </a:xfrm>
        <a:prstGeom prst="pie">
          <a:avLst>
            <a:gd name="adj1" fmla="val 1800000"/>
            <a:gd name="adj2" fmla="val 5400000"/>
          </a:avLst>
        </a:prstGeom>
        <a:solidFill>
          <a:schemeClr val="accent1">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863" y="3117827"/>
        <a:ext cx="1137300" cy="835567"/>
      </dsp:txXfrm>
    </dsp:sp>
    <dsp:sp modelId="{96A2ABAB-D0C6-4681-AE89-C571B45A61E2}">
      <dsp:nvSpPr>
        <dsp:cNvPr id="0" name=""/>
        <dsp:cNvSpPr/>
      </dsp:nvSpPr>
      <dsp:spPr>
        <a:xfrm>
          <a:off x="815427" y="471863"/>
          <a:ext cx="3899315" cy="3899315"/>
        </a:xfrm>
        <a:prstGeom prst="pie">
          <a:avLst>
            <a:gd name="adj1" fmla="val 5400000"/>
            <a:gd name="adj2" fmla="val 9000000"/>
          </a:avLst>
        </a:prstGeom>
        <a:solidFill>
          <a:schemeClr val="accent1">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6006" y="3117827"/>
        <a:ext cx="1137300" cy="835567"/>
      </dsp:txXfrm>
    </dsp:sp>
    <dsp:sp modelId="{70FF1515-2BB5-4F57-AF7D-2FB03F0C9FEE}">
      <dsp:nvSpPr>
        <dsp:cNvPr id="0" name=""/>
        <dsp:cNvSpPr/>
      </dsp:nvSpPr>
      <dsp:spPr>
        <a:xfrm>
          <a:off x="815427" y="471863"/>
          <a:ext cx="3899315" cy="3899315"/>
        </a:xfrm>
        <a:prstGeom prst="pie">
          <a:avLst>
            <a:gd name="adj1" fmla="val 9000000"/>
            <a:gd name="adj2" fmla="val 12600000"/>
          </a:avLst>
        </a:prstGeom>
        <a:solidFill>
          <a:schemeClr val="accent1">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773" y="2026947"/>
        <a:ext cx="1179078" cy="789147"/>
      </dsp:txXfrm>
    </dsp:sp>
    <dsp:sp modelId="{407EF6B5-974D-4F77-A2C4-293FD72EBE79}">
      <dsp:nvSpPr>
        <dsp:cNvPr id="0" name=""/>
        <dsp:cNvSpPr/>
      </dsp:nvSpPr>
      <dsp:spPr>
        <a:xfrm>
          <a:off x="815427" y="471863"/>
          <a:ext cx="3899315" cy="3899315"/>
        </a:xfrm>
        <a:prstGeom prst="pie">
          <a:avLst>
            <a:gd name="adj1" fmla="val 12600000"/>
            <a:gd name="adj2" fmla="val 16200000"/>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6006" y="889647"/>
        <a:ext cx="1137300" cy="835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175" y="472078"/>
          <a:ext cx="3898762" cy="3898762"/>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328" y="889803"/>
        <a:ext cx="1137139" cy="835449"/>
      </dsp:txXfrm>
    </dsp:sp>
    <dsp:sp modelId="{D8A27DA7-C8B5-4804-8A27-23E18449662B}">
      <dsp:nvSpPr>
        <dsp:cNvPr id="0" name=""/>
        <dsp:cNvSpPr/>
      </dsp:nvSpPr>
      <dsp:spPr>
        <a:xfrm>
          <a:off x="815311" y="471796"/>
          <a:ext cx="3898762" cy="3898762"/>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107" y="2026660"/>
        <a:ext cx="1178911" cy="789035"/>
      </dsp:txXfrm>
    </dsp:sp>
    <dsp:sp modelId="{BE544001-B459-4917-9771-2E188FEA5DF6}">
      <dsp:nvSpPr>
        <dsp:cNvPr id="0" name=""/>
        <dsp:cNvSpPr/>
      </dsp:nvSpPr>
      <dsp:spPr>
        <a:xfrm>
          <a:off x="815311" y="471796"/>
          <a:ext cx="3898762" cy="3898762"/>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465" y="3117385"/>
        <a:ext cx="1137139" cy="835449"/>
      </dsp:txXfrm>
    </dsp:sp>
    <dsp:sp modelId="{96A2ABAB-D0C6-4681-AE89-C571B45A61E2}">
      <dsp:nvSpPr>
        <dsp:cNvPr id="0" name=""/>
        <dsp:cNvSpPr/>
      </dsp:nvSpPr>
      <dsp:spPr>
        <a:xfrm>
          <a:off x="815311" y="471796"/>
          <a:ext cx="3898762" cy="3898762"/>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3117385"/>
        <a:ext cx="1137139" cy="835449"/>
      </dsp:txXfrm>
    </dsp:sp>
    <dsp:sp modelId="{70FF1515-2BB5-4F57-AF7D-2FB03F0C9FEE}">
      <dsp:nvSpPr>
        <dsp:cNvPr id="0" name=""/>
        <dsp:cNvSpPr/>
      </dsp:nvSpPr>
      <dsp:spPr>
        <a:xfrm>
          <a:off x="815311" y="471796"/>
          <a:ext cx="3898762" cy="3898762"/>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649" y="2026660"/>
        <a:ext cx="1178911" cy="789035"/>
      </dsp:txXfrm>
    </dsp:sp>
    <dsp:sp modelId="{407EF6B5-974D-4F77-A2C4-293FD72EBE79}">
      <dsp:nvSpPr>
        <dsp:cNvPr id="0" name=""/>
        <dsp:cNvSpPr/>
      </dsp:nvSpPr>
      <dsp:spPr>
        <a:xfrm>
          <a:off x="815311" y="471796"/>
          <a:ext cx="3898762" cy="3898762"/>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889521"/>
        <a:ext cx="1137139" cy="8354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CCA4-C53C-4F05-BA39-AB62D4D49967}">
      <dsp:nvSpPr>
        <dsp:cNvPr id="0" name=""/>
        <dsp:cNvSpPr/>
      </dsp:nvSpPr>
      <dsp:spPr>
        <a:xfrm>
          <a:off x="813175" y="472078"/>
          <a:ext cx="3898762" cy="3898762"/>
        </a:xfrm>
        <a:prstGeom prst="pie">
          <a:avLst>
            <a:gd name="adj1" fmla="val 16200000"/>
            <a:gd name="adj2" fmla="val 19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4328" y="889803"/>
        <a:ext cx="1137139" cy="835449"/>
      </dsp:txXfrm>
    </dsp:sp>
    <dsp:sp modelId="{D8A27DA7-C8B5-4804-8A27-23E18449662B}">
      <dsp:nvSpPr>
        <dsp:cNvPr id="0" name=""/>
        <dsp:cNvSpPr/>
      </dsp:nvSpPr>
      <dsp:spPr>
        <a:xfrm>
          <a:off x="815311" y="471796"/>
          <a:ext cx="3898762" cy="3898762"/>
        </a:xfrm>
        <a:prstGeom prst="pie">
          <a:avLst>
            <a:gd name="adj1" fmla="val 19800000"/>
            <a:gd name="adj2" fmla="val 18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3484107" y="2026660"/>
        <a:ext cx="1178911" cy="789035"/>
      </dsp:txXfrm>
    </dsp:sp>
    <dsp:sp modelId="{BE544001-B459-4917-9771-2E188FEA5DF6}">
      <dsp:nvSpPr>
        <dsp:cNvPr id="0" name=""/>
        <dsp:cNvSpPr/>
      </dsp:nvSpPr>
      <dsp:spPr>
        <a:xfrm>
          <a:off x="815311" y="471796"/>
          <a:ext cx="3898762" cy="3898762"/>
        </a:xfrm>
        <a:prstGeom prst="pie">
          <a:avLst>
            <a:gd name="adj1" fmla="val 1800000"/>
            <a:gd name="adj2" fmla="val 54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2806465" y="3117385"/>
        <a:ext cx="1137139" cy="835449"/>
      </dsp:txXfrm>
    </dsp:sp>
    <dsp:sp modelId="{96A2ABAB-D0C6-4681-AE89-C571B45A61E2}">
      <dsp:nvSpPr>
        <dsp:cNvPr id="0" name=""/>
        <dsp:cNvSpPr/>
      </dsp:nvSpPr>
      <dsp:spPr>
        <a:xfrm>
          <a:off x="815311" y="471796"/>
          <a:ext cx="3898762" cy="3898762"/>
        </a:xfrm>
        <a:prstGeom prst="pie">
          <a:avLst>
            <a:gd name="adj1" fmla="val 5400000"/>
            <a:gd name="adj2" fmla="val 90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3117385"/>
        <a:ext cx="1137139" cy="835449"/>
      </dsp:txXfrm>
    </dsp:sp>
    <dsp:sp modelId="{70FF1515-2BB5-4F57-AF7D-2FB03F0C9FEE}">
      <dsp:nvSpPr>
        <dsp:cNvPr id="0" name=""/>
        <dsp:cNvSpPr/>
      </dsp:nvSpPr>
      <dsp:spPr>
        <a:xfrm>
          <a:off x="815311" y="471796"/>
          <a:ext cx="3898762" cy="3898762"/>
        </a:xfrm>
        <a:prstGeom prst="pie">
          <a:avLst>
            <a:gd name="adj1" fmla="val 9000000"/>
            <a:gd name="adj2" fmla="val 126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endParaRPr lang="en-US" sz="4400" kern="1200" dirty="0"/>
        </a:p>
      </dsp:txBody>
      <dsp:txXfrm>
        <a:off x="875649" y="2026660"/>
        <a:ext cx="1178911" cy="789035"/>
      </dsp:txXfrm>
    </dsp:sp>
    <dsp:sp modelId="{407EF6B5-974D-4F77-A2C4-293FD72EBE79}">
      <dsp:nvSpPr>
        <dsp:cNvPr id="0" name=""/>
        <dsp:cNvSpPr/>
      </dsp:nvSpPr>
      <dsp:spPr>
        <a:xfrm>
          <a:off x="815311" y="471796"/>
          <a:ext cx="3898762" cy="3898762"/>
        </a:xfrm>
        <a:prstGeom prst="pie">
          <a:avLst>
            <a:gd name="adj1" fmla="val 12600000"/>
            <a:gd name="adj2" fmla="val 16200000"/>
          </a:avLst>
        </a:prstGeom>
        <a:solidFill>
          <a:srgbClr val="0018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en-US" sz="4700" kern="1200" dirty="0"/>
        </a:p>
      </dsp:txBody>
      <dsp:txXfrm>
        <a:off x="1585781" y="889521"/>
        <a:ext cx="1137139" cy="83544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12/2/2015 12:43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12/2/2015 12:43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977559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E398A51D-E944-46AA-B7E3-0D22D142D690}" type="slidenum">
              <a:rPr lang="pt-PT" smtClean="0"/>
              <a:t>23</a:t>
            </a:fld>
            <a:endParaRPr lang="pt-PT"/>
          </a:p>
        </p:txBody>
      </p:sp>
    </p:spTree>
    <p:extLst>
      <p:ext uri="{BB962C8B-B14F-4D97-AF65-F5344CB8AC3E}">
        <p14:creationId xmlns:p14="http://schemas.microsoft.com/office/powerpoint/2010/main" val="147758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E398A51D-E944-46AA-B7E3-0D22D142D690}" type="slidenum">
              <a:rPr lang="pt-PT" smtClean="0"/>
              <a:t>24</a:t>
            </a:fld>
            <a:endParaRPr lang="pt-PT"/>
          </a:p>
        </p:txBody>
      </p:sp>
    </p:spTree>
    <p:extLst>
      <p:ext uri="{BB962C8B-B14F-4D97-AF65-F5344CB8AC3E}">
        <p14:creationId xmlns:p14="http://schemas.microsoft.com/office/powerpoint/2010/main" val="3341801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E398A51D-E944-46AA-B7E3-0D22D142D690}" type="slidenum">
              <a:rPr lang="pt-PT" smtClean="0"/>
              <a:t>25</a:t>
            </a:fld>
            <a:endParaRPr lang="pt-PT"/>
          </a:p>
        </p:txBody>
      </p:sp>
    </p:spTree>
    <p:extLst>
      <p:ext uri="{BB962C8B-B14F-4D97-AF65-F5344CB8AC3E}">
        <p14:creationId xmlns:p14="http://schemas.microsoft.com/office/powerpoint/2010/main" val="2185041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E398A51D-E944-46AA-B7E3-0D22D142D690}" type="slidenum">
              <a:rPr lang="pt-PT" smtClean="0"/>
              <a:t>26</a:t>
            </a:fld>
            <a:endParaRPr lang="pt-PT"/>
          </a:p>
        </p:txBody>
      </p:sp>
    </p:spTree>
    <p:extLst>
      <p:ext uri="{BB962C8B-B14F-4D97-AF65-F5344CB8AC3E}">
        <p14:creationId xmlns:p14="http://schemas.microsoft.com/office/powerpoint/2010/main" val="1430429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smtClean="0"/>
          </a:p>
          <a:p>
            <a:r>
              <a:rPr lang="pt-PT" dirty="0" smtClean="0"/>
              <a:t>DEMO A SEGUIR!!!!</a:t>
            </a:r>
            <a:endParaRPr lang="pt-PT" dirty="0"/>
          </a:p>
        </p:txBody>
      </p:sp>
      <p:sp>
        <p:nvSpPr>
          <p:cNvPr id="4" name="Slide Number Placeholder 3"/>
          <p:cNvSpPr>
            <a:spLocks noGrp="1"/>
          </p:cNvSpPr>
          <p:nvPr>
            <p:ph type="sldNum" sz="quarter" idx="10"/>
          </p:nvPr>
        </p:nvSpPr>
        <p:spPr/>
        <p:txBody>
          <a:bodyPr/>
          <a:lstStyle/>
          <a:p>
            <a:fld id="{E398A51D-E944-46AA-B7E3-0D22D142D690}" type="slidenum">
              <a:rPr lang="pt-PT" smtClean="0"/>
              <a:t>27</a:t>
            </a:fld>
            <a:endParaRPr lang="pt-PT"/>
          </a:p>
        </p:txBody>
      </p:sp>
    </p:spTree>
    <p:extLst>
      <p:ext uri="{BB962C8B-B14F-4D97-AF65-F5344CB8AC3E}">
        <p14:creationId xmlns:p14="http://schemas.microsoft.com/office/powerpoint/2010/main" val="1432529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E398A51D-E944-46AA-B7E3-0D22D142D690}" type="slidenum">
              <a:rPr lang="pt-PT" smtClean="0"/>
              <a:t>28</a:t>
            </a:fld>
            <a:endParaRPr lang="pt-PT"/>
          </a:p>
        </p:txBody>
      </p:sp>
    </p:spTree>
    <p:extLst>
      <p:ext uri="{BB962C8B-B14F-4D97-AF65-F5344CB8AC3E}">
        <p14:creationId xmlns:p14="http://schemas.microsoft.com/office/powerpoint/2010/main" val="3817430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29</a:t>
            </a:fld>
            <a:endParaRPr lang="en-US">
              <a:solidFill>
                <a:prstClr val="black"/>
              </a:solidFill>
              <a:latin typeface="Arial"/>
            </a:endParaRPr>
          </a:p>
        </p:txBody>
      </p:sp>
    </p:spTree>
    <p:extLst>
      <p:ext uri="{BB962C8B-B14F-4D97-AF65-F5344CB8AC3E}">
        <p14:creationId xmlns:p14="http://schemas.microsoft.com/office/powerpoint/2010/main" val="2669428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12/2/2015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18215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solidFill>
                  <a:prstClr val="black"/>
                </a:solidFill>
              </a:rPr>
              <a:pPr/>
              <a:t>31</a:t>
            </a:fld>
            <a:endParaRPr lang="en-GB">
              <a:solidFill>
                <a:prstClr val="black"/>
              </a:solidFill>
            </a:endParaRPr>
          </a:p>
        </p:txBody>
      </p:sp>
    </p:spTree>
    <p:extLst>
      <p:ext uri="{BB962C8B-B14F-4D97-AF65-F5344CB8AC3E}">
        <p14:creationId xmlns:p14="http://schemas.microsoft.com/office/powerpoint/2010/main" val="3634819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new</a:t>
            </a:r>
            <a:r>
              <a:rPr lang="en-US" baseline="0" dirty="0" smtClean="0"/>
              <a:t> in Windows 10 Update 1?</a:t>
            </a:r>
          </a:p>
          <a:p>
            <a:r>
              <a:rPr lang="en-US" baseline="0" dirty="0" smtClean="0"/>
              <a:t>From Jerry Nixon’s Blog:</a:t>
            </a:r>
          </a:p>
          <a:p>
            <a:r>
              <a:rPr lang="en-US" sz="900" b="0" i="0" kern="1200" dirty="0" smtClean="0">
                <a:solidFill>
                  <a:schemeClr val="tx1"/>
                </a:solidFill>
                <a:effectLst/>
                <a:latin typeface="Segoe UI Light" pitchFamily="34" charset="0"/>
                <a:ea typeface="+mn-ea"/>
                <a:cs typeface="+mn-cs"/>
              </a:rPr>
              <a:t>Get it in your head that update 1 is a fit and finish release. The developer story was already good. Now it’s even faster and more stable. Although Windows 10 update 1 has several consumer-oriented user delight features, like Windows Hello, the UWP side of things is pretty stable. We’re basically leaving significant innovations to our next release, codenamed Redstone. </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42416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5</a:t>
            </a:fld>
            <a:endParaRPr lang="en-US" dirty="0">
              <a:solidFill>
                <a:prstClr val="black"/>
              </a:solidFill>
              <a:latin typeface="Arial"/>
            </a:endParaRPr>
          </a:p>
        </p:txBody>
      </p:sp>
    </p:spTree>
    <p:extLst>
      <p:ext uri="{BB962C8B-B14F-4D97-AF65-F5344CB8AC3E}">
        <p14:creationId xmlns:p14="http://schemas.microsoft.com/office/powerpoint/2010/main" val="4264173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10853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388706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38127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520706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https://msdn.microsoft.com/library/windows/apps/dn765018.aspx</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12/2/2015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215606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826536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347803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006168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115057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969557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E398A51D-E944-46AA-B7E3-0D22D142D690}" type="slidenum">
              <a:rPr lang="pt-PT" smtClean="0"/>
              <a:t>6</a:t>
            </a:fld>
            <a:endParaRPr lang="pt-PT"/>
          </a:p>
        </p:txBody>
      </p:sp>
    </p:spTree>
    <p:extLst>
      <p:ext uri="{BB962C8B-B14F-4D97-AF65-F5344CB8AC3E}">
        <p14:creationId xmlns:p14="http://schemas.microsoft.com/office/powerpoint/2010/main" val="3588466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93039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974239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4036778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F0472-55CB-4729-B112-B8D2CCE0CF88}"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782489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https://dev.windows.com/en-us/bridges/ios</a:t>
            </a:r>
            <a:endParaRPr lang="en-US" dirty="0"/>
          </a:p>
        </p:txBody>
      </p:sp>
      <p:sp>
        <p:nvSpPr>
          <p:cNvPr id="4" name="Footer Placeholder 3"/>
          <p:cNvSpPr>
            <a:spLocks noGrp="1"/>
          </p:cNvSpPr>
          <p:nvPr>
            <p:ph type="ftr" sz="quarter" idx="10"/>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C6996B83-60CF-42A8-BA06-F99D0BEC30B3}" type="datetime1">
              <a:rPr lang="en-US" smtClean="0"/>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55</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714314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Compiler and runtime that builds native universal app binaries</a:t>
            </a:r>
          </a:p>
          <a:p>
            <a:pPr marL="171450" indent="-171450">
              <a:buFontTx/>
              <a:buChar char="-"/>
            </a:pPr>
            <a:r>
              <a:rPr lang="en-US" dirty="0" err="1" smtClean="0"/>
              <a:t>Compability</a:t>
            </a:r>
            <a:r>
              <a:rPr lang="en-US" dirty="0" smtClean="0"/>
              <a:t> libraries that enable the use of iOS </a:t>
            </a:r>
            <a:r>
              <a:rPr lang="en-US" dirty="0" err="1" smtClean="0"/>
              <a:t>apis</a:t>
            </a:r>
            <a:r>
              <a:rPr lang="en-US" dirty="0" smtClean="0"/>
              <a:t> in Windows so you can reuse existing code</a:t>
            </a:r>
          </a:p>
          <a:p>
            <a:pPr marL="171450" indent="-171450">
              <a:buFontTx/>
              <a:buChar char="-"/>
            </a:pPr>
            <a:r>
              <a:rPr lang="en-US" dirty="0" smtClean="0"/>
              <a:t>VS integration – debugging, Intellisense</a:t>
            </a:r>
          </a:p>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986138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source on </a:t>
            </a:r>
            <a:r>
              <a:rPr lang="en-US" baseline="0" dirty="0" err="1" smtClean="0"/>
              <a:t>github</a:t>
            </a:r>
            <a:endParaRPr lang="en-US" baseline="0" dirty="0" smtClean="0"/>
          </a:p>
          <a:p>
            <a:r>
              <a:rPr lang="en-US" dirty="0" smtClean="0"/>
              <a:t>https://github.com/Microsoft/WinObjC</a:t>
            </a:r>
          </a:p>
          <a:p>
            <a:endParaRPr lang="en-US" dirty="0" smtClean="0"/>
          </a:p>
          <a:p>
            <a:r>
              <a:rPr lang="en-US" dirty="0" smtClean="0"/>
              <a:t>If you need a currently unsupported</a:t>
            </a:r>
            <a:r>
              <a:rPr lang="en-US" baseline="0" dirty="0" smtClean="0"/>
              <a:t> API, submit a pull request or issue</a:t>
            </a: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12/2/2015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603291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All of the</a:t>
            </a:r>
            <a:r>
              <a:rPr lang="en-US" baseline="0" dirty="0" smtClean="0"/>
              <a:t> universal app APIs are available to you</a:t>
            </a:r>
          </a:p>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55199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674905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12/2/2015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780646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smtClean="0"/>
          </a:p>
          <a:p>
            <a:endParaRPr lang="pt-PT" dirty="0" smtClean="0"/>
          </a:p>
          <a:p>
            <a:r>
              <a:rPr lang="pt-PT" dirty="0" smtClean="0"/>
              <a:t>DEMO A SEGUIR!!!!!</a:t>
            </a:r>
          </a:p>
          <a:p>
            <a:endParaRPr lang="pt-PT" dirty="0"/>
          </a:p>
        </p:txBody>
      </p:sp>
      <p:sp>
        <p:nvSpPr>
          <p:cNvPr id="4" name="Slide Number Placeholder 3"/>
          <p:cNvSpPr>
            <a:spLocks noGrp="1"/>
          </p:cNvSpPr>
          <p:nvPr>
            <p:ph type="sldNum" sz="quarter" idx="10"/>
          </p:nvPr>
        </p:nvSpPr>
        <p:spPr/>
        <p:txBody>
          <a:bodyPr/>
          <a:lstStyle/>
          <a:p>
            <a:fld id="{E398A51D-E944-46AA-B7E3-0D22D142D690}" type="slidenum">
              <a:rPr lang="pt-PT" smtClean="0"/>
              <a:t>7</a:t>
            </a:fld>
            <a:endParaRPr lang="pt-PT"/>
          </a:p>
        </p:txBody>
      </p:sp>
    </p:spTree>
    <p:extLst>
      <p:ext uri="{BB962C8B-B14F-4D97-AF65-F5344CB8AC3E}">
        <p14:creationId xmlns:p14="http://schemas.microsoft.com/office/powerpoint/2010/main" val="10784234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You web app can have full access to the </a:t>
            </a:r>
            <a:r>
              <a:rPr lang="en-US" sz="900" b="1" i="0" kern="1200" dirty="0" smtClean="0">
                <a:solidFill>
                  <a:schemeClr val="tx1"/>
                </a:solidFill>
                <a:effectLst/>
                <a:latin typeface="Segoe UI Light" pitchFamily="34" charset="0"/>
                <a:ea typeface="+mn-ea"/>
                <a:cs typeface="+mn-cs"/>
              </a:rPr>
              <a:t>Universal Windows Platform (UWP)</a:t>
            </a:r>
            <a:r>
              <a:rPr lang="en-US" sz="900" b="0" i="0" kern="1200" dirty="0" smtClean="0">
                <a:solidFill>
                  <a:schemeClr val="tx1"/>
                </a:solidFill>
                <a:effectLst/>
                <a:latin typeface="Segoe UI Light" pitchFamily="34" charset="0"/>
                <a:ea typeface="+mn-ea"/>
                <a:cs typeface="+mn-cs"/>
              </a:rPr>
              <a:t>, including calling Windows Runtime APIs directly from script hosted on a server, leveraging Cortana integration, and using an online authentication provider. </a:t>
            </a:r>
            <a:r>
              <a:rPr lang="en-US" sz="900" b="0" i="0" kern="1200" smtClean="0">
                <a:solidFill>
                  <a:schemeClr val="tx1"/>
                </a:solidFill>
                <a:effectLst/>
                <a:latin typeface="Segoe UI Light" pitchFamily="34" charset="0"/>
                <a:ea typeface="+mn-ea"/>
                <a:cs typeface="+mn-cs"/>
              </a:rPr>
              <a:t>Hybrid apps are also supported as you can include local code to be called from the hosted script and manage app navigation between remote and local pages.</a:t>
            </a: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12/2/2015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433637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390411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3239364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492673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smtClean="0">
                <a:solidFill>
                  <a:prstClr val="black"/>
                </a:solidFill>
              </a:rPr>
              <a:t>© 2012 Microsoft Corporation. All rights reserved. Microsoft, Windows,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a:solidFill>
                <a:prstClr val="black"/>
              </a:solidFill>
            </a:endParaRPr>
          </a:p>
        </p:txBody>
      </p:sp>
      <p:sp>
        <p:nvSpPr>
          <p:cNvPr id="6" name="Date Placeholder 5"/>
          <p:cNvSpPr>
            <a:spLocks noGrp="1"/>
          </p:cNvSpPr>
          <p:nvPr>
            <p:ph type="dt" idx="12"/>
          </p:nvPr>
        </p:nvSpPr>
        <p:spPr/>
        <p:txBody>
          <a:bodyPr/>
          <a:lstStyle/>
          <a:p>
            <a:pPr>
              <a:defRPr/>
            </a:pPr>
            <a:fld id="{C4F99A5E-12CB-4166-B36D-E8ED54AD73A7}" type="datetime1">
              <a:rPr lang="en-US" smtClean="0">
                <a:solidFill>
                  <a:prstClr val="black"/>
                </a:solidFill>
              </a:rPr>
              <a:pPr>
                <a:defRPr/>
              </a:pPr>
              <a:t>12/2/2015</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13840C5E-3F8F-4586-836A-7E2BFFDA3421}" type="slidenum">
              <a:rPr lang="en-US" smtClean="0">
                <a:solidFill>
                  <a:prstClr val="black"/>
                </a:solidFill>
              </a:rPr>
              <a:pPr>
                <a:defRPr/>
              </a:pPr>
              <a:t>72</a:t>
            </a:fld>
            <a:endParaRPr lang="en-US">
              <a:solidFill>
                <a:prstClr val="black"/>
              </a:solidFill>
            </a:endParaRPr>
          </a:p>
        </p:txBody>
      </p:sp>
    </p:spTree>
    <p:extLst>
      <p:ext uri="{BB962C8B-B14F-4D97-AF65-F5344CB8AC3E}">
        <p14:creationId xmlns:p14="http://schemas.microsoft.com/office/powerpoint/2010/main" val="3631957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24430B-0DA7-C447-8362-05A19C37E7FF}"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622196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9D5FB-9927-47A8-9A0B-22C743906209}"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2708637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1046046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4054078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1569383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E398A51D-E944-46AA-B7E3-0D22D142D690}" type="slidenum">
              <a:rPr lang="pt-PT" smtClean="0"/>
              <a:t>10</a:t>
            </a:fld>
            <a:endParaRPr lang="pt-PT"/>
          </a:p>
        </p:txBody>
      </p:sp>
    </p:spTree>
    <p:extLst>
      <p:ext uri="{BB962C8B-B14F-4D97-AF65-F5344CB8AC3E}">
        <p14:creationId xmlns:p14="http://schemas.microsoft.com/office/powerpoint/2010/main" val="34791491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34353074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4188225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16707007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3442844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542041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2856">
              <a:defRPr/>
            </a:pPr>
            <a:fld id="{F98F0472-55CB-4729-B112-B8D2CCE0CF88}" type="slidenum">
              <a:rPr lang="en-US">
                <a:solidFill>
                  <a:prstClr val="black"/>
                </a:solidFill>
                <a:latin typeface="Calibri" panose="020F0502020204030204"/>
              </a:rPr>
              <a:pPr defTabSz="912856">
                <a:defRPr/>
              </a:pPr>
              <a:t>85</a:t>
            </a:fld>
            <a:endParaRPr lang="en-US">
              <a:solidFill>
                <a:prstClr val="black"/>
              </a:solidFill>
              <a:latin typeface="Calibri" panose="020F0502020204030204"/>
            </a:endParaRPr>
          </a:p>
        </p:txBody>
      </p:sp>
    </p:spTree>
    <p:extLst>
      <p:ext uri="{BB962C8B-B14F-4D97-AF65-F5344CB8AC3E}">
        <p14:creationId xmlns:p14="http://schemas.microsoft.com/office/powerpoint/2010/main" val="1798824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34454547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37971988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67">
              <a:spcAft>
                <a:spcPts val="339"/>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1066140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428" lvl="1" indent="0">
              <a:buNone/>
            </a:pPr>
            <a:endParaRPr lang="en-US" dirty="0"/>
          </a:p>
        </p:txBody>
      </p:sp>
      <p:sp>
        <p:nvSpPr>
          <p:cNvPr id="4" name="Slide Number Placeholder 3"/>
          <p:cNvSpPr>
            <a:spLocks noGrp="1"/>
          </p:cNvSpPr>
          <p:nvPr>
            <p:ph type="sldNum" sz="quarter" idx="10"/>
          </p:nvPr>
        </p:nvSpPr>
        <p:spPr/>
        <p:txBody>
          <a:bodyPr/>
          <a:lstStyle/>
          <a:p>
            <a:fld id="{3CF96B90-36BD-4E75-88C9-60359528F109}"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3515383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E398A51D-E944-46AA-B7E3-0D22D142D690}" type="slidenum">
              <a:rPr lang="pt-PT" smtClean="0"/>
              <a:t>19</a:t>
            </a:fld>
            <a:endParaRPr lang="pt-PT"/>
          </a:p>
        </p:txBody>
      </p:sp>
    </p:spTree>
    <p:extLst>
      <p:ext uri="{BB962C8B-B14F-4D97-AF65-F5344CB8AC3E}">
        <p14:creationId xmlns:p14="http://schemas.microsoft.com/office/powerpoint/2010/main" val="37006969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12/2/2015 12:43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6783458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93</a:t>
            </a:fld>
            <a:endParaRPr lang="en-US">
              <a:solidFill>
                <a:prstClr val="black"/>
              </a:solidFill>
              <a:latin typeface="Arial"/>
            </a:endParaRPr>
          </a:p>
        </p:txBody>
      </p:sp>
    </p:spTree>
    <p:extLst>
      <p:ext uri="{BB962C8B-B14F-4D97-AF65-F5344CB8AC3E}">
        <p14:creationId xmlns:p14="http://schemas.microsoft.com/office/powerpoint/2010/main" val="653326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as long ago as IE6, we had to worry about</a:t>
            </a:r>
            <a:r>
              <a:rPr lang="en-US" baseline="0" dirty="0" smtClean="0"/>
              <a:t> adding new features while keeping backward </a:t>
            </a:r>
            <a:r>
              <a:rPr lang="en-US" baseline="0" dirty="0" err="1" smtClean="0"/>
              <a:t>compat</a:t>
            </a:r>
            <a:endParaRPr lang="en-US" baseline="0" dirty="0" smtClean="0"/>
          </a:p>
          <a:p>
            <a:r>
              <a:rPr lang="en-US" baseline="0" dirty="0" smtClean="0"/>
              <a:t>We use the “</a:t>
            </a:r>
            <a:r>
              <a:rPr lang="en-US" baseline="0" dirty="0" err="1" smtClean="0"/>
              <a:t>doctype</a:t>
            </a:r>
            <a:r>
              <a:rPr lang="en-US" baseline="0" dirty="0" smtClean="0"/>
              <a:t>” as a trigger to use the strict mode</a:t>
            </a:r>
          </a:p>
          <a:p>
            <a:r>
              <a:rPr lang="en-US" baseline="0" dirty="0" smtClean="0"/>
              <a:t>DOCMODE is: a </a:t>
            </a:r>
            <a:r>
              <a:rPr lang="en-US" baseline="0" dirty="0" err="1" smtClean="0"/>
              <a:t>compat</a:t>
            </a:r>
            <a:r>
              <a:rPr lang="en-US" baseline="0" dirty="0" smtClean="0"/>
              <a:t> flag that turns on and off features in the SAME engine</a:t>
            </a:r>
          </a:p>
          <a:p>
            <a:r>
              <a:rPr lang="en-US" baseline="0" dirty="0" smtClean="0"/>
              <a:t>(dozen “if” in the code, if IE9 or IE8 etc….)</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94</a:t>
            </a:fld>
            <a:endParaRPr lang="en-US">
              <a:solidFill>
                <a:prstClr val="black"/>
              </a:solidFill>
              <a:latin typeface="Arial"/>
            </a:endParaRPr>
          </a:p>
        </p:txBody>
      </p:sp>
    </p:spTree>
    <p:extLst>
      <p:ext uri="{BB962C8B-B14F-4D97-AF65-F5344CB8AC3E}">
        <p14:creationId xmlns:p14="http://schemas.microsoft.com/office/powerpoint/2010/main" val="1453383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We took this concept further and add an IE8</a:t>
            </a:r>
          </a:p>
          <a:p>
            <a:pPr marL="171450" indent="-171450">
              <a:buFont typeface="Arial" panose="020B0604020202020204" pitchFamily="34" charset="0"/>
              <a:buChar char="•"/>
            </a:pPr>
            <a:r>
              <a:rPr lang="en-US" dirty="0" smtClean="0"/>
              <a:t>3 DOCMODES inside the same engine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95</a:t>
            </a:fld>
            <a:endParaRPr lang="en-US">
              <a:solidFill>
                <a:prstClr val="black"/>
              </a:solidFill>
              <a:latin typeface="Arial"/>
            </a:endParaRPr>
          </a:p>
        </p:txBody>
      </p:sp>
    </p:spTree>
    <p:extLst>
      <p:ext uri="{BB962C8B-B14F-4D97-AF65-F5344CB8AC3E}">
        <p14:creationId xmlns:p14="http://schemas.microsoft.com/office/powerpoint/2010/main" val="15805739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We knew it was a problem but our focus was </a:t>
            </a:r>
            <a:r>
              <a:rPr lang="en-US" dirty="0" err="1" smtClean="0"/>
              <a:t>compat</a:t>
            </a:r>
            <a:r>
              <a:rPr lang="en-US" dirty="0" smtClean="0"/>
              <a:t> for users</a:t>
            </a: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96</a:t>
            </a:fld>
            <a:endParaRPr lang="en-US">
              <a:solidFill>
                <a:prstClr val="black"/>
              </a:solidFill>
              <a:latin typeface="Arial"/>
            </a:endParaRPr>
          </a:p>
        </p:txBody>
      </p:sp>
    </p:spTree>
    <p:extLst>
      <p:ext uri="{BB962C8B-B14F-4D97-AF65-F5344CB8AC3E}">
        <p14:creationId xmlns:p14="http://schemas.microsoft.com/office/powerpoint/2010/main" val="12902214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97</a:t>
            </a:fld>
            <a:endParaRPr lang="en-US">
              <a:solidFill>
                <a:prstClr val="black"/>
              </a:solidFill>
              <a:latin typeface="Arial"/>
            </a:endParaRPr>
          </a:p>
        </p:txBody>
      </p:sp>
    </p:spTree>
    <p:extLst>
      <p:ext uri="{BB962C8B-B14F-4D97-AF65-F5344CB8AC3E}">
        <p14:creationId xmlns:p14="http://schemas.microsoft.com/office/powerpoint/2010/main" val="6197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a:t>
            </a:r>
            <a:r>
              <a:rPr lang="en-US" baseline="0" dirty="0" smtClean="0"/>
              <a:t> new document mode</a:t>
            </a:r>
          </a:p>
          <a:p>
            <a:pPr marL="171450" indent="-171450">
              <a:buFont typeface="Arial" panose="020B0604020202020204" pitchFamily="34" charset="0"/>
              <a:buChar char="•"/>
            </a:pPr>
            <a:r>
              <a:rPr lang="en-US" baseline="0" dirty="0" smtClean="0"/>
              <a:t>Will be update on a fast pace</a:t>
            </a:r>
          </a:p>
          <a:p>
            <a:pPr marL="171450" indent="-171450">
              <a:buFont typeface="Arial" panose="020B0604020202020204" pitchFamily="34" charset="0"/>
              <a:buChar char="•"/>
            </a:pPr>
            <a:r>
              <a:rPr lang="en-US" baseline="0" dirty="0" smtClean="0"/>
              <a:t>We forked trident and created Edge</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98</a:t>
            </a:fld>
            <a:endParaRPr lang="en-US">
              <a:solidFill>
                <a:prstClr val="black"/>
              </a:solidFill>
              <a:latin typeface="Arial"/>
            </a:endParaRPr>
          </a:p>
        </p:txBody>
      </p:sp>
    </p:spTree>
    <p:extLst>
      <p:ext uri="{BB962C8B-B14F-4D97-AF65-F5344CB8AC3E}">
        <p14:creationId xmlns:p14="http://schemas.microsoft.com/office/powerpoint/2010/main" val="27288535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much compatibility</a:t>
            </a:r>
            <a:r>
              <a:rPr lang="en-GB" baseline="0" dirty="0" smtClean="0"/>
              <a:t> cruft in IE. Was a drag on innovation. Lots of bloat. Lots of attack surface area.</a:t>
            </a:r>
            <a:endParaRPr lang="en-GB"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51730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2908469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a:t>
            </a:r>
          </a:p>
          <a:p>
            <a:r>
              <a:rPr lang="en-US" dirty="0" smtClean="0"/>
              <a:t>Fast,</a:t>
            </a:r>
            <a:r>
              <a:rPr lang="en-US" baseline="0" dirty="0" smtClean="0"/>
              <a:t>  same engine on multiple devices, Iterates quickly, standards compliant, interoperable, can rev with the modern web</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101</a:t>
            </a:fld>
            <a:endParaRPr lang="en-US"/>
          </a:p>
        </p:txBody>
      </p:sp>
    </p:spTree>
    <p:extLst>
      <p:ext uri="{BB962C8B-B14F-4D97-AF65-F5344CB8AC3E}">
        <p14:creationId xmlns:p14="http://schemas.microsoft.com/office/powerpoint/2010/main" val="149441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E398A51D-E944-46AA-B7E3-0D22D142D690}" type="slidenum">
              <a:rPr lang="pt-PT" smtClean="0"/>
              <a:t>20</a:t>
            </a:fld>
            <a:endParaRPr lang="pt-PT"/>
          </a:p>
        </p:txBody>
      </p:sp>
    </p:spTree>
    <p:extLst>
      <p:ext uri="{BB962C8B-B14F-4D97-AF65-F5344CB8AC3E}">
        <p14:creationId xmlns:p14="http://schemas.microsoft.com/office/powerpoint/2010/main" val="7281068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it works in Chrome and Firefox</a:t>
            </a:r>
            <a:r>
              <a:rPr lang="en-GB" baseline="0" dirty="0" smtClean="0"/>
              <a:t> it should work in Edge</a:t>
            </a:r>
            <a:endParaRPr lang="en-GB"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33353895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47985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Lots of sites use </a:t>
            </a:r>
            <a:r>
              <a:rPr lang="en-GB" dirty="0" err="1" smtClean="0"/>
              <a:t>webkit</a:t>
            </a:r>
            <a:r>
              <a:rPr lang="en-GB" dirty="0" smtClean="0"/>
              <a:t> prefixed </a:t>
            </a:r>
            <a:r>
              <a:rPr lang="en-GB" dirty="0" err="1" smtClean="0"/>
              <a:t>apis</a:t>
            </a:r>
            <a:r>
              <a:rPr lang="en-GB" dirty="0" smtClean="0"/>
              <a:t>, even when an open standard exists. So, we render</a:t>
            </a:r>
            <a:r>
              <a:rPr lang="en-GB" baseline="0" dirty="0" smtClean="0"/>
              <a:t> them correctly, mostly by just aliasing them to the standards compliant </a:t>
            </a:r>
            <a:r>
              <a:rPr lang="en-GB" baseline="0" dirty="0" err="1" smtClean="0"/>
              <a:t>behavior</a:t>
            </a:r>
            <a:endParaRPr lang="en-GB"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29795365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Lots of sites</a:t>
            </a:r>
            <a:r>
              <a:rPr lang="en-GB" baseline="0" dirty="0" smtClean="0"/>
              <a:t> do feature detection on these APIs to determine it is IE. A lot if it is old, fragile code. It is where attackers would go to find security holes. Still supported in the legacy engine. Usually not used on the public web.</a:t>
            </a:r>
            <a:endParaRPr lang="en-GB"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18091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https://blogs.windows.com/msedgedev/2015/05/06/a-break-from-the-past-part-2-saying-goodbye-to-activex-vbscript-attachevent/</a:t>
            </a:r>
          </a:p>
          <a:p>
            <a:endParaRPr lang="en-US" dirty="0" smtClean="0"/>
          </a:p>
          <a:p>
            <a:r>
              <a:rPr lang="en-US" dirty="0" smtClean="0"/>
              <a:t>IE</a:t>
            </a:r>
            <a:r>
              <a:rPr lang="en-US" baseline="0" dirty="0" smtClean="0"/>
              <a:t> proprietary tech has been eschewed for standards compliant tech</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12/2/2015 12:43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36598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GB"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92797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790735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0714580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12840939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76878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E398A51D-E944-46AA-B7E3-0D22D142D690}" type="slidenum">
              <a:rPr lang="pt-PT" smtClean="0"/>
              <a:t>21</a:t>
            </a:fld>
            <a:endParaRPr lang="pt-PT"/>
          </a:p>
        </p:txBody>
      </p:sp>
    </p:spTree>
    <p:extLst>
      <p:ext uri="{BB962C8B-B14F-4D97-AF65-F5344CB8AC3E}">
        <p14:creationId xmlns:p14="http://schemas.microsoft.com/office/powerpoint/2010/main" val="32870501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05026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66613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36496199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Site compatibility list gets exported to xml</a:t>
            </a:r>
            <a:r>
              <a:rPr lang="en-US" baseline="0" dirty="0" smtClean="0"/>
              <a:t> and hosted on a web server or file server</a:t>
            </a:r>
          </a:p>
          <a:p>
            <a:r>
              <a:rPr lang="en-US" baseline="0" dirty="0" smtClean="0"/>
              <a:t>IE Policy can be set to download this list whenever IE launches</a:t>
            </a:r>
          </a:p>
          <a:p>
            <a:endParaRPr lang="en-US" baseline="0" dirty="0" smtClean="0"/>
          </a:p>
          <a:p>
            <a:r>
              <a:rPr lang="en-US" baseline="0" dirty="0" smtClean="0"/>
              <a:t>We testing on site lists in excels of 20K entries</a:t>
            </a:r>
          </a:p>
          <a:p>
            <a:r>
              <a:rPr lang="en-US" baseline="0" dirty="0" smtClean="0"/>
              <a:t>See here: https://channel9.msdn.com/Events/Ignite/Microsoft-Ignite-New-Zealand-2015/M336</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12/2/2015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4100928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E398A51D-E944-46AA-B7E3-0D22D142D690}" type="slidenum">
              <a:rPr lang="pt-PT" smtClean="0"/>
              <a:t>22</a:t>
            </a:fld>
            <a:endParaRPr lang="pt-PT"/>
          </a:p>
        </p:txBody>
      </p:sp>
    </p:spTree>
    <p:extLst>
      <p:ext uri="{BB962C8B-B14F-4D97-AF65-F5344CB8AC3E}">
        <p14:creationId xmlns:p14="http://schemas.microsoft.com/office/powerpoint/2010/main" val="2053857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5" Type="http://schemas.openxmlformats.org/officeDocument/2006/relationships/image" Target="../media/image10.png"/><Relationship Id="rId4" Type="http://schemas.microsoft.com/office/2007/relationships/hdphoto" Target="../media/hdphoto1.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6562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245582885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28973706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Yammer hashtag</a:t>
            </a:r>
            <a:endParaRPr lang="en-US" dirty="0"/>
          </a:p>
        </p:txBody>
      </p:sp>
    </p:spTree>
    <p:extLst>
      <p:ext uri="{BB962C8B-B14F-4D97-AF65-F5344CB8AC3E}">
        <p14:creationId xmlns:p14="http://schemas.microsoft.com/office/powerpoint/2010/main" val="415259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3796677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001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90601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7360278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4696847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89454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8010197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7706006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704240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4301830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750422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779768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6736306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8143260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68498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4247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988830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43831128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884454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24936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5147087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7080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12714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5"/>
            <a:ext cx="11428171" cy="742629"/>
          </a:xfrm>
        </p:spPr>
        <p:txBody>
          <a:bodyPr vert="horz" lIns="0" tIns="0" rIns="0" bIns="0" rtlCol="0">
            <a:noAutofit/>
          </a:bodyPr>
          <a:lstStyle>
            <a:lvl1pPr>
              <a:defRPr lang="en-US" sz="4896" dirty="0" smtClean="0"/>
            </a:lvl1pPr>
          </a:lstStyle>
          <a:p>
            <a:pPr lvl="0"/>
            <a:r>
              <a:rPr lang="en-US" dirty="0" smtClean="0"/>
              <a:t>Click to edit Master text styles</a:t>
            </a:r>
          </a:p>
        </p:txBody>
      </p:sp>
    </p:spTree>
    <p:extLst>
      <p:ext uri="{BB962C8B-B14F-4D97-AF65-F5344CB8AC3E}">
        <p14:creationId xmlns:p14="http://schemas.microsoft.com/office/powerpoint/2010/main" val="57799801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46272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219017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32380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92426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19044357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3811982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26264888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4466391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898206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696198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9063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0304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1550632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7673191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5270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36038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68291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68114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0131219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169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9" y="1537492"/>
            <a:ext cx="9764443" cy="2441694"/>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5456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633712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704987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857510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431193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66525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52128978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60236384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347910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5032411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3114306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18434349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02241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0322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42366852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0292437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003121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1052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61680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595018" y="5978399"/>
            <a:ext cx="2390440" cy="52413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grpSp>
      <p:sp>
        <p:nvSpPr>
          <p:cNvPr id="19" name="Title 1"/>
          <p:cNvSpPr>
            <a:spLocks noGrp="1"/>
          </p:cNvSpPr>
          <p:nvPr>
            <p:ph type="ctrTitle" hasCustomPrompt="1"/>
          </p:nvPr>
        </p:nvSpPr>
        <p:spPr>
          <a:xfrm>
            <a:off x="734787" y="751179"/>
            <a:ext cx="10966899" cy="2748968"/>
          </a:xfrm>
        </p:spPr>
        <p:txBody>
          <a:bodyPr anchor="b" anchorCtr="0">
            <a:noAutofit/>
          </a:bodyPr>
          <a:lstStyle>
            <a:lvl1pPr algn="l">
              <a:defRPr sz="7343">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42900" y="3500147"/>
            <a:ext cx="7761337" cy="2283116"/>
          </a:xfrm>
        </p:spPr>
        <p:txBody>
          <a:bodyPr/>
          <a:lstStyle>
            <a:lvl1pPr marL="0" indent="0" algn="l">
              <a:spcBef>
                <a:spcPts val="816"/>
              </a:spcBef>
              <a:buNone/>
              <a:defRPr sz="3807">
                <a:solidFill>
                  <a:schemeClr val="bg1"/>
                </a:soli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spTree>
    <p:extLst>
      <p:ext uri="{BB962C8B-B14F-4D97-AF65-F5344CB8AC3E}">
        <p14:creationId xmlns:p14="http://schemas.microsoft.com/office/powerpoint/2010/main" val="3379691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2332" y="1228900"/>
            <a:ext cx="11919908" cy="5765625"/>
          </a:xfrm>
        </p:spPr>
        <p:txBody>
          <a:bodyPr/>
          <a:lstStyle>
            <a:lvl2pPr marL="466298" indent="-226673">
              <a:buFont typeface="+mj-lt"/>
              <a:buAutoNum type="arabicPeriod"/>
              <a:defRPr sz="2448"/>
            </a:lvl2pPr>
            <a:lvl3pPr marL="705924" indent="-231531">
              <a:defRPr sz="2448"/>
            </a:lvl3pPr>
            <a:lvl4pPr marL="1172222" indent="-231531">
              <a:defRPr sz="2448"/>
            </a:lvl4pPr>
            <a:lvl5pPr marL="1638520" indent="-231531">
              <a:defRPr sz="244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74639" y="241787"/>
            <a:ext cx="11887200"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sz="4896" dirty="0" smtClean="0">
                <a:solidFill>
                  <a:srgbClr val="5C2D91"/>
                </a:solidFill>
              </a:rPr>
              <a:t>Agenda</a:t>
            </a:r>
            <a:endParaRPr lang="en-US" sz="4896" dirty="0">
              <a:solidFill>
                <a:srgbClr val="5C2D91"/>
              </a:solidFill>
            </a:endParaRPr>
          </a:p>
        </p:txBody>
      </p:sp>
    </p:spTree>
    <p:extLst>
      <p:ext uri="{BB962C8B-B14F-4D97-AF65-F5344CB8AC3E}">
        <p14:creationId xmlns:p14="http://schemas.microsoft.com/office/powerpoint/2010/main" val="3497092545"/>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595018" y="5978399"/>
            <a:ext cx="2390440" cy="52413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grpSp>
      <p:sp>
        <p:nvSpPr>
          <p:cNvPr id="19" name="Content Placeholder 18"/>
          <p:cNvSpPr>
            <a:spLocks noGrp="1"/>
          </p:cNvSpPr>
          <p:nvPr>
            <p:ph sz="quarter" idx="10" hasCustomPrompt="1"/>
          </p:nvPr>
        </p:nvSpPr>
        <p:spPr>
          <a:xfrm>
            <a:off x="10362111" y="6505556"/>
            <a:ext cx="1672770" cy="330297"/>
          </a:xfrm>
        </p:spPr>
        <p:txBody>
          <a:bodyPr/>
          <a:lstStyle>
            <a:lvl1pPr>
              <a:defRPr sz="1632">
                <a:solidFill>
                  <a:schemeClr val="bg2"/>
                </a:solidFill>
                <a:latin typeface="+mn-lt"/>
              </a:defRPr>
            </a:lvl1pPr>
          </a:lstStyle>
          <a:p>
            <a:pPr lvl="0"/>
            <a:r>
              <a:rPr lang="en-US" dirty="0" smtClean="0"/>
              <a:t>0:00</a:t>
            </a:r>
            <a:endParaRPr lang="en-US" dirty="0"/>
          </a:p>
        </p:txBody>
      </p:sp>
      <p:sp>
        <p:nvSpPr>
          <p:cNvPr id="46" name="TextBox 45"/>
          <p:cNvSpPr txBox="1"/>
          <p:nvPr/>
        </p:nvSpPr>
        <p:spPr>
          <a:xfrm>
            <a:off x="703374" y="3638683"/>
            <a:ext cx="2941302" cy="1263266"/>
          </a:xfrm>
          <a:prstGeom prst="rect">
            <a:avLst/>
          </a:prstGeom>
          <a:noFill/>
        </p:spPr>
        <p:txBody>
          <a:bodyPr wrap="none" lIns="139891" tIns="111912" rIns="139891" bIns="111912" rtlCol="0">
            <a:spAutoFit/>
          </a:bodyPr>
          <a:lstStyle/>
          <a:p>
            <a:pPr defTabSz="932597">
              <a:lnSpc>
                <a:spcPct val="90000"/>
              </a:lnSpc>
              <a:spcBef>
                <a:spcPts val="612"/>
              </a:spcBef>
            </a:pPr>
            <a:r>
              <a:rPr lang="en-US" sz="7343" dirty="0" smtClean="0">
                <a:solidFill>
                  <a:prstClr val="white"/>
                </a:solidFill>
              </a:rPr>
              <a:t>DEMO</a:t>
            </a:r>
          </a:p>
        </p:txBody>
      </p:sp>
      <p:sp>
        <p:nvSpPr>
          <p:cNvPr id="20" name="Title 1"/>
          <p:cNvSpPr>
            <a:spLocks noGrp="1"/>
          </p:cNvSpPr>
          <p:nvPr>
            <p:ph type="ctrTitle" hasCustomPrompt="1"/>
          </p:nvPr>
        </p:nvSpPr>
        <p:spPr>
          <a:xfrm>
            <a:off x="734787" y="751179"/>
            <a:ext cx="10966899" cy="2748968"/>
          </a:xfrm>
        </p:spPr>
        <p:txBody>
          <a:bodyPr anchor="b" anchorCtr="0">
            <a:noAutofit/>
          </a:bodyPr>
          <a:lstStyle>
            <a:lvl1pPr algn="l">
              <a:defRPr sz="734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598588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595018" y="5978399"/>
            <a:ext cx="2390440" cy="52413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grpSp>
      <p:sp>
        <p:nvSpPr>
          <p:cNvPr id="36" name="Content Placeholder 35"/>
          <p:cNvSpPr>
            <a:spLocks noGrp="1"/>
          </p:cNvSpPr>
          <p:nvPr>
            <p:ph sz="quarter" idx="11" hasCustomPrompt="1"/>
          </p:nvPr>
        </p:nvSpPr>
        <p:spPr>
          <a:xfrm>
            <a:off x="717365" y="5835169"/>
            <a:ext cx="10975837" cy="840315"/>
          </a:xfrm>
        </p:spPr>
        <p:txBody>
          <a:bodyPr/>
          <a:lstStyle>
            <a:lvl1pPr>
              <a:defRPr sz="3672">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703374" y="3638683"/>
            <a:ext cx="1891211" cy="1263266"/>
          </a:xfrm>
          <a:prstGeom prst="rect">
            <a:avLst/>
          </a:prstGeom>
          <a:noFill/>
        </p:spPr>
        <p:txBody>
          <a:bodyPr wrap="none" lIns="139891" tIns="111912" rIns="139891" bIns="111912" rtlCol="0">
            <a:spAutoFit/>
          </a:bodyPr>
          <a:lstStyle/>
          <a:p>
            <a:pPr defTabSz="932597">
              <a:lnSpc>
                <a:spcPct val="90000"/>
              </a:lnSpc>
              <a:spcBef>
                <a:spcPts val="612"/>
              </a:spcBef>
            </a:pPr>
            <a:r>
              <a:rPr lang="en-US" sz="7343" dirty="0" smtClean="0">
                <a:solidFill>
                  <a:prstClr val="white"/>
                </a:solidFill>
              </a:rPr>
              <a:t>LAB</a:t>
            </a:r>
          </a:p>
        </p:txBody>
      </p:sp>
      <p:sp>
        <p:nvSpPr>
          <p:cNvPr id="20" name="Title 1"/>
          <p:cNvSpPr>
            <a:spLocks noGrp="1"/>
          </p:cNvSpPr>
          <p:nvPr>
            <p:ph type="ctrTitle" hasCustomPrompt="1"/>
          </p:nvPr>
        </p:nvSpPr>
        <p:spPr>
          <a:xfrm>
            <a:off x="734787" y="751179"/>
            <a:ext cx="10966899" cy="2748968"/>
          </a:xfrm>
        </p:spPr>
        <p:txBody>
          <a:bodyPr anchor="b" anchorCtr="0">
            <a:noAutofit/>
          </a:bodyPr>
          <a:lstStyle>
            <a:lvl1pPr algn="l">
              <a:defRPr sz="734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823610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436475" cy="6994525"/>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16799" y="3889637"/>
            <a:ext cx="8402880" cy="2547600"/>
          </a:xfrm>
          <a:prstGeom prst="rect">
            <a:avLst/>
          </a:prstGeom>
        </p:spPr>
      </p:pic>
    </p:spTree>
    <p:extLst>
      <p:ext uri="{BB962C8B-B14F-4D97-AF65-F5344CB8AC3E}">
        <p14:creationId xmlns:p14="http://schemas.microsoft.com/office/powerpoint/2010/main" val="138562387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p:nvGrpSpPr>
        <p:grpSpPr>
          <a:xfrm>
            <a:off x="9595018" y="5978399"/>
            <a:ext cx="2390440" cy="52413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grpSp>
    </p:spTree>
    <p:extLst>
      <p:ext uri="{BB962C8B-B14F-4D97-AF65-F5344CB8AC3E}">
        <p14:creationId xmlns:p14="http://schemas.microsoft.com/office/powerpoint/2010/main" val="2767369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62331" y="1228900"/>
            <a:ext cx="12174143"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436475"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prstClr val="white"/>
              </a:solidFill>
            </a:endParaRPr>
          </a:p>
        </p:txBody>
      </p:sp>
    </p:spTree>
    <p:extLst>
      <p:ext uri="{BB962C8B-B14F-4D97-AF65-F5344CB8AC3E}">
        <p14:creationId xmlns:p14="http://schemas.microsoft.com/office/powerpoint/2010/main" val="38228487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62331" y="1228900"/>
            <a:ext cx="12174143"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84370"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prstClr val="white"/>
              </a:solidFill>
            </a:endParaRPr>
          </a:p>
        </p:txBody>
      </p:sp>
    </p:spTree>
    <p:extLst>
      <p:ext uri="{BB962C8B-B14F-4D97-AF65-F5344CB8AC3E}">
        <p14:creationId xmlns:p14="http://schemas.microsoft.com/office/powerpoint/2010/main" val="346152187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74638" y="1211262"/>
            <a:ext cx="5943599"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marL="239626" indent="0">
              <a:buNone/>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smtClean="0"/>
              <a:t>Click to edit text</a:t>
            </a:r>
          </a:p>
          <a:p>
            <a:pPr marL="466298" lvl="1" indent="-226673">
              <a:buFont typeface="+mj-lt"/>
              <a:buAutoNum type="arabicPeriod"/>
            </a:pPr>
            <a:r>
              <a:rPr lang="en-US" dirty="0" smtClean="0"/>
              <a:t>Second level</a:t>
            </a:r>
          </a:p>
          <a:p>
            <a:pPr marL="705924" lvl="2" indent="-231531"/>
            <a:r>
              <a:rPr lang="en-US" dirty="0" smtClean="0"/>
              <a:t>Third level</a:t>
            </a:r>
          </a:p>
          <a:p>
            <a:pPr marL="1172222" lvl="3" indent="-231531"/>
            <a:r>
              <a:rPr lang="en-US" dirty="0" smtClean="0"/>
              <a:t>Fourth level</a:t>
            </a:r>
          </a:p>
          <a:p>
            <a:pPr marL="1638520" lvl="4" indent="-231531"/>
            <a:r>
              <a:rPr lang="en-US" dirty="0" smtClean="0"/>
              <a:t>Fifth level</a:t>
            </a:r>
            <a:endParaRPr lang="en-US" dirty="0"/>
          </a:p>
        </p:txBody>
      </p:sp>
      <p:sp>
        <p:nvSpPr>
          <p:cNvPr id="11" name="Content Placeholder 3"/>
          <p:cNvSpPr>
            <a:spLocks noGrp="1"/>
          </p:cNvSpPr>
          <p:nvPr>
            <p:ph sz="quarter" idx="15" hasCustomPrompt="1"/>
          </p:nvPr>
        </p:nvSpPr>
        <p:spPr>
          <a:xfrm>
            <a:off x="6218238" y="1211262"/>
            <a:ext cx="6218236"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smtClean="0"/>
              <a:t>Click to edit text</a:t>
            </a:r>
          </a:p>
          <a:p>
            <a:pPr marL="466298" lvl="1" indent="-226673">
              <a:buFont typeface="+mj-lt"/>
              <a:buAutoNum type="arabicPeriod"/>
            </a:pPr>
            <a:r>
              <a:rPr lang="en-US" dirty="0" smtClean="0"/>
              <a:t>Second level</a:t>
            </a:r>
          </a:p>
          <a:p>
            <a:pPr marL="705924" lvl="2" indent="-231531"/>
            <a:r>
              <a:rPr lang="en-US" dirty="0" smtClean="0"/>
              <a:t>Third level</a:t>
            </a:r>
          </a:p>
          <a:p>
            <a:pPr marL="1172222" lvl="3" indent="-231531"/>
            <a:r>
              <a:rPr lang="en-US" dirty="0" smtClean="0"/>
              <a:t>Fourth level</a:t>
            </a:r>
          </a:p>
          <a:p>
            <a:pPr marL="1638520" lvl="4" indent="-231531"/>
            <a:r>
              <a:rPr lang="en-US" dirty="0" smtClean="0"/>
              <a:t>Fifth level</a:t>
            </a:r>
            <a:endParaRPr lang="en-US" dirty="0"/>
          </a:p>
        </p:txBody>
      </p:sp>
      <p:sp>
        <p:nvSpPr>
          <p:cNvPr id="5" name="Rectangle 4"/>
          <p:cNvSpPr/>
          <p:nvPr/>
        </p:nvSpPr>
        <p:spPr>
          <a:xfrm>
            <a:off x="0" y="0"/>
            <a:ext cx="284370"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prstClr val="white"/>
              </a:solidFill>
            </a:endParaRPr>
          </a:p>
        </p:txBody>
      </p:sp>
    </p:spTree>
    <p:extLst>
      <p:ext uri="{BB962C8B-B14F-4D97-AF65-F5344CB8AC3E}">
        <p14:creationId xmlns:p14="http://schemas.microsoft.com/office/powerpoint/2010/main" val="33949374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74638" y="1211262"/>
            <a:ext cx="3657600"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smtClean="0"/>
              <a:t>Click to edit text</a:t>
            </a:r>
          </a:p>
          <a:p>
            <a:pPr marL="466298" lvl="1" indent="-226673">
              <a:buFont typeface="+mj-lt"/>
              <a:buAutoNum type="arabicPeriod"/>
            </a:pPr>
            <a:r>
              <a:rPr lang="en-US" dirty="0" smtClean="0"/>
              <a:t>Second level</a:t>
            </a:r>
          </a:p>
          <a:p>
            <a:pPr marL="705924" lvl="2" indent="-231531"/>
            <a:r>
              <a:rPr lang="en-US" dirty="0" smtClean="0"/>
              <a:t>Third level</a:t>
            </a:r>
          </a:p>
          <a:p>
            <a:pPr marL="1172222" lvl="3" indent="-231531"/>
            <a:r>
              <a:rPr lang="en-US" dirty="0" smtClean="0"/>
              <a:t>Fourth level</a:t>
            </a:r>
          </a:p>
          <a:p>
            <a:pPr marL="1638520" lvl="4" indent="-231531"/>
            <a:r>
              <a:rPr lang="en-US" dirty="0" smtClean="0"/>
              <a:t>Fifth level</a:t>
            </a:r>
            <a:endParaRPr lang="en-US" dirty="0"/>
          </a:p>
        </p:txBody>
      </p:sp>
      <p:sp>
        <p:nvSpPr>
          <p:cNvPr id="11" name="Content Placeholder 3"/>
          <p:cNvSpPr>
            <a:spLocks noGrp="1"/>
          </p:cNvSpPr>
          <p:nvPr>
            <p:ph sz="quarter" idx="15" hasCustomPrompt="1"/>
          </p:nvPr>
        </p:nvSpPr>
        <p:spPr>
          <a:xfrm>
            <a:off x="3932236" y="1211262"/>
            <a:ext cx="8504238"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smtClean="0"/>
              <a:t>Click to edit text</a:t>
            </a:r>
          </a:p>
          <a:p>
            <a:pPr marL="466298" lvl="1" indent="-226673">
              <a:buFont typeface="+mj-lt"/>
              <a:buAutoNum type="arabicPeriod"/>
            </a:pPr>
            <a:r>
              <a:rPr lang="en-US" dirty="0" smtClean="0"/>
              <a:t>Second level</a:t>
            </a:r>
          </a:p>
          <a:p>
            <a:pPr marL="705924" lvl="2" indent="-231531"/>
            <a:r>
              <a:rPr lang="en-US" dirty="0" smtClean="0"/>
              <a:t>Third level</a:t>
            </a:r>
          </a:p>
          <a:p>
            <a:pPr marL="1172222" lvl="3" indent="-231531"/>
            <a:r>
              <a:rPr lang="en-US" dirty="0" smtClean="0"/>
              <a:t>Fourth level</a:t>
            </a:r>
          </a:p>
          <a:p>
            <a:pPr marL="1638520" lvl="4" indent="-231531"/>
            <a:r>
              <a:rPr lang="en-US" dirty="0" smtClean="0"/>
              <a:t>Fifth level</a:t>
            </a:r>
            <a:endParaRPr lang="en-US" dirty="0"/>
          </a:p>
        </p:txBody>
      </p:sp>
      <p:sp>
        <p:nvSpPr>
          <p:cNvPr id="5" name="Rectangle 4"/>
          <p:cNvSpPr/>
          <p:nvPr/>
        </p:nvSpPr>
        <p:spPr>
          <a:xfrm>
            <a:off x="0" y="0"/>
            <a:ext cx="284370"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prstClr val="white"/>
              </a:solidFill>
            </a:endParaRPr>
          </a:p>
        </p:txBody>
      </p:sp>
    </p:spTree>
    <p:extLst>
      <p:ext uri="{BB962C8B-B14F-4D97-AF65-F5344CB8AC3E}">
        <p14:creationId xmlns:p14="http://schemas.microsoft.com/office/powerpoint/2010/main" val="337916142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510011" y="1211262"/>
            <a:ext cx="3926464"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smtClean="0"/>
              <a:t>Click to edit text</a:t>
            </a:r>
          </a:p>
          <a:p>
            <a:pPr marL="466298" lvl="1" indent="-226673">
              <a:buFont typeface="+mj-lt"/>
              <a:buAutoNum type="arabicPeriod"/>
            </a:pPr>
            <a:r>
              <a:rPr lang="en-US" dirty="0" smtClean="0"/>
              <a:t>Second level</a:t>
            </a:r>
          </a:p>
          <a:p>
            <a:pPr marL="705924" lvl="2" indent="-231531"/>
            <a:r>
              <a:rPr lang="en-US" dirty="0" smtClean="0"/>
              <a:t>Third level</a:t>
            </a:r>
          </a:p>
          <a:p>
            <a:pPr marL="1172222" lvl="3" indent="-231531"/>
            <a:r>
              <a:rPr lang="en-US" dirty="0" smtClean="0"/>
              <a:t>Fourth level</a:t>
            </a:r>
          </a:p>
          <a:p>
            <a:pPr marL="1638520" lvl="4" indent="-231531"/>
            <a:r>
              <a:rPr lang="en-US" dirty="0" smtClean="0"/>
              <a:t>Fifth level</a:t>
            </a:r>
            <a:endParaRPr lang="en-US" dirty="0"/>
          </a:p>
        </p:txBody>
      </p:sp>
      <p:sp>
        <p:nvSpPr>
          <p:cNvPr id="11" name="Content Placeholder 3"/>
          <p:cNvSpPr>
            <a:spLocks noGrp="1"/>
          </p:cNvSpPr>
          <p:nvPr>
            <p:ph sz="quarter" idx="15" hasCustomPrompt="1"/>
          </p:nvPr>
        </p:nvSpPr>
        <p:spPr>
          <a:xfrm>
            <a:off x="280917" y="1211262"/>
            <a:ext cx="8229601"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smtClean="0"/>
              <a:t>Click to edit text</a:t>
            </a:r>
          </a:p>
          <a:p>
            <a:pPr marL="466298" lvl="1" indent="-226673">
              <a:buFont typeface="+mj-lt"/>
              <a:buAutoNum type="arabicPeriod"/>
            </a:pPr>
            <a:r>
              <a:rPr lang="en-US" dirty="0" smtClean="0"/>
              <a:t>Second level</a:t>
            </a:r>
          </a:p>
          <a:p>
            <a:pPr marL="705924" lvl="2" indent="-231531"/>
            <a:r>
              <a:rPr lang="en-US" dirty="0" smtClean="0"/>
              <a:t>Third level</a:t>
            </a:r>
          </a:p>
          <a:p>
            <a:pPr marL="1172222" lvl="3" indent="-231531"/>
            <a:r>
              <a:rPr lang="en-US" dirty="0" smtClean="0"/>
              <a:t>Fourth level</a:t>
            </a:r>
          </a:p>
          <a:p>
            <a:pPr marL="1638520" lvl="4" indent="-231531"/>
            <a:r>
              <a:rPr lang="en-US" dirty="0" smtClean="0"/>
              <a:t>Fifth level</a:t>
            </a:r>
            <a:endParaRPr lang="en-US" dirty="0"/>
          </a:p>
        </p:txBody>
      </p:sp>
      <p:sp>
        <p:nvSpPr>
          <p:cNvPr id="5" name="Rectangle 4"/>
          <p:cNvSpPr/>
          <p:nvPr/>
        </p:nvSpPr>
        <p:spPr>
          <a:xfrm>
            <a:off x="0" y="0"/>
            <a:ext cx="284370"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prstClr val="white"/>
              </a:solidFill>
            </a:endParaRPr>
          </a:p>
        </p:txBody>
      </p:sp>
    </p:spTree>
    <p:extLst>
      <p:ext uri="{BB962C8B-B14F-4D97-AF65-F5344CB8AC3E}">
        <p14:creationId xmlns:p14="http://schemas.microsoft.com/office/powerpoint/2010/main" val="208994981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84370"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prstClr val="white"/>
              </a:solidFill>
            </a:endParaRPr>
          </a:p>
        </p:txBody>
      </p:sp>
    </p:spTree>
    <p:extLst>
      <p:ext uri="{BB962C8B-B14F-4D97-AF65-F5344CB8AC3E}">
        <p14:creationId xmlns:p14="http://schemas.microsoft.com/office/powerpoint/2010/main" val="5480194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7285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p:nvGrpSpPr>
        <p:grpSpPr>
          <a:xfrm>
            <a:off x="9595018" y="5978399"/>
            <a:ext cx="2390440" cy="52413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grpSp>
    </p:spTree>
    <p:extLst>
      <p:ext uri="{BB962C8B-B14F-4D97-AF65-F5344CB8AC3E}">
        <p14:creationId xmlns:p14="http://schemas.microsoft.com/office/powerpoint/2010/main" val="770878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74638" y="2630954"/>
            <a:ext cx="5486399" cy="1732617"/>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374603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74638" y="2630954"/>
            <a:ext cx="5486399" cy="1732617"/>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4696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74638" y="2630954"/>
            <a:ext cx="5486400" cy="1732617"/>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99165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2332" y="1228900"/>
            <a:ext cx="11919908" cy="5765625"/>
          </a:xfrm>
        </p:spPr>
        <p:txBody>
          <a:bodyPr/>
          <a:lstStyle>
            <a:lvl2pPr marL="466298" indent="-226673">
              <a:buFont typeface="+mj-lt"/>
              <a:buAutoNum type="arabicPeriod"/>
              <a:defRPr sz="2448"/>
            </a:lvl2pPr>
            <a:lvl3pPr marL="705924" indent="-231531">
              <a:defRPr sz="2448"/>
            </a:lvl3pPr>
            <a:lvl4pPr marL="1172222" indent="-231531">
              <a:defRPr sz="2448"/>
            </a:lvl4pPr>
            <a:lvl5pPr marL="1638520" indent="-231531">
              <a:defRPr sz="244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74639" y="241787"/>
            <a:ext cx="11887200"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sz="4896" dirty="0" smtClean="0">
                <a:solidFill>
                  <a:srgbClr val="5C2D91"/>
                </a:solidFill>
              </a:rPr>
              <a:t>Review</a:t>
            </a:r>
            <a:endParaRPr lang="en-US" sz="4896" dirty="0">
              <a:solidFill>
                <a:srgbClr val="5C2D91"/>
              </a:solidFill>
            </a:endParaRPr>
          </a:p>
        </p:txBody>
      </p:sp>
    </p:spTree>
    <p:extLst>
      <p:ext uri="{BB962C8B-B14F-4D97-AF65-F5344CB8AC3E}">
        <p14:creationId xmlns:p14="http://schemas.microsoft.com/office/powerpoint/2010/main" val="3898566629"/>
      </p:ext>
    </p:extLst>
  </p:cSld>
  <p:clrMapOvr>
    <a:masterClrMapping/>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grpSp>
      <p:sp>
        <p:nvSpPr>
          <p:cNvPr id="16" name="Text Box 3"/>
          <p:cNvSpPr txBox="1">
            <a:spLocks noChangeArrowheads="1"/>
          </p:cNvSpPr>
          <p:nvPr/>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33930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322321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0827509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383024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srgbClr val="666666"/>
                </a:solidFill>
              </a:rPr>
              <a:t>MICROSOFT CONFIDENTIAL</a:t>
            </a:r>
          </a:p>
        </p:txBody>
      </p:sp>
    </p:spTree>
    <p:extLst>
      <p:ext uri="{BB962C8B-B14F-4D97-AF65-F5344CB8AC3E}">
        <p14:creationId xmlns:p14="http://schemas.microsoft.com/office/powerpoint/2010/main" val="192269244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81715"/>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034647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185709319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76371480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607039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23535505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39220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83432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4232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pPr defTabSz="932597"/>
            <a:fld id="{9CDF5C6C-1D7F-4181-894D-D1D5CDC09395}" type="datetime1">
              <a:rPr lang="en-US" smtClean="0">
                <a:solidFill>
                  <a:srgbClr val="737373"/>
                </a:solidFill>
              </a:rPr>
              <a:pPr defTabSz="932597"/>
              <a:t>12/2/2015</a:t>
            </a:fld>
            <a:endParaRPr lang="en-US">
              <a:solidFill>
                <a:srgbClr val="737373"/>
              </a:solidFill>
            </a:endParaRPr>
          </a:p>
        </p:txBody>
      </p:sp>
      <p:sp>
        <p:nvSpPr>
          <p:cNvPr id="3" name="Footer Placeholder 2"/>
          <p:cNvSpPr>
            <a:spLocks noGrp="1"/>
          </p:cNvSpPr>
          <p:nvPr>
            <p:ph type="ftr" sz="quarter" idx="12"/>
          </p:nvPr>
        </p:nvSpPr>
        <p:spPr/>
        <p:txBody>
          <a:bodyPr/>
          <a:lstStyle/>
          <a:p>
            <a:pPr defTabSz="932597"/>
            <a:r>
              <a:rPr lang="en-US" smtClean="0">
                <a:solidFill>
                  <a:srgbClr val="737373"/>
                </a:solidFill>
              </a:rPr>
              <a:t>Microsoft Confidential</a:t>
            </a:r>
            <a:endParaRPr lang="en-US" dirty="0" smtClean="0">
              <a:solidFill>
                <a:srgbClr val="737373"/>
              </a:solidFill>
            </a:endParaRPr>
          </a:p>
        </p:txBody>
      </p:sp>
      <p:sp>
        <p:nvSpPr>
          <p:cNvPr id="7" name="Slide Number Placeholder 6"/>
          <p:cNvSpPr>
            <a:spLocks noGrp="1"/>
          </p:cNvSpPr>
          <p:nvPr>
            <p:ph type="sldNum" sz="quarter" idx="13"/>
          </p:nvPr>
        </p:nvSpPr>
        <p:spPr/>
        <p:txBody>
          <a:bodyPr/>
          <a:lstStyle/>
          <a:p>
            <a:pPr defTabSz="932597"/>
            <a:fld id="{2775DF8E-1151-4C45-8C93-3AB060627CA9}" type="slidenum">
              <a:rPr lang="en-US" smtClean="0">
                <a:solidFill>
                  <a:srgbClr val="737373"/>
                </a:solidFill>
              </a:rPr>
              <a:pPr defTabSz="932597"/>
              <a:t>‹#›</a:t>
            </a:fld>
            <a:endParaRPr lang="en-US">
              <a:solidFill>
                <a:srgbClr val="737373"/>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4424" y="6372725"/>
            <a:ext cx="1387410" cy="469658"/>
          </a:xfrm>
          <a:prstGeom prst="rect">
            <a:avLst/>
          </a:prstGeom>
        </p:spPr>
      </p:pic>
    </p:spTree>
    <p:extLst>
      <p:ext uri="{BB962C8B-B14F-4D97-AF65-F5344CB8AC3E}">
        <p14:creationId xmlns:p14="http://schemas.microsoft.com/office/powerpoint/2010/main" val="196985857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76889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76889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pPr defTabSz="932597"/>
            <a:fld id="{D2467E7F-CF77-45C3-A44E-ED167671D9A0}" type="datetime1">
              <a:rPr lang="en-US" smtClean="0">
                <a:solidFill>
                  <a:srgbClr val="737373"/>
                </a:solidFill>
              </a:rPr>
              <a:pPr defTabSz="932597"/>
              <a:t>12/2/2015</a:t>
            </a:fld>
            <a:endParaRPr lang="en-US">
              <a:solidFill>
                <a:srgbClr val="737373"/>
              </a:solidFill>
            </a:endParaRPr>
          </a:p>
        </p:txBody>
      </p:sp>
      <p:sp>
        <p:nvSpPr>
          <p:cNvPr id="7" name="Footer Placeholder 6"/>
          <p:cNvSpPr>
            <a:spLocks noGrp="1"/>
          </p:cNvSpPr>
          <p:nvPr>
            <p:ph type="ftr" sz="quarter" idx="13"/>
          </p:nvPr>
        </p:nvSpPr>
        <p:spPr/>
        <p:txBody>
          <a:bodyPr/>
          <a:lstStyle/>
          <a:p>
            <a:pPr defTabSz="932597"/>
            <a:r>
              <a:rPr lang="en-US" smtClean="0">
                <a:solidFill>
                  <a:srgbClr val="737373"/>
                </a:solidFill>
              </a:rPr>
              <a:t>Microsoft Confidential</a:t>
            </a:r>
            <a:endParaRPr lang="en-US" dirty="0" smtClean="0">
              <a:solidFill>
                <a:srgbClr val="737373"/>
              </a:solidFill>
            </a:endParaRPr>
          </a:p>
        </p:txBody>
      </p:sp>
      <p:sp>
        <p:nvSpPr>
          <p:cNvPr id="8" name="Slide Number Placeholder 7"/>
          <p:cNvSpPr>
            <a:spLocks noGrp="1"/>
          </p:cNvSpPr>
          <p:nvPr>
            <p:ph type="sldNum" sz="quarter" idx="14"/>
          </p:nvPr>
        </p:nvSpPr>
        <p:spPr/>
        <p:txBody>
          <a:bodyPr/>
          <a:lstStyle/>
          <a:p>
            <a:pPr defTabSz="932597"/>
            <a:fld id="{2775DF8E-1151-4C45-8C93-3AB060627CA9}" type="slidenum">
              <a:rPr lang="en-US" smtClean="0">
                <a:solidFill>
                  <a:srgbClr val="737373"/>
                </a:solidFill>
              </a:rPr>
              <a:pPr defTabSz="932597"/>
              <a:t>‹#›</a:t>
            </a:fld>
            <a:endParaRPr lang="en-US">
              <a:solidFill>
                <a:srgbClr val="737373"/>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4424" y="6372725"/>
            <a:ext cx="1387410" cy="469658"/>
          </a:xfrm>
          <a:prstGeom prst="rect">
            <a:avLst/>
          </a:prstGeom>
        </p:spPr>
      </p:pic>
    </p:spTree>
    <p:extLst>
      <p:ext uri="{BB962C8B-B14F-4D97-AF65-F5344CB8AC3E}">
        <p14:creationId xmlns:p14="http://schemas.microsoft.com/office/powerpoint/2010/main" val="36489559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image" Target="../media/image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image" Target="../media/image1.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theme" Target="../theme/theme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theme" Target="../theme/theme5.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theme" Target="../theme/theme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6819122"/>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7" r:id="rId17"/>
    <p:sldLayoutId id="2147484328" r:id="rId18"/>
    <p:sldLayoutId id="2147484330" r:id="rId19"/>
    <p:sldLayoutId id="2147484383" r:id="rId20"/>
    <p:sldLayoutId id="2147484384" r:id="rId21"/>
    <p:sldLayoutId id="21474843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268186"/>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09578"/>
            <a:ext cx="11887200" cy="1001685"/>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74639" y="1211263"/>
            <a:ext cx="11887200" cy="5486400"/>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3779043"/>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3" r:id="rId14"/>
    <p:sldLayoutId id="2147484364" r:id="rId15"/>
    <p:sldLayoutId id="2147484365" r:id="rId16"/>
    <p:sldLayoutId id="2147484366" r:id="rId17"/>
    <p:sldLayoutId id="2147484367" r:id="rId18"/>
    <p:sldLayoutId id="2147484368" r:id="rId19"/>
    <p:sldLayoutId id="2147484369" r:id="rId20"/>
    <p:sldLayoutId id="2147484370" r:id="rId21"/>
    <p:sldLayoutId id="2147484371" r:id="rId22"/>
    <p:sldLayoutId id="2147484372" r:id="rId23"/>
    <p:sldLayoutId id="2147484373" r:id="rId24"/>
    <p:sldLayoutId id="2147484374" r:id="rId25"/>
    <p:sldLayoutId id="2147484375" r:id="rId26"/>
    <p:sldLayoutId id="2147484376" r:id="rId27"/>
    <p:sldLayoutId id="2147484377" r:id="rId28"/>
    <p:sldLayoutId id="2147484378" r:id="rId29"/>
    <p:sldLayoutId id="2147484379" r:id="rId30"/>
    <p:sldLayoutId id="2147484380" r:id="rId31"/>
    <p:sldLayoutId id="2147484381" r:id="rId32"/>
    <p:sldLayoutId id="2147484382" r:id="rId33"/>
  </p:sldLayoutIdLst>
  <p:transition>
    <p:fade/>
  </p:transition>
  <p:hf hdr="0" ftr="0" dt="0"/>
  <p:txStyles>
    <p:titleStyle>
      <a:lvl1pPr algn="l" defTabSz="932573" rtl="0" eaLnBrk="1" latinLnBrk="0" hangingPunct="1">
        <a:lnSpc>
          <a:spcPct val="90000"/>
        </a:lnSpc>
        <a:spcBef>
          <a:spcPct val="0"/>
        </a:spcBef>
        <a:buNone/>
        <a:defRPr sz="4896" b="1" kern="1200">
          <a:solidFill>
            <a:schemeClr val="accent1"/>
          </a:solidFill>
          <a:latin typeface="+mj-lt"/>
          <a:ea typeface="+mj-ea"/>
          <a:cs typeface="+mj-cs"/>
        </a:defRPr>
      </a:lvl1pPr>
    </p:titleStyle>
    <p:bodyStyle>
      <a:lvl1pPr marL="0" indent="0" algn="l" defTabSz="932573" rtl="0" eaLnBrk="1" latinLnBrk="0" hangingPunct="1">
        <a:lnSpc>
          <a:spcPct val="90000"/>
        </a:lnSpc>
        <a:spcBef>
          <a:spcPts val="2448"/>
        </a:spcBef>
        <a:buFont typeface="Arial" panose="020B0604020202020204" pitchFamily="34" charset="0"/>
        <a:buNone/>
        <a:defRPr sz="3807" b="0" kern="1200">
          <a:solidFill>
            <a:schemeClr val="accent1"/>
          </a:solidFill>
          <a:latin typeface="+mj-lt"/>
          <a:ea typeface="+mn-ea"/>
          <a:cs typeface="+mn-cs"/>
        </a:defRPr>
      </a:lvl1pPr>
      <a:lvl2pPr marL="0" indent="0" algn="l" defTabSz="932573" rtl="0" eaLnBrk="1" latinLnBrk="0" hangingPunct="1">
        <a:lnSpc>
          <a:spcPct val="90000"/>
        </a:lnSpc>
        <a:spcBef>
          <a:spcPts val="612"/>
        </a:spcBef>
        <a:buFont typeface="Arial" panose="020B0604020202020204" pitchFamily="34" charset="0"/>
        <a:buNone/>
        <a:defRPr sz="2448" kern="1200">
          <a:solidFill>
            <a:schemeClr val="tx1"/>
          </a:solidFill>
          <a:latin typeface="+mn-lt"/>
          <a:ea typeface="+mn-ea"/>
          <a:cs typeface="+mn-cs"/>
        </a:defRPr>
      </a:lvl2pPr>
      <a:lvl3pPr marL="238001" indent="-233143" algn="l" defTabSz="932573" rtl="0" eaLnBrk="1" latinLnBrk="0" hangingPunct="1">
        <a:lnSpc>
          <a:spcPct val="90000"/>
        </a:lnSpc>
        <a:spcBef>
          <a:spcPts val="612"/>
        </a:spcBef>
        <a:buFont typeface="Arial" panose="020B0604020202020204" pitchFamily="34" charset="0"/>
        <a:buChar char="•"/>
        <a:defRPr sz="2448" kern="1200">
          <a:solidFill>
            <a:schemeClr val="tx1"/>
          </a:solidFill>
          <a:latin typeface="+mn-lt"/>
          <a:ea typeface="+mn-ea"/>
          <a:cs typeface="+mn-cs"/>
        </a:defRPr>
      </a:lvl3pPr>
      <a:lvl4pPr marL="466287" indent="-233143" algn="l" defTabSz="932573" rtl="0" eaLnBrk="1" latinLnBrk="0" hangingPunct="1">
        <a:lnSpc>
          <a:spcPct val="90000"/>
        </a:lnSpc>
        <a:spcBef>
          <a:spcPts val="612"/>
        </a:spcBef>
        <a:buFont typeface="Arial" panose="020B0604020202020204" pitchFamily="34" charset="0"/>
        <a:buChar char="•"/>
        <a:defRPr sz="2448" kern="1200">
          <a:solidFill>
            <a:schemeClr val="tx1"/>
          </a:solidFill>
          <a:latin typeface="+mn-lt"/>
          <a:ea typeface="+mn-ea"/>
          <a:cs typeface="+mn-cs"/>
        </a:defRPr>
      </a:lvl4pPr>
      <a:lvl5pPr marL="704287" indent="-233143" algn="l" defTabSz="932573" rtl="0" eaLnBrk="1" latinLnBrk="0" hangingPunct="1">
        <a:lnSpc>
          <a:spcPct val="90000"/>
        </a:lnSpc>
        <a:spcBef>
          <a:spcPts val="612"/>
        </a:spcBef>
        <a:buFont typeface="Arial" panose="020B0604020202020204" pitchFamily="34" charset="0"/>
        <a:buChar char="•"/>
        <a:defRPr sz="2448" kern="1200">
          <a:solidFill>
            <a:schemeClr val="tx1"/>
          </a:soli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0"/>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846462684"/>
      </p:ext>
    </p:extLst>
  </p:cSld>
  <p:clrMap bg1="dk1" tx1="lt1" bg2="dk2" tx2="lt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100.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notesSlide" Target="../notesSlides/notesSlide68.xml"/><Relationship Id="rId5" Type="http://schemas.openxmlformats.org/officeDocument/2006/relationships/tags" Target="../tags/tag14.xml"/><Relationship Id="rId10" Type="http://schemas.openxmlformats.org/officeDocument/2006/relationships/slideLayout" Target="../slideLayouts/slideLayout50.xml"/><Relationship Id="rId4" Type="http://schemas.openxmlformats.org/officeDocument/2006/relationships/tags" Target="../tags/tag13.xml"/><Relationship Id="rId9" Type="http://schemas.openxmlformats.org/officeDocument/2006/relationships/tags" Target="../tags/tag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49.xml"/></Relationships>
</file>

<file path=ppt/slides/_rels/slide102.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70.xml"/><Relationship Id="rId1" Type="http://schemas.openxmlformats.org/officeDocument/2006/relationships/slideLayout" Target="../slideLayouts/slideLayout51.xml"/><Relationship Id="rId4" Type="http://schemas.openxmlformats.org/officeDocument/2006/relationships/image" Target="../media/image133.emf"/></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7.xml"/><Relationship Id="rId5" Type="http://schemas.openxmlformats.org/officeDocument/2006/relationships/image" Target="../media/image137.png"/><Relationship Id="rId4" Type="http://schemas.openxmlformats.org/officeDocument/2006/relationships/image" Target="../media/image136.png"/></Relationships>
</file>

<file path=ppt/slides/_rels/slide10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1.xml"/><Relationship Id="rId1" Type="http://schemas.openxmlformats.org/officeDocument/2006/relationships/slideLayout" Target="../slideLayouts/slideLayout12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9.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121.xml"/><Relationship Id="rId6" Type="http://schemas.openxmlformats.org/officeDocument/2006/relationships/image" Target="../media/image142.emf"/><Relationship Id="rId5" Type="http://schemas.openxmlformats.org/officeDocument/2006/relationships/image" Target="../media/image141.emf"/><Relationship Id="rId4" Type="http://schemas.openxmlformats.org/officeDocument/2006/relationships/image" Target="../media/image14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5.xml"/><Relationship Id="rId1" Type="http://schemas.openxmlformats.org/officeDocument/2006/relationships/slideLayout" Target="../slideLayouts/slideLayout128.xml"/><Relationship Id="rId5" Type="http://schemas.openxmlformats.org/officeDocument/2006/relationships/image" Target="../media/image145.png"/><Relationship Id="rId4" Type="http://schemas.openxmlformats.org/officeDocument/2006/relationships/image" Target="../media/image144.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7.xml"/><Relationship Id="rId1" Type="http://schemas.openxmlformats.org/officeDocument/2006/relationships/slideLayout" Target="../slideLayouts/slideLayout51.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8.xml"/><Relationship Id="rId1" Type="http://schemas.openxmlformats.org/officeDocument/2006/relationships/slideLayout" Target="../slideLayouts/slideLayout12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9.xml"/><Relationship Id="rId1" Type="http://schemas.openxmlformats.org/officeDocument/2006/relationships/slideLayout" Target="../slideLayouts/slideLayout121.xml"/></Relationships>
</file>

<file path=ppt/slides/_rels/slide11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chart" Target="../charts/chart1.xml"/><Relationship Id="rId7" Type="http://schemas.openxmlformats.org/officeDocument/2006/relationships/image" Target="../media/image134.png"/><Relationship Id="rId2" Type="http://schemas.openxmlformats.org/officeDocument/2006/relationships/notesSlide" Target="../notesSlides/notesSlide80.xml"/><Relationship Id="rId1" Type="http://schemas.openxmlformats.org/officeDocument/2006/relationships/slideLayout" Target="../slideLayouts/slideLayout110.xml"/><Relationship Id="rId6" Type="http://schemas.openxmlformats.org/officeDocument/2006/relationships/image" Target="../media/image135.png"/><Relationship Id="rId5" Type="http://schemas.openxmlformats.org/officeDocument/2006/relationships/chart" Target="../charts/chart3.xml"/><Relationship Id="rId4" Type="http://schemas.openxmlformats.org/officeDocument/2006/relationships/chart" Target="../charts/char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1.xml"/><Relationship Id="rId1" Type="http://schemas.openxmlformats.org/officeDocument/2006/relationships/slideLayout" Target="../slideLayouts/slideLayout1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2.xml"/><Relationship Id="rId1" Type="http://schemas.openxmlformats.org/officeDocument/2006/relationships/slideLayout" Target="../slideLayouts/slideLayout110.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3.xml"/><Relationship Id="rId1" Type="http://schemas.openxmlformats.org/officeDocument/2006/relationships/slideLayout" Target="../slideLayouts/slideLayout3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png"/><Relationship Id="rId5" Type="http://schemas.openxmlformats.org/officeDocument/2006/relationships/slideLayout" Target="../slideLayouts/slideLayout79.xml"/><Relationship Id="rId4" Type="http://schemas.openxmlformats.org/officeDocument/2006/relationships/video" Target="../media/media2.mp4"/></Relationships>
</file>

<file path=ppt/slides/_rels/slide120.xml.rels><?xml version="1.0" encoding="UTF-8" standalone="yes"?>
<Relationships xmlns="http://schemas.openxmlformats.org/package/2006/relationships"><Relationship Id="rId3" Type="http://schemas.openxmlformats.org/officeDocument/2006/relationships/hyperlink" Target="http://microsoft.com/windows" TargetMode="External"/><Relationship Id="rId2" Type="http://schemas.openxmlformats.org/officeDocument/2006/relationships/hyperlink" Target="https://dev.windows.com/en-us/downloads/windows-10-developer-tools" TargetMode="External"/><Relationship Id="rId1" Type="http://schemas.openxmlformats.org/officeDocument/2006/relationships/slideLayout" Target="../slideLayouts/slideLayout49.xml"/><Relationship Id="rId5" Type="http://schemas.openxmlformats.org/officeDocument/2006/relationships/hyperlink" Target="http://aka.ms/mva-win10-dev" TargetMode="External"/><Relationship Id="rId4" Type="http://schemas.openxmlformats.org/officeDocument/2006/relationships/hyperlink" Target="http://aka.ms/vs2015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8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0.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80.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27.png"/><Relationship Id="rId3" Type="http://schemas.openxmlformats.org/officeDocument/2006/relationships/image" Target="../media/image42.png"/><Relationship Id="rId21" Type="http://schemas.openxmlformats.org/officeDocument/2006/relationships/image" Target="../media/image60.png"/><Relationship Id="rId34" Type="http://schemas.openxmlformats.org/officeDocument/2006/relationships/image" Target="../media/image2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21.png"/><Relationship Id="rId38" Type="http://schemas.openxmlformats.org/officeDocument/2006/relationships/image" Target="../media/image26.png"/><Relationship Id="rId2" Type="http://schemas.openxmlformats.org/officeDocument/2006/relationships/notesSlide" Target="../notesSlides/notesSlide16.xm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30.png"/><Relationship Id="rId1" Type="http://schemas.openxmlformats.org/officeDocument/2006/relationships/slideLayout" Target="../slideLayouts/slideLayout80.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20.png"/><Relationship Id="rId37" Type="http://schemas.openxmlformats.org/officeDocument/2006/relationships/image" Target="../media/image25.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29.jpeg"/><Relationship Id="rId36" Type="http://schemas.openxmlformats.org/officeDocument/2006/relationships/image" Target="../media/image24.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31.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28.png"/><Relationship Id="rId30" Type="http://schemas.openxmlformats.org/officeDocument/2006/relationships/image" Target="../media/image32.png"/><Relationship Id="rId35"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https://na01.safelinks.protection.outlook.com/?url=https%3a%2f%2fmsdn.microsoft.com%2fen-us%2flibrary%2fdn904497(v%3dvs.85).aspx&amp;data=01%7c01%7cdgartne%40exchange.microsoft.com%7c7db018338acf483bbfbd08d2fb546dd4%7c72f988bf86f141af91ab2d7cd011db47%7c1&amp;sdata=7mwDCO5MC%2fN4igyj%2f2CICgv1NDDex%2fO%2bHYTKiUGX%2fIQ%3d" TargetMode="External"/><Relationship Id="rId2" Type="http://schemas.openxmlformats.org/officeDocument/2006/relationships/hyperlink" Target="https://na01.safelinks.protection.outlook.com/?url=http%3a%2f%2fmodern.ie&amp;data=01%7c01%7cdgartne%40exchange.microsoft.com%7c7db018338acf483bbfbd08d2fb546dd4%7c72f988bf86f141af91ab2d7cd011db47%7c1&amp;sdata=4dxcb874yYCdsEbzz1y0nPDNA1d0J%2bUqPXQ6ry1Wcrk%3d" TargetMode="Externa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4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32.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3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Microsoft/Windows-universal-samples" TargetMode="External"/><Relationship Id="rId2" Type="http://schemas.openxmlformats.org/officeDocument/2006/relationships/hyperlink" Target="http://aka.ms/devassistant" TargetMode="Externa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8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4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Windows-XAML/201505-MVA/" TargetMode="External"/><Relationship Id="rId7" Type="http://schemas.openxmlformats.org/officeDocument/2006/relationships/hyperlink" Target="https://dev.windows.com/en-us/design" TargetMode="External"/><Relationship Id="rId2" Type="http://schemas.openxmlformats.org/officeDocument/2006/relationships/notesSlide" Target="../notesSlides/notesSlide3.xml"/><Relationship Id="rId1" Type="http://schemas.openxmlformats.org/officeDocument/2006/relationships/slideLayout" Target="../slideLayouts/slideLayout80.xml"/><Relationship Id="rId6" Type="http://schemas.openxmlformats.org/officeDocument/2006/relationships/hyperlink" Target="http://playerframework.codeplex.com/releases/view/615401" TargetMode="External"/><Relationship Id="rId5" Type="http://schemas.openxmlformats.org/officeDocument/2006/relationships/hyperlink" Target="https://github.com/Microsoft/Windows-universal-samples/" TargetMode="External"/><Relationship Id="rId4" Type="http://schemas.openxmlformats.org/officeDocument/2006/relationships/hyperlink" Target="https://github.com/Win10DevGuideMVA/ProjectUpgradeUtility/"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32.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hyperlink" Target="https://*.website.net/" TargetMode="Externa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48.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3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32.xml"/><Relationship Id="rId5" Type="http://schemas.openxmlformats.org/officeDocument/2006/relationships/image" Target="../media/image90.png"/><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33.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4.xml"/><Relationship Id="rId5" Type="http://schemas.openxmlformats.org/officeDocument/2006/relationships/image" Target="../media/image99.png"/><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4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35.xml"/><Relationship Id="rId6" Type="http://schemas.openxmlformats.org/officeDocument/2006/relationships/image" Target="../media/image106.png"/><Relationship Id="rId5" Type="http://schemas.openxmlformats.org/officeDocument/2006/relationships/image" Target="../media/image103.png"/><Relationship Id="rId4" Type="http://schemas.microsoft.com/office/2007/relationships/hdphoto" Target="../media/hdphoto2.wdp"/><Relationship Id="rId9" Type="http://schemas.openxmlformats.org/officeDocument/2006/relationships/image" Target="../media/image109.png"/></Relationships>
</file>

<file path=ppt/slides/_rels/slide8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7.xml"/><Relationship Id="rId1" Type="http://schemas.openxmlformats.org/officeDocument/2006/relationships/slideLayout" Target="../slideLayouts/slideLayout3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40.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9.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49.xml"/></Relationships>
</file>

<file path=ppt/slides/_rels/slide9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9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4.xml"/><Relationship Id="rId1" Type="http://schemas.openxmlformats.org/officeDocument/2006/relationships/slideLayout" Target="../slideLayouts/slideLayout4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6.xml"/><Relationship Id="rId1" Type="http://schemas.openxmlformats.org/officeDocument/2006/relationships/slideLayout" Target="../slideLayouts/slideLayout49.xml"/></Relationships>
</file>

<file path=ppt/slides/_rels/slide99.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67.xml"/><Relationship Id="rId5" Type="http://schemas.openxmlformats.org/officeDocument/2006/relationships/tags" Target="../tags/tag5.xml"/><Relationship Id="rId10" Type="http://schemas.openxmlformats.org/officeDocument/2006/relationships/slideLayout" Target="../slideLayouts/slideLayout50.xml"/><Relationship Id="rId4" Type="http://schemas.openxmlformats.org/officeDocument/2006/relationships/tags" Target="../tags/tag4.xml"/><Relationship Id="rId9"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71172"/>
          </a:xfrm>
        </p:spPr>
        <p:txBody>
          <a:bodyPr/>
          <a:lstStyle/>
          <a:p>
            <a:pPr marL="0" indent="0">
              <a:buNone/>
            </a:pPr>
            <a:endParaRPr lang="en-US" sz="4400" dirty="0"/>
          </a:p>
          <a:p>
            <a:endParaRPr lang="en-US" dirty="0"/>
          </a:p>
        </p:txBody>
      </p:sp>
      <p:sp>
        <p:nvSpPr>
          <p:cNvPr id="3" name="Title 2"/>
          <p:cNvSpPr>
            <a:spLocks noGrp="1"/>
          </p:cNvSpPr>
          <p:nvPr>
            <p:ph type="title"/>
          </p:nvPr>
        </p:nvSpPr>
        <p:spPr/>
        <p:txBody>
          <a:bodyPr/>
          <a:lstStyle/>
          <a:p>
            <a:r>
              <a:rPr lang="en-US" dirty="0" smtClean="0"/>
              <a:t>Agenda</a:t>
            </a:r>
            <a:endParaRPr lang="en-US" dirty="0"/>
          </a:p>
        </p:txBody>
      </p:sp>
      <p:sp>
        <p:nvSpPr>
          <p:cNvPr id="4" name="TextBox 3"/>
          <p:cNvSpPr txBox="1"/>
          <p:nvPr/>
        </p:nvSpPr>
        <p:spPr>
          <a:xfrm>
            <a:off x="579437" y="1744662"/>
            <a:ext cx="10896600" cy="4114973"/>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Session 1 – Introduction to the Universal Windows Platform for Developers</a:t>
            </a:r>
          </a:p>
          <a:p>
            <a:pPr marL="285750" indent="-285750" fontAlgn="ctr">
              <a:buFont typeface="Arial" panose="020B0604020202020204" pitchFamily="34" charset="0"/>
              <a:buChar char="•"/>
            </a:pPr>
            <a:r>
              <a:rPr lang="en-US" sz="2800" dirty="0"/>
              <a:t>Overview of Universal Windows Platform</a:t>
            </a:r>
          </a:p>
          <a:p>
            <a:pPr marL="752121" lvl="1" indent="-285750" fontAlgn="ctr">
              <a:buFont typeface="Arial" panose="020B0604020202020204" pitchFamily="34" charset="0"/>
              <a:buChar char="•"/>
            </a:pPr>
            <a:r>
              <a:rPr lang="en-US" dirty="0"/>
              <a:t>Universal App Platform for Windows 10 Devices</a:t>
            </a:r>
          </a:p>
          <a:p>
            <a:pPr marL="1218492" lvl="2" indent="-285750" fontAlgn="ctr">
              <a:buFont typeface="Arial" panose="020B0604020202020204" pitchFamily="34" charset="0"/>
              <a:buChar char="•"/>
            </a:pPr>
            <a:r>
              <a:rPr lang="en-US" dirty="0"/>
              <a:t>Write Once - Deploy to Every Windows Device</a:t>
            </a:r>
          </a:p>
          <a:p>
            <a:pPr marL="1218492" lvl="2" indent="-285750" fontAlgn="ctr">
              <a:buFont typeface="Arial" panose="020B0604020202020204" pitchFamily="34" charset="0"/>
              <a:buChar char="•"/>
            </a:pPr>
            <a:r>
              <a:rPr lang="en-US" dirty="0"/>
              <a:t>Overview of Universal Apps</a:t>
            </a:r>
          </a:p>
          <a:p>
            <a:pPr marL="1684863" lvl="3" indent="-285750" fontAlgn="ctr">
              <a:buFont typeface="Arial" panose="020B0604020202020204" pitchFamily="34" charset="0"/>
              <a:buChar char="•"/>
            </a:pPr>
            <a:r>
              <a:rPr lang="en-US" dirty="0"/>
              <a:t>How are they different from conventional Win32 apps</a:t>
            </a:r>
          </a:p>
          <a:p>
            <a:pPr marL="285750" indent="-285750" fontAlgn="ctr">
              <a:buFont typeface="Arial" panose="020B0604020202020204" pitchFamily="34" charset="0"/>
              <a:buChar char="•"/>
            </a:pPr>
            <a:r>
              <a:rPr lang="en-US" sz="2800" dirty="0"/>
              <a:t>Universal Windows App Development Tools</a:t>
            </a:r>
          </a:p>
          <a:p>
            <a:pPr marL="752121" lvl="1" indent="-285750" fontAlgn="ctr">
              <a:buFont typeface="Arial" panose="020B0604020202020204" pitchFamily="34" charset="0"/>
              <a:buChar char="•"/>
            </a:pPr>
            <a:r>
              <a:rPr lang="en-US" dirty="0"/>
              <a:t>Overview of the Development Tools for Windows 10</a:t>
            </a:r>
          </a:p>
          <a:p>
            <a:pPr marL="1218492" lvl="2" indent="-285750" fontAlgn="ctr">
              <a:buFont typeface="Arial" panose="020B0604020202020204" pitchFamily="34" charset="0"/>
              <a:buChar char="•"/>
            </a:pPr>
            <a:r>
              <a:rPr lang="en-US" dirty="0"/>
              <a:t>Windows 10 Tools / SDKs and Emulators</a:t>
            </a: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4808852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5481" y="209578"/>
            <a:ext cx="11885514"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lang="en-US" sz="4800" b="1" kern="1200" cap="none" spc="0" dirty="0">
                <a:ln>
                  <a:noFill/>
                </a:ln>
                <a:solidFill>
                  <a:schemeClr val="accent5"/>
                </a:solidFill>
                <a:effectLst/>
                <a:latin typeface="+mj-lt"/>
                <a:ea typeface="+mj-ea"/>
                <a:cs typeface="+mj-cs"/>
              </a:defRPr>
            </a:lvl1pPr>
          </a:lstStyle>
          <a:p>
            <a:pPr defTabSz="932573">
              <a:defRPr/>
            </a:pPr>
            <a:r>
              <a:rPr lang="pt-PT" sz="4896">
                <a:solidFill>
                  <a:srgbClr val="107C10"/>
                </a:solidFill>
                <a:latin typeface="Segoe UI"/>
              </a:rPr>
              <a:t>Declare Device Family Dependencies</a:t>
            </a:r>
            <a:endParaRPr lang="pt-PT" sz="4896" dirty="0">
              <a:solidFill>
                <a:srgbClr val="107C10"/>
              </a:solidFill>
              <a:latin typeface="Segoe UI"/>
            </a:endParaRPr>
          </a:p>
        </p:txBody>
      </p:sp>
      <p:sp>
        <p:nvSpPr>
          <p:cNvPr id="5" name="Content Placeholder 2"/>
          <p:cNvSpPr txBox="1">
            <a:spLocks/>
          </p:cNvSpPr>
          <p:nvPr/>
        </p:nvSpPr>
        <p:spPr>
          <a:xfrm>
            <a:off x="263177" y="1431282"/>
            <a:ext cx="12172416" cy="2068119"/>
          </a:xfrm>
          <a:prstGeom prst="rect">
            <a:avLst/>
          </a:prstGeom>
        </p:spPr>
        <p:txBody>
          <a:bodyPr vert="horz" lIns="139891" tIns="111912" rIns="139891" bIns="111912" rtlCol="0">
            <a:noAutofit/>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defTabSz="932597">
              <a:spcBef>
                <a:spcPts val="1020"/>
              </a:spcBef>
              <a:defRPr/>
            </a:pPr>
            <a:r>
              <a:rPr lang="en-US" sz="3264" b="1" dirty="0">
                <a:solidFill>
                  <a:srgbClr val="737373"/>
                </a:solidFill>
                <a:latin typeface="Segoe UI"/>
              </a:rPr>
              <a:t>Dependency on a single device family:</a:t>
            </a:r>
            <a:endParaRPr lang="en-US" sz="1632" dirty="0">
              <a:solidFill>
                <a:srgbClr val="0000FF"/>
              </a:solidFill>
              <a:highlight>
                <a:srgbClr val="FFFFFF"/>
              </a:highlight>
              <a:latin typeface="Consolas" panose="020B0609020204030204" pitchFamily="49" charset="0"/>
            </a:endParaRPr>
          </a:p>
          <a:p>
            <a:pPr defTabSz="932597">
              <a:lnSpc>
                <a:spcPct val="100000"/>
              </a:lnSpc>
              <a:spcBef>
                <a:spcPts val="0"/>
              </a:spcBef>
              <a:defRPr/>
            </a:pPr>
            <a:r>
              <a:rPr lang="en-US" sz="2040" dirty="0">
                <a:solidFill>
                  <a:srgbClr val="0000FF"/>
                </a:solidFill>
                <a:highlight>
                  <a:srgbClr val="FFFFFF"/>
                </a:highlight>
                <a:latin typeface="Consolas" panose="020B0609020204030204" pitchFamily="49" charset="0"/>
              </a:rPr>
              <a:t>&lt;</a:t>
            </a:r>
            <a:r>
              <a:rPr lang="en-US" sz="2040" dirty="0">
                <a:solidFill>
                  <a:srgbClr val="A31515"/>
                </a:solidFill>
                <a:highlight>
                  <a:srgbClr val="FFFFFF"/>
                </a:highlight>
                <a:latin typeface="Consolas" panose="020B0609020204030204" pitchFamily="49" charset="0"/>
              </a:rPr>
              <a:t>Dependencies</a:t>
            </a:r>
            <a:r>
              <a:rPr lang="en-US" sz="2040" dirty="0">
                <a:solidFill>
                  <a:srgbClr val="0000FF"/>
                </a:solidFill>
                <a:highlight>
                  <a:srgbClr val="FFFFFF"/>
                </a:highlight>
                <a:latin typeface="Consolas" panose="020B0609020204030204" pitchFamily="49" charset="0"/>
              </a:rPr>
              <a:t>&gt;</a:t>
            </a:r>
          </a:p>
          <a:p>
            <a:pPr defTabSz="932597">
              <a:lnSpc>
                <a:spcPct val="100000"/>
              </a:lnSpc>
              <a:spcBef>
                <a:spcPts val="0"/>
              </a:spcBef>
              <a:defRPr/>
            </a:pPr>
            <a:r>
              <a:rPr lang="en-US" sz="2040" dirty="0">
                <a:solidFill>
                  <a:srgbClr val="0000FF"/>
                </a:solidFill>
                <a:highlight>
                  <a:srgbClr val="FFFFFF"/>
                </a:highlight>
                <a:latin typeface="Consolas" panose="020B0609020204030204" pitchFamily="49" charset="0"/>
              </a:rPr>
              <a:t>    &lt;</a:t>
            </a:r>
            <a:r>
              <a:rPr lang="en-US" sz="2040" dirty="0" err="1">
                <a:solidFill>
                  <a:srgbClr val="A31515"/>
                </a:solidFill>
                <a:highlight>
                  <a:srgbClr val="FFFFFF"/>
                </a:highlight>
                <a:latin typeface="Consolas" panose="020B0609020204030204" pitchFamily="49" charset="0"/>
              </a:rPr>
              <a:t>TargetDeviceFamily</a:t>
            </a:r>
            <a:r>
              <a:rPr lang="en-US" sz="2040" dirty="0">
                <a:solidFill>
                  <a:srgbClr val="A31515"/>
                </a:solidFill>
                <a:highlight>
                  <a:srgbClr val="FFFFFF"/>
                </a:highlight>
                <a:latin typeface="Consolas" panose="020B0609020204030204" pitchFamily="49" charset="0"/>
              </a:rPr>
              <a:t> </a:t>
            </a:r>
            <a:r>
              <a:rPr lang="en-US" sz="2040" dirty="0">
                <a:solidFill>
                  <a:srgbClr val="FF0000"/>
                </a:solidFill>
                <a:highlight>
                  <a:srgbClr val="FFFFFF"/>
                </a:highlight>
                <a:latin typeface="Consolas" panose="020B0609020204030204" pitchFamily="49" charset="0"/>
              </a:rPr>
              <a:t>Name</a:t>
            </a:r>
            <a:r>
              <a:rPr lang="en-US" sz="2040" dirty="0">
                <a:solidFill>
                  <a:srgbClr val="0000FF"/>
                </a:solidFill>
                <a:highlight>
                  <a:srgbClr val="FFFFFF"/>
                </a:highlight>
                <a:latin typeface="Consolas" panose="020B0609020204030204" pitchFamily="49" charset="0"/>
              </a:rPr>
              <a:t>=</a:t>
            </a:r>
            <a:r>
              <a:rPr lang="en-US" sz="2040" dirty="0">
                <a:solidFill>
                  <a:srgbClr val="000000"/>
                </a:solidFill>
                <a:highlight>
                  <a:srgbClr val="FFFFFF"/>
                </a:highlight>
                <a:latin typeface="Consolas" panose="020B0609020204030204" pitchFamily="49" charset="0"/>
              </a:rPr>
              <a:t>"</a:t>
            </a:r>
            <a:r>
              <a:rPr lang="en-US" sz="2040" dirty="0" err="1">
                <a:solidFill>
                  <a:srgbClr val="0000FF"/>
                </a:solidFill>
                <a:highlight>
                  <a:srgbClr val="FFFFFF"/>
                </a:highlight>
                <a:latin typeface="Consolas" panose="020B0609020204030204" pitchFamily="49" charset="0"/>
              </a:rPr>
              <a:t>Windows.Universal</a:t>
            </a:r>
            <a:r>
              <a:rPr lang="en-US" sz="2040" dirty="0">
                <a:solidFill>
                  <a:srgbClr val="000000"/>
                </a:solidFill>
                <a:highlight>
                  <a:srgbClr val="FFFFFF"/>
                </a:highlight>
                <a:latin typeface="Consolas" panose="020B0609020204030204" pitchFamily="49" charset="0"/>
              </a:rPr>
              <a:t>" </a:t>
            </a:r>
            <a:br>
              <a:rPr lang="en-US" sz="2040" dirty="0">
                <a:solidFill>
                  <a:srgbClr val="000000"/>
                </a:solidFill>
                <a:highlight>
                  <a:srgbClr val="FFFFFF"/>
                </a:highlight>
                <a:latin typeface="Consolas" panose="020B0609020204030204" pitchFamily="49" charset="0"/>
              </a:rPr>
            </a:br>
            <a:r>
              <a:rPr lang="en-US" sz="2040" dirty="0">
                <a:solidFill>
                  <a:srgbClr val="000000"/>
                </a:solidFill>
                <a:highlight>
                  <a:srgbClr val="FFFFFF"/>
                </a:highlight>
                <a:latin typeface="Consolas" panose="020B0609020204030204" pitchFamily="49" charset="0"/>
              </a:rPr>
              <a:t>                </a:t>
            </a:r>
            <a:r>
              <a:rPr lang="en-US" sz="2040" dirty="0" err="1">
                <a:solidFill>
                  <a:srgbClr val="FF0000"/>
                </a:solidFill>
                <a:highlight>
                  <a:srgbClr val="FFFFFF"/>
                </a:highlight>
                <a:latin typeface="Consolas" panose="020B0609020204030204" pitchFamily="49" charset="0"/>
              </a:rPr>
              <a:t>minVersion</a:t>
            </a:r>
            <a:r>
              <a:rPr lang="en-US" sz="2040" dirty="0">
                <a:solidFill>
                  <a:srgbClr val="0000FF"/>
                </a:solidFill>
                <a:highlight>
                  <a:srgbClr val="FFFFFF"/>
                </a:highlight>
                <a:latin typeface="Consolas" panose="020B0609020204030204" pitchFamily="49" charset="0"/>
              </a:rPr>
              <a:t>=</a:t>
            </a:r>
            <a:r>
              <a:rPr lang="en-US" sz="2040" dirty="0">
                <a:solidFill>
                  <a:srgbClr val="000000"/>
                </a:solidFill>
                <a:highlight>
                  <a:srgbClr val="FFFFFF"/>
                </a:highlight>
                <a:latin typeface="Consolas" panose="020B0609020204030204" pitchFamily="49" charset="0"/>
              </a:rPr>
              <a:t>"</a:t>
            </a:r>
            <a:r>
              <a:rPr lang="en-US" sz="2040" dirty="0">
                <a:solidFill>
                  <a:srgbClr val="0000FF"/>
                </a:solidFill>
                <a:highlight>
                  <a:srgbClr val="FFFFFF"/>
                </a:highlight>
                <a:latin typeface="Consolas" panose="020B0609020204030204" pitchFamily="49" charset="0"/>
              </a:rPr>
              <a:t>10.0.10069.0</a:t>
            </a:r>
            <a:r>
              <a:rPr lang="en-US" sz="2040" dirty="0">
                <a:solidFill>
                  <a:srgbClr val="000000"/>
                </a:solidFill>
                <a:highlight>
                  <a:srgbClr val="FFFFFF"/>
                </a:highlight>
                <a:latin typeface="Consolas" panose="020B0609020204030204" pitchFamily="49" charset="0"/>
              </a:rPr>
              <a:t>" </a:t>
            </a:r>
            <a:r>
              <a:rPr lang="en-US" sz="2040" dirty="0" err="1">
                <a:solidFill>
                  <a:srgbClr val="FF0000"/>
                </a:solidFill>
                <a:highlight>
                  <a:srgbClr val="FFFFFF"/>
                </a:highlight>
                <a:latin typeface="Consolas" panose="020B0609020204030204" pitchFamily="49" charset="0"/>
              </a:rPr>
              <a:t>maxVersionTested</a:t>
            </a:r>
            <a:r>
              <a:rPr lang="en-US" sz="2040" dirty="0">
                <a:solidFill>
                  <a:srgbClr val="0000FF"/>
                </a:solidFill>
                <a:highlight>
                  <a:srgbClr val="FFFFFF"/>
                </a:highlight>
                <a:latin typeface="Consolas" panose="020B0609020204030204" pitchFamily="49" charset="0"/>
              </a:rPr>
              <a:t>=</a:t>
            </a:r>
            <a:r>
              <a:rPr lang="en-US" sz="2040" dirty="0">
                <a:solidFill>
                  <a:srgbClr val="000000"/>
                </a:solidFill>
                <a:highlight>
                  <a:srgbClr val="FFFFFF"/>
                </a:highlight>
                <a:latin typeface="Consolas" panose="020B0609020204030204" pitchFamily="49" charset="0"/>
              </a:rPr>
              <a:t>"</a:t>
            </a:r>
            <a:r>
              <a:rPr lang="en-US" sz="2040" dirty="0">
                <a:solidFill>
                  <a:srgbClr val="0000FF"/>
                </a:solidFill>
                <a:highlight>
                  <a:srgbClr val="FFFFFF"/>
                </a:highlight>
                <a:latin typeface="Consolas" panose="020B0609020204030204" pitchFamily="49" charset="0"/>
              </a:rPr>
              <a:t>10.5.0.0</a:t>
            </a:r>
            <a:r>
              <a:rPr lang="en-US" sz="2040" dirty="0">
                <a:solidFill>
                  <a:srgbClr val="000000"/>
                </a:solidFill>
                <a:highlight>
                  <a:srgbClr val="FFFFFF"/>
                </a:highlight>
                <a:latin typeface="Consolas" panose="020B0609020204030204" pitchFamily="49" charset="0"/>
              </a:rPr>
              <a:t>" </a:t>
            </a:r>
            <a:r>
              <a:rPr lang="en-US" sz="2040" dirty="0">
                <a:solidFill>
                  <a:srgbClr val="0000FF"/>
                </a:solidFill>
                <a:highlight>
                  <a:srgbClr val="FFFFFF"/>
                </a:highlight>
                <a:latin typeface="Consolas" panose="020B0609020204030204" pitchFamily="49" charset="0"/>
              </a:rPr>
              <a:t>/&gt;</a:t>
            </a:r>
          </a:p>
          <a:p>
            <a:pPr defTabSz="932597">
              <a:lnSpc>
                <a:spcPct val="100000"/>
              </a:lnSpc>
              <a:spcBef>
                <a:spcPts val="0"/>
              </a:spcBef>
              <a:defRPr/>
            </a:pPr>
            <a:r>
              <a:rPr lang="en-US" sz="2040" dirty="0">
                <a:solidFill>
                  <a:srgbClr val="0000FF"/>
                </a:solidFill>
                <a:highlight>
                  <a:srgbClr val="FFFFFF"/>
                </a:highlight>
                <a:latin typeface="Consolas" panose="020B0609020204030204" pitchFamily="49" charset="0"/>
              </a:rPr>
              <a:t>&lt;/</a:t>
            </a:r>
            <a:r>
              <a:rPr lang="en-US" sz="2040" dirty="0">
                <a:solidFill>
                  <a:srgbClr val="A31515"/>
                </a:solidFill>
                <a:highlight>
                  <a:srgbClr val="FFFFFF"/>
                </a:highlight>
                <a:latin typeface="Consolas" panose="020B0609020204030204" pitchFamily="49" charset="0"/>
              </a:rPr>
              <a:t>Dependencies</a:t>
            </a:r>
            <a:r>
              <a:rPr lang="en-US" sz="2040" dirty="0">
                <a:solidFill>
                  <a:srgbClr val="0000FF"/>
                </a:solidFill>
                <a:highlight>
                  <a:srgbClr val="FFFFFF"/>
                </a:highlight>
                <a:latin typeface="Consolas" panose="020B0609020204030204" pitchFamily="49" charset="0"/>
              </a:rPr>
              <a:t>&gt;</a:t>
            </a:r>
          </a:p>
          <a:p>
            <a:pPr lvl="1" defTabSz="932597">
              <a:spcBef>
                <a:spcPts val="1020"/>
              </a:spcBef>
              <a:defRPr/>
            </a:pPr>
            <a:endParaRPr lang="en-US" sz="2720" dirty="0">
              <a:solidFill>
                <a:srgbClr val="0000FF"/>
              </a:solidFill>
              <a:highlight>
                <a:srgbClr val="FFFFFF"/>
              </a:highlight>
              <a:latin typeface="Consolas" panose="020B0609020204030204" pitchFamily="49" charset="0"/>
            </a:endParaRPr>
          </a:p>
        </p:txBody>
      </p:sp>
      <p:sp>
        <p:nvSpPr>
          <p:cNvPr id="6" name="Content Placeholder 2"/>
          <p:cNvSpPr txBox="1">
            <a:spLocks/>
          </p:cNvSpPr>
          <p:nvPr/>
        </p:nvSpPr>
        <p:spPr>
          <a:xfrm>
            <a:off x="275481" y="3499401"/>
            <a:ext cx="12172416" cy="3152884"/>
          </a:xfrm>
          <a:prstGeom prst="rect">
            <a:avLst/>
          </a:prstGeom>
        </p:spPr>
        <p:txBody>
          <a:bodyPr vert="horz" lIns="139891" tIns="111912" rIns="139891" bIns="111912" rtlCol="0">
            <a:noAutofit/>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defTabSz="932597">
              <a:spcBef>
                <a:spcPts val="1020"/>
              </a:spcBef>
              <a:defRPr/>
            </a:pPr>
            <a:r>
              <a:rPr lang="en-US" sz="3264" b="1" dirty="0">
                <a:solidFill>
                  <a:srgbClr val="737373"/>
                </a:solidFill>
                <a:latin typeface="Segoe UI"/>
              </a:rPr>
              <a:t>On more than one:</a:t>
            </a:r>
          </a:p>
          <a:p>
            <a:pPr defTabSz="932597">
              <a:lnSpc>
                <a:spcPct val="100000"/>
              </a:lnSpc>
              <a:spcBef>
                <a:spcPts val="0"/>
              </a:spcBef>
              <a:defRPr/>
            </a:pPr>
            <a:r>
              <a:rPr lang="en-US" sz="2040" dirty="0">
                <a:solidFill>
                  <a:srgbClr val="0000FF"/>
                </a:solidFill>
                <a:highlight>
                  <a:srgbClr val="FFFFFF"/>
                </a:highlight>
                <a:latin typeface="Consolas" panose="020B0609020204030204" pitchFamily="49" charset="0"/>
              </a:rPr>
              <a:t>&lt;</a:t>
            </a:r>
            <a:r>
              <a:rPr lang="en-US" sz="2040" dirty="0">
                <a:solidFill>
                  <a:srgbClr val="A31515"/>
                </a:solidFill>
                <a:highlight>
                  <a:srgbClr val="FFFFFF"/>
                </a:highlight>
                <a:latin typeface="Consolas" panose="020B0609020204030204" pitchFamily="49" charset="0"/>
              </a:rPr>
              <a:t>Dependencies</a:t>
            </a:r>
            <a:r>
              <a:rPr lang="en-US" sz="2040" dirty="0">
                <a:solidFill>
                  <a:srgbClr val="0000FF"/>
                </a:solidFill>
                <a:highlight>
                  <a:srgbClr val="FFFFFF"/>
                </a:highlight>
                <a:latin typeface="Consolas" panose="020B0609020204030204" pitchFamily="49" charset="0"/>
              </a:rPr>
              <a:t>&gt;</a:t>
            </a:r>
          </a:p>
          <a:p>
            <a:pPr defTabSz="932597">
              <a:lnSpc>
                <a:spcPct val="100000"/>
              </a:lnSpc>
              <a:spcBef>
                <a:spcPts val="0"/>
              </a:spcBef>
              <a:defRPr/>
            </a:pPr>
            <a:r>
              <a:rPr lang="en-US" sz="2040" dirty="0">
                <a:solidFill>
                  <a:srgbClr val="0000FF"/>
                </a:solidFill>
                <a:highlight>
                  <a:srgbClr val="FFFFFF"/>
                </a:highlight>
                <a:latin typeface="Consolas" panose="020B0609020204030204" pitchFamily="49" charset="0"/>
              </a:rPr>
              <a:t>    &lt;</a:t>
            </a:r>
            <a:r>
              <a:rPr lang="en-US" sz="2040" dirty="0" err="1">
                <a:solidFill>
                  <a:srgbClr val="A31515"/>
                </a:solidFill>
                <a:highlight>
                  <a:srgbClr val="FFFFFF"/>
                </a:highlight>
                <a:latin typeface="Consolas" panose="020B0609020204030204" pitchFamily="49" charset="0"/>
              </a:rPr>
              <a:t>TargetDeviceFamily</a:t>
            </a:r>
            <a:r>
              <a:rPr lang="en-US" sz="2040" dirty="0">
                <a:solidFill>
                  <a:srgbClr val="A31515"/>
                </a:solidFill>
                <a:highlight>
                  <a:srgbClr val="FFFFFF"/>
                </a:highlight>
                <a:latin typeface="Consolas" panose="020B0609020204030204" pitchFamily="49" charset="0"/>
              </a:rPr>
              <a:t> </a:t>
            </a:r>
            <a:r>
              <a:rPr lang="en-US" sz="2040" dirty="0">
                <a:solidFill>
                  <a:srgbClr val="FF0000"/>
                </a:solidFill>
                <a:highlight>
                  <a:srgbClr val="FFFFFF"/>
                </a:highlight>
                <a:latin typeface="Consolas" panose="020B0609020204030204" pitchFamily="49" charset="0"/>
              </a:rPr>
              <a:t>Name</a:t>
            </a:r>
            <a:r>
              <a:rPr lang="en-US" sz="2040" dirty="0">
                <a:solidFill>
                  <a:srgbClr val="0000FF"/>
                </a:solidFill>
                <a:highlight>
                  <a:srgbClr val="FFFFFF"/>
                </a:highlight>
                <a:latin typeface="Consolas" panose="020B0609020204030204" pitchFamily="49" charset="0"/>
              </a:rPr>
              <a:t>=</a:t>
            </a:r>
            <a:r>
              <a:rPr lang="en-US" sz="2040" dirty="0">
                <a:solidFill>
                  <a:srgbClr val="000000"/>
                </a:solidFill>
                <a:highlight>
                  <a:srgbClr val="FFFFFF"/>
                </a:highlight>
                <a:latin typeface="Consolas" panose="020B0609020204030204" pitchFamily="49" charset="0"/>
              </a:rPr>
              <a:t>"</a:t>
            </a:r>
            <a:r>
              <a:rPr lang="en-US" sz="2040" dirty="0" err="1">
                <a:solidFill>
                  <a:srgbClr val="0000FF"/>
                </a:solidFill>
                <a:highlight>
                  <a:srgbClr val="FFFFFF"/>
                </a:highlight>
                <a:latin typeface="Consolas" panose="020B0609020204030204" pitchFamily="49" charset="0"/>
              </a:rPr>
              <a:t>Windows.Desktop</a:t>
            </a:r>
            <a:r>
              <a:rPr lang="en-US" sz="2040" dirty="0">
                <a:solidFill>
                  <a:srgbClr val="000000"/>
                </a:solidFill>
                <a:highlight>
                  <a:srgbClr val="FFFFFF"/>
                </a:highlight>
                <a:latin typeface="Consolas" panose="020B0609020204030204" pitchFamily="49" charset="0"/>
              </a:rPr>
              <a:t>" </a:t>
            </a:r>
            <a:br>
              <a:rPr lang="en-US" sz="2040" dirty="0">
                <a:solidFill>
                  <a:srgbClr val="000000"/>
                </a:solidFill>
                <a:highlight>
                  <a:srgbClr val="FFFFFF"/>
                </a:highlight>
                <a:latin typeface="Consolas" panose="020B0609020204030204" pitchFamily="49" charset="0"/>
              </a:rPr>
            </a:br>
            <a:r>
              <a:rPr lang="en-US" sz="2040" dirty="0">
                <a:solidFill>
                  <a:srgbClr val="000000"/>
                </a:solidFill>
                <a:highlight>
                  <a:srgbClr val="FFFFFF"/>
                </a:highlight>
                <a:latin typeface="Consolas" panose="020B0609020204030204" pitchFamily="49" charset="0"/>
              </a:rPr>
              <a:t>                </a:t>
            </a:r>
            <a:r>
              <a:rPr lang="en-US" sz="2040" dirty="0" err="1">
                <a:solidFill>
                  <a:srgbClr val="FF0000"/>
                </a:solidFill>
                <a:highlight>
                  <a:srgbClr val="FFFFFF"/>
                </a:highlight>
                <a:latin typeface="Consolas" panose="020B0609020204030204" pitchFamily="49" charset="0"/>
              </a:rPr>
              <a:t>minVersion</a:t>
            </a:r>
            <a:r>
              <a:rPr lang="en-US" sz="2040" dirty="0">
                <a:solidFill>
                  <a:srgbClr val="0000FF"/>
                </a:solidFill>
                <a:highlight>
                  <a:srgbClr val="FFFFFF"/>
                </a:highlight>
                <a:latin typeface="Consolas" panose="020B0609020204030204" pitchFamily="49" charset="0"/>
              </a:rPr>
              <a:t>=</a:t>
            </a:r>
            <a:r>
              <a:rPr lang="en-US" sz="2040" dirty="0">
                <a:solidFill>
                  <a:srgbClr val="000000"/>
                </a:solidFill>
                <a:highlight>
                  <a:srgbClr val="FFFFFF"/>
                </a:highlight>
                <a:latin typeface="Consolas" panose="020B0609020204030204" pitchFamily="49" charset="0"/>
              </a:rPr>
              <a:t>"</a:t>
            </a:r>
            <a:r>
              <a:rPr lang="en-US" sz="2040" dirty="0">
                <a:solidFill>
                  <a:srgbClr val="0000FF"/>
                </a:solidFill>
                <a:highlight>
                  <a:srgbClr val="FFFFFF"/>
                </a:highlight>
                <a:latin typeface="Consolas" panose="020B0609020204030204" pitchFamily="49" charset="0"/>
              </a:rPr>
              <a:t>10.0.10069.0</a:t>
            </a:r>
            <a:r>
              <a:rPr lang="en-US" sz="2040" dirty="0">
                <a:solidFill>
                  <a:srgbClr val="000000"/>
                </a:solidFill>
                <a:highlight>
                  <a:srgbClr val="FFFFFF"/>
                </a:highlight>
                <a:latin typeface="Consolas" panose="020B0609020204030204" pitchFamily="49" charset="0"/>
              </a:rPr>
              <a:t>" </a:t>
            </a:r>
            <a:r>
              <a:rPr lang="en-US" sz="2040" dirty="0" err="1">
                <a:solidFill>
                  <a:srgbClr val="FF0000"/>
                </a:solidFill>
                <a:highlight>
                  <a:srgbClr val="FFFFFF"/>
                </a:highlight>
                <a:latin typeface="Consolas" panose="020B0609020204030204" pitchFamily="49" charset="0"/>
              </a:rPr>
              <a:t>maxVersionTested</a:t>
            </a:r>
            <a:r>
              <a:rPr lang="en-US" sz="2040" dirty="0">
                <a:solidFill>
                  <a:srgbClr val="0000FF"/>
                </a:solidFill>
                <a:highlight>
                  <a:srgbClr val="FFFFFF"/>
                </a:highlight>
                <a:latin typeface="Consolas" panose="020B0609020204030204" pitchFamily="49" charset="0"/>
              </a:rPr>
              <a:t>=</a:t>
            </a:r>
            <a:r>
              <a:rPr lang="en-US" sz="2040" dirty="0">
                <a:solidFill>
                  <a:srgbClr val="000000"/>
                </a:solidFill>
                <a:highlight>
                  <a:srgbClr val="FFFFFF"/>
                </a:highlight>
                <a:latin typeface="Consolas" panose="020B0609020204030204" pitchFamily="49" charset="0"/>
              </a:rPr>
              <a:t>"</a:t>
            </a:r>
            <a:r>
              <a:rPr lang="en-US" sz="2040" dirty="0">
                <a:solidFill>
                  <a:srgbClr val="0000FF"/>
                </a:solidFill>
                <a:highlight>
                  <a:srgbClr val="FFFFFF"/>
                </a:highlight>
                <a:latin typeface="Consolas" panose="020B0609020204030204" pitchFamily="49" charset="0"/>
              </a:rPr>
              <a:t>10.5.0.0</a:t>
            </a:r>
            <a:r>
              <a:rPr lang="en-US" sz="2040" dirty="0">
                <a:solidFill>
                  <a:srgbClr val="000000"/>
                </a:solidFill>
                <a:highlight>
                  <a:srgbClr val="FFFFFF"/>
                </a:highlight>
                <a:latin typeface="Consolas" panose="020B0609020204030204" pitchFamily="49" charset="0"/>
              </a:rPr>
              <a:t>" </a:t>
            </a:r>
            <a:r>
              <a:rPr lang="en-US" sz="2040" dirty="0">
                <a:solidFill>
                  <a:srgbClr val="0000FF"/>
                </a:solidFill>
                <a:highlight>
                  <a:srgbClr val="FFFFFF"/>
                </a:highlight>
                <a:latin typeface="Consolas" panose="020B0609020204030204" pitchFamily="49" charset="0"/>
              </a:rPr>
              <a:t>/&gt;  </a:t>
            </a:r>
          </a:p>
          <a:p>
            <a:pPr defTabSz="932597">
              <a:lnSpc>
                <a:spcPct val="100000"/>
              </a:lnSpc>
              <a:spcBef>
                <a:spcPts val="0"/>
              </a:spcBef>
              <a:defRPr/>
            </a:pPr>
            <a:r>
              <a:rPr lang="en-US" sz="2040" dirty="0">
                <a:solidFill>
                  <a:srgbClr val="0000FF"/>
                </a:solidFill>
                <a:highlight>
                  <a:srgbClr val="FFFFFF"/>
                </a:highlight>
                <a:latin typeface="Consolas" panose="020B0609020204030204" pitchFamily="49" charset="0"/>
              </a:rPr>
              <a:t>    &lt;</a:t>
            </a:r>
            <a:r>
              <a:rPr lang="en-US" sz="2040" dirty="0" err="1">
                <a:solidFill>
                  <a:srgbClr val="A31515"/>
                </a:solidFill>
                <a:highlight>
                  <a:srgbClr val="FFFFFF"/>
                </a:highlight>
                <a:latin typeface="Consolas" panose="020B0609020204030204" pitchFamily="49" charset="0"/>
              </a:rPr>
              <a:t>TargetDeviceFamily</a:t>
            </a:r>
            <a:r>
              <a:rPr lang="en-US" sz="2040" dirty="0">
                <a:solidFill>
                  <a:srgbClr val="A31515"/>
                </a:solidFill>
                <a:highlight>
                  <a:srgbClr val="FFFFFF"/>
                </a:highlight>
                <a:latin typeface="Consolas" panose="020B0609020204030204" pitchFamily="49" charset="0"/>
              </a:rPr>
              <a:t> </a:t>
            </a:r>
            <a:r>
              <a:rPr lang="en-US" sz="2040" dirty="0">
                <a:solidFill>
                  <a:srgbClr val="FF0000"/>
                </a:solidFill>
                <a:highlight>
                  <a:srgbClr val="FFFFFF"/>
                </a:highlight>
                <a:latin typeface="Consolas" panose="020B0609020204030204" pitchFamily="49" charset="0"/>
              </a:rPr>
              <a:t>Name</a:t>
            </a:r>
            <a:r>
              <a:rPr lang="en-US" sz="2040" dirty="0">
                <a:solidFill>
                  <a:srgbClr val="0000FF"/>
                </a:solidFill>
                <a:highlight>
                  <a:srgbClr val="FFFFFF"/>
                </a:highlight>
                <a:latin typeface="Consolas" panose="020B0609020204030204" pitchFamily="49" charset="0"/>
              </a:rPr>
              <a:t>=</a:t>
            </a:r>
            <a:r>
              <a:rPr lang="en-US" sz="2040" dirty="0">
                <a:solidFill>
                  <a:srgbClr val="000000"/>
                </a:solidFill>
                <a:highlight>
                  <a:srgbClr val="FFFFFF"/>
                </a:highlight>
                <a:latin typeface="Consolas" panose="020B0609020204030204" pitchFamily="49" charset="0"/>
              </a:rPr>
              <a:t>"</a:t>
            </a:r>
            <a:r>
              <a:rPr lang="en-US" sz="2040" dirty="0" err="1">
                <a:solidFill>
                  <a:srgbClr val="0000FF"/>
                </a:solidFill>
                <a:highlight>
                  <a:srgbClr val="FFFFFF"/>
                </a:highlight>
                <a:latin typeface="Consolas" panose="020B0609020204030204" pitchFamily="49" charset="0"/>
              </a:rPr>
              <a:t>Windows.Universal</a:t>
            </a:r>
            <a:r>
              <a:rPr lang="en-US" sz="2040" dirty="0">
                <a:solidFill>
                  <a:srgbClr val="000000"/>
                </a:solidFill>
                <a:highlight>
                  <a:srgbClr val="FFFFFF"/>
                </a:highlight>
                <a:latin typeface="Consolas" panose="020B0609020204030204" pitchFamily="49" charset="0"/>
              </a:rPr>
              <a:t>" </a:t>
            </a:r>
            <a:br>
              <a:rPr lang="en-US" sz="2040" dirty="0">
                <a:solidFill>
                  <a:srgbClr val="000000"/>
                </a:solidFill>
                <a:highlight>
                  <a:srgbClr val="FFFFFF"/>
                </a:highlight>
                <a:latin typeface="Consolas" panose="020B0609020204030204" pitchFamily="49" charset="0"/>
              </a:rPr>
            </a:br>
            <a:r>
              <a:rPr lang="en-US" sz="2040" dirty="0">
                <a:solidFill>
                  <a:srgbClr val="000000"/>
                </a:solidFill>
                <a:highlight>
                  <a:srgbClr val="FFFFFF"/>
                </a:highlight>
                <a:latin typeface="Consolas" panose="020B0609020204030204" pitchFamily="49" charset="0"/>
              </a:rPr>
              <a:t>                </a:t>
            </a:r>
            <a:r>
              <a:rPr lang="en-US" sz="2040" dirty="0" err="1">
                <a:solidFill>
                  <a:srgbClr val="FF0000"/>
                </a:solidFill>
                <a:highlight>
                  <a:srgbClr val="FFFFFF"/>
                </a:highlight>
                <a:latin typeface="Consolas" panose="020B0609020204030204" pitchFamily="49" charset="0"/>
              </a:rPr>
              <a:t>minVersion</a:t>
            </a:r>
            <a:r>
              <a:rPr lang="en-US" sz="2040" dirty="0">
                <a:solidFill>
                  <a:srgbClr val="0000FF"/>
                </a:solidFill>
                <a:highlight>
                  <a:srgbClr val="FFFFFF"/>
                </a:highlight>
                <a:latin typeface="Consolas" panose="020B0609020204030204" pitchFamily="49" charset="0"/>
              </a:rPr>
              <a:t>=</a:t>
            </a:r>
            <a:r>
              <a:rPr lang="en-US" sz="2040" dirty="0">
                <a:solidFill>
                  <a:srgbClr val="000000"/>
                </a:solidFill>
                <a:highlight>
                  <a:srgbClr val="FFFFFF"/>
                </a:highlight>
                <a:latin typeface="Consolas" panose="020B0609020204030204" pitchFamily="49" charset="0"/>
              </a:rPr>
              <a:t>"</a:t>
            </a:r>
            <a:r>
              <a:rPr lang="en-US" sz="2040" dirty="0">
                <a:solidFill>
                  <a:srgbClr val="0000FF"/>
                </a:solidFill>
                <a:highlight>
                  <a:srgbClr val="FFFFFF"/>
                </a:highlight>
                <a:latin typeface="Consolas" panose="020B0609020204030204" pitchFamily="49" charset="0"/>
              </a:rPr>
              <a:t>10.0.10069.0</a:t>
            </a:r>
            <a:r>
              <a:rPr lang="en-US" sz="2040" dirty="0">
                <a:solidFill>
                  <a:srgbClr val="000000"/>
                </a:solidFill>
                <a:highlight>
                  <a:srgbClr val="FFFFFF"/>
                </a:highlight>
                <a:latin typeface="Consolas" panose="020B0609020204030204" pitchFamily="49" charset="0"/>
              </a:rPr>
              <a:t>" </a:t>
            </a:r>
            <a:r>
              <a:rPr lang="en-US" sz="2040" dirty="0" err="1">
                <a:solidFill>
                  <a:srgbClr val="FF0000"/>
                </a:solidFill>
                <a:highlight>
                  <a:srgbClr val="FFFFFF"/>
                </a:highlight>
                <a:latin typeface="Consolas" panose="020B0609020204030204" pitchFamily="49" charset="0"/>
              </a:rPr>
              <a:t>maxVersionTested</a:t>
            </a:r>
            <a:r>
              <a:rPr lang="en-US" sz="2040" dirty="0">
                <a:solidFill>
                  <a:srgbClr val="0000FF"/>
                </a:solidFill>
                <a:highlight>
                  <a:srgbClr val="FFFFFF"/>
                </a:highlight>
                <a:latin typeface="Consolas" panose="020B0609020204030204" pitchFamily="49" charset="0"/>
              </a:rPr>
              <a:t>=</a:t>
            </a:r>
            <a:r>
              <a:rPr lang="en-US" sz="2040" dirty="0">
                <a:solidFill>
                  <a:srgbClr val="000000"/>
                </a:solidFill>
                <a:highlight>
                  <a:srgbClr val="FFFFFF"/>
                </a:highlight>
                <a:latin typeface="Consolas" panose="020B0609020204030204" pitchFamily="49" charset="0"/>
              </a:rPr>
              <a:t>"</a:t>
            </a:r>
            <a:r>
              <a:rPr lang="en-US" sz="2040" dirty="0">
                <a:solidFill>
                  <a:srgbClr val="0000FF"/>
                </a:solidFill>
                <a:highlight>
                  <a:srgbClr val="FFFFFF"/>
                </a:highlight>
                <a:latin typeface="Consolas" panose="020B0609020204030204" pitchFamily="49" charset="0"/>
              </a:rPr>
              <a:t>10.5.0.0</a:t>
            </a:r>
            <a:r>
              <a:rPr lang="en-US" sz="2040" dirty="0">
                <a:solidFill>
                  <a:srgbClr val="000000"/>
                </a:solidFill>
                <a:highlight>
                  <a:srgbClr val="FFFFFF"/>
                </a:highlight>
                <a:latin typeface="Consolas" panose="020B0609020204030204" pitchFamily="49" charset="0"/>
              </a:rPr>
              <a:t>" </a:t>
            </a:r>
            <a:r>
              <a:rPr lang="en-US" sz="2040" dirty="0">
                <a:solidFill>
                  <a:srgbClr val="0000FF"/>
                </a:solidFill>
                <a:highlight>
                  <a:srgbClr val="FFFFFF"/>
                </a:highlight>
                <a:latin typeface="Consolas" panose="020B0609020204030204" pitchFamily="49" charset="0"/>
              </a:rPr>
              <a:t>/&gt;</a:t>
            </a:r>
          </a:p>
          <a:p>
            <a:pPr defTabSz="932597">
              <a:lnSpc>
                <a:spcPct val="100000"/>
              </a:lnSpc>
              <a:spcBef>
                <a:spcPts val="0"/>
              </a:spcBef>
              <a:defRPr/>
            </a:pPr>
            <a:r>
              <a:rPr lang="en-US" sz="2040" dirty="0">
                <a:solidFill>
                  <a:srgbClr val="0000FF"/>
                </a:solidFill>
                <a:highlight>
                  <a:srgbClr val="FFFFFF"/>
                </a:highlight>
                <a:latin typeface="Consolas" panose="020B0609020204030204" pitchFamily="49" charset="0"/>
              </a:rPr>
              <a:t>&lt;/</a:t>
            </a:r>
            <a:r>
              <a:rPr lang="en-US" sz="2040" dirty="0">
                <a:solidFill>
                  <a:srgbClr val="A31515"/>
                </a:solidFill>
                <a:highlight>
                  <a:srgbClr val="FFFFFF"/>
                </a:highlight>
                <a:latin typeface="Consolas" panose="020B0609020204030204" pitchFamily="49" charset="0"/>
              </a:rPr>
              <a:t>Dependencies</a:t>
            </a:r>
            <a:r>
              <a:rPr lang="en-US" sz="2040" dirty="0">
                <a:solidFill>
                  <a:srgbClr val="0000FF"/>
                </a:solidFill>
                <a:highlight>
                  <a:srgbClr val="FFFFFF"/>
                </a:highlight>
                <a:latin typeface="Consolas" panose="020B0609020204030204" pitchFamily="49" charset="0"/>
              </a:rPr>
              <a:t>&gt;</a:t>
            </a:r>
          </a:p>
          <a:p>
            <a:pPr defTabSz="932597">
              <a:spcBef>
                <a:spcPts val="1020"/>
              </a:spcBef>
              <a:defRPr/>
            </a:pPr>
            <a:endParaRPr lang="en-US" sz="3807" b="1" dirty="0">
              <a:solidFill>
                <a:srgbClr val="737373"/>
              </a:solidFill>
              <a:latin typeface="Segoe UI"/>
            </a:endParaRPr>
          </a:p>
        </p:txBody>
      </p:sp>
    </p:spTree>
    <p:extLst>
      <p:ext uri="{BB962C8B-B14F-4D97-AF65-F5344CB8AC3E}">
        <p14:creationId xmlns:p14="http://schemas.microsoft.com/office/powerpoint/2010/main" val="919020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Microsoft Edge – for the modern web</a:t>
            </a:r>
            <a:endParaRPr lang="en-GB" noProof="0" dirty="0"/>
          </a:p>
        </p:txBody>
      </p:sp>
      <p:sp>
        <p:nvSpPr>
          <p:cNvPr id="6" name="Rectangle 5"/>
          <p:cNvSpPr/>
          <p:nvPr>
            <p:custDataLst>
              <p:tags r:id="rId1"/>
            </p:custDataLst>
          </p:nvPr>
        </p:nvSpPr>
        <p:spPr bwMode="auto">
          <a:xfrm>
            <a:off x="6404775" y="3389914"/>
            <a:ext cx="3013862" cy="1524000"/>
          </a:xfrm>
          <a:prstGeom prst="rect">
            <a:avLst/>
          </a:prstGeom>
          <a:solidFill>
            <a:srgbClr val="73737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t" anchorCtr="0" compatLnSpc="1">
            <a:prstTxWarp prst="textNoShape">
              <a:avLst/>
            </a:prstTxWarp>
          </a:bodyPr>
          <a:lstStyle/>
          <a:p>
            <a:pPr algn="ctr" defTabSz="932472" fontAlgn="base">
              <a:spcBef>
                <a:spcPct val="0"/>
              </a:spcBef>
              <a:spcAft>
                <a:spcPct val="0"/>
              </a:spcAft>
            </a:pPr>
            <a:endParaRPr lang="en-GB" sz="3200" dirty="0">
              <a:gradFill flip="none" rotWithShape="1">
                <a:gsLst>
                  <a:gs pos="0">
                    <a:srgbClr val="FFFFFF"/>
                  </a:gs>
                  <a:gs pos="100000">
                    <a:srgbClr val="FFFFFF"/>
                  </a:gs>
                </a:gsLst>
                <a:lin ang="5400000" scaled="0"/>
                <a:tileRect/>
              </a:gradFill>
            </a:endParaRPr>
          </a:p>
        </p:txBody>
      </p:sp>
      <p:sp>
        <p:nvSpPr>
          <p:cNvPr id="11" name="Rectangle 10"/>
          <p:cNvSpPr/>
          <p:nvPr>
            <p:custDataLst>
              <p:tags r:id="rId2"/>
            </p:custDataLst>
          </p:nvPr>
        </p:nvSpPr>
        <p:spPr bwMode="auto">
          <a:xfrm>
            <a:off x="2975775" y="5114363"/>
            <a:ext cx="6442862" cy="762000"/>
          </a:xfrm>
          <a:prstGeom prst="rect">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GB" sz="3200" dirty="0" smtClean="0">
                <a:gradFill flip="none" rotWithShape="1">
                  <a:gsLst>
                    <a:gs pos="0">
                      <a:srgbClr val="FFFFFF"/>
                    </a:gs>
                    <a:gs pos="100000">
                      <a:srgbClr val="FFFFFF"/>
                    </a:gs>
                  </a:gsLst>
                  <a:lin ang="5400000" scaled="0"/>
                  <a:tileRect/>
                </a:gradFill>
              </a:rPr>
              <a:t>Core OS</a:t>
            </a:r>
            <a:endParaRPr lang="en-GB" sz="3200" dirty="0">
              <a:gradFill flip="none" rotWithShape="1">
                <a:gsLst>
                  <a:gs pos="0">
                    <a:srgbClr val="FFFFFF"/>
                  </a:gs>
                  <a:gs pos="100000">
                    <a:srgbClr val="FFFFFF"/>
                  </a:gs>
                </a:gsLst>
                <a:lin ang="5400000" scaled="0"/>
                <a:tileRect/>
              </a:gradFill>
            </a:endParaRPr>
          </a:p>
        </p:txBody>
      </p:sp>
      <p:sp>
        <p:nvSpPr>
          <p:cNvPr id="12" name="Rectangle 11"/>
          <p:cNvSpPr/>
          <p:nvPr>
            <p:custDataLst>
              <p:tags r:id="rId3"/>
            </p:custDataLst>
          </p:nvPr>
        </p:nvSpPr>
        <p:spPr bwMode="auto">
          <a:xfrm>
            <a:off x="6706161" y="3514578"/>
            <a:ext cx="2411090" cy="609600"/>
          </a:xfrm>
          <a:prstGeom prst="rect">
            <a:avLst/>
          </a:prstGeom>
          <a:solidFill>
            <a:srgbClr val="52525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GB" sz="1400" dirty="0" smtClean="0">
                <a:gradFill flip="none" rotWithShape="1">
                  <a:gsLst>
                    <a:gs pos="0">
                      <a:srgbClr val="FFFFFF"/>
                    </a:gs>
                    <a:gs pos="100000">
                      <a:srgbClr val="FFFFFF"/>
                    </a:gs>
                  </a:gsLst>
                  <a:lin ang="5400000" scaled="0"/>
                  <a:tileRect/>
                </a:gradFill>
              </a:rPr>
              <a:t>Legacy Rendering Engine</a:t>
            </a:r>
          </a:p>
          <a:p>
            <a:pPr algn="ctr" defTabSz="932472" fontAlgn="base">
              <a:spcBef>
                <a:spcPct val="0"/>
              </a:spcBef>
              <a:spcAft>
                <a:spcPct val="0"/>
              </a:spcAft>
            </a:pPr>
            <a:r>
              <a:rPr lang="en-US" sz="1400" dirty="0" smtClean="0">
                <a:gradFill flip="none" rotWithShape="1">
                  <a:gsLst>
                    <a:gs pos="0">
                      <a:srgbClr val="FFFFFF"/>
                    </a:gs>
                    <a:gs pos="100000">
                      <a:srgbClr val="FFFFFF"/>
                    </a:gs>
                  </a:gsLst>
                  <a:lin ang="5400000" scaled="0"/>
                  <a:tileRect/>
                </a:gradFill>
              </a:rPr>
              <a:t>(MSHTML.DLL)</a:t>
            </a:r>
            <a:endParaRPr lang="en-GB" sz="1400" dirty="0">
              <a:gradFill flip="none" rotWithShape="1">
                <a:gsLst>
                  <a:gs pos="0">
                    <a:srgbClr val="FFFFFF"/>
                  </a:gs>
                  <a:gs pos="100000">
                    <a:srgbClr val="FFFFFF"/>
                  </a:gs>
                </a:gsLst>
                <a:lin ang="5400000" scaled="0"/>
                <a:tileRect/>
              </a:gradFill>
            </a:endParaRPr>
          </a:p>
        </p:txBody>
      </p:sp>
      <p:sp>
        <p:nvSpPr>
          <p:cNvPr id="14" name="Rectangle 13"/>
          <p:cNvSpPr/>
          <p:nvPr>
            <p:custDataLst>
              <p:tags r:id="rId4"/>
            </p:custDataLst>
          </p:nvPr>
        </p:nvSpPr>
        <p:spPr bwMode="auto">
          <a:xfrm>
            <a:off x="6706161" y="4212874"/>
            <a:ext cx="2411090" cy="609600"/>
          </a:xfrm>
          <a:prstGeom prst="rect">
            <a:avLst/>
          </a:prstGeom>
          <a:solidFill>
            <a:srgbClr val="52525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GB" sz="1400" dirty="0" smtClean="0">
                <a:gradFill flip="none" rotWithShape="1">
                  <a:gsLst>
                    <a:gs pos="0">
                      <a:srgbClr val="FFFFFF"/>
                    </a:gs>
                    <a:gs pos="100000">
                      <a:srgbClr val="FFFFFF"/>
                    </a:gs>
                  </a:gsLst>
                  <a:lin ang="5400000" scaled="0"/>
                  <a:tileRect/>
                </a:gradFill>
              </a:rPr>
              <a:t>Legacy JavaScript Engine</a:t>
            </a:r>
          </a:p>
          <a:p>
            <a:pPr algn="ctr" defTabSz="932472" fontAlgn="base">
              <a:spcBef>
                <a:spcPct val="0"/>
              </a:spcBef>
              <a:spcAft>
                <a:spcPct val="0"/>
              </a:spcAft>
            </a:pPr>
            <a:r>
              <a:rPr lang="en-US" sz="1400" dirty="0" smtClean="0">
                <a:gradFill flip="none" rotWithShape="1">
                  <a:gsLst>
                    <a:gs pos="0">
                      <a:srgbClr val="FFFFFF"/>
                    </a:gs>
                    <a:gs pos="100000">
                      <a:srgbClr val="FFFFFF"/>
                    </a:gs>
                  </a:gsLst>
                  <a:lin ang="5400000" scaled="0"/>
                  <a:tileRect/>
                </a:gradFill>
              </a:rPr>
              <a:t>(JSCRIPT9.DLL)</a:t>
            </a:r>
            <a:endParaRPr lang="en-GB" sz="1400" dirty="0">
              <a:gradFill flip="none" rotWithShape="1">
                <a:gsLst>
                  <a:gs pos="0">
                    <a:srgbClr val="FFFFFF"/>
                  </a:gs>
                  <a:gs pos="100000">
                    <a:srgbClr val="FFFFFF"/>
                  </a:gs>
                </a:gsLst>
                <a:lin ang="5400000" scaled="0"/>
                <a:tileRect/>
              </a:gradFill>
            </a:endParaRPr>
          </a:p>
        </p:txBody>
      </p:sp>
      <p:cxnSp>
        <p:nvCxnSpPr>
          <p:cNvPr id="18" name="Straight Connector 17"/>
          <p:cNvCxnSpPr/>
          <p:nvPr/>
        </p:nvCxnSpPr>
        <p:spPr>
          <a:xfrm>
            <a:off x="2598737" y="4997822"/>
            <a:ext cx="7239000" cy="0"/>
          </a:xfrm>
          <a:prstGeom prst="line">
            <a:avLst/>
          </a:prstGeom>
          <a:ln>
            <a:solidFill>
              <a:schemeClr val="tx1">
                <a:lumMod val="6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custDataLst>
              <p:tags r:id="rId5"/>
            </p:custDataLst>
          </p:nvPr>
        </p:nvSpPr>
        <p:spPr bwMode="auto">
          <a:xfrm>
            <a:off x="2975775" y="3377069"/>
            <a:ext cx="3013862" cy="1524000"/>
          </a:xfrm>
          <a:prstGeom prst="rect">
            <a:avLst/>
          </a:prstGeom>
          <a:solidFill>
            <a:srgbClr val="5C2D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t" anchorCtr="0" compatLnSpc="1">
            <a:prstTxWarp prst="textNoShape">
              <a:avLst/>
            </a:prstTxWarp>
          </a:bodyPr>
          <a:lstStyle/>
          <a:p>
            <a:pPr algn="ctr" defTabSz="932472" fontAlgn="base">
              <a:spcBef>
                <a:spcPct val="0"/>
              </a:spcBef>
              <a:spcAft>
                <a:spcPct val="0"/>
              </a:spcAft>
            </a:pPr>
            <a:endParaRPr lang="en-GB" sz="3200" dirty="0">
              <a:gradFill flip="none" rotWithShape="1">
                <a:gsLst>
                  <a:gs pos="0">
                    <a:srgbClr val="FFFFFF"/>
                  </a:gs>
                  <a:gs pos="100000">
                    <a:srgbClr val="FFFFFF"/>
                  </a:gs>
                </a:gsLst>
                <a:lin ang="5400000" scaled="0"/>
                <a:tileRect/>
              </a:gradFill>
            </a:endParaRPr>
          </a:p>
        </p:txBody>
      </p:sp>
      <p:sp>
        <p:nvSpPr>
          <p:cNvPr id="13" name="Rectangle 12"/>
          <p:cNvSpPr/>
          <p:nvPr>
            <p:custDataLst>
              <p:tags r:id="rId6"/>
            </p:custDataLst>
          </p:nvPr>
        </p:nvSpPr>
        <p:spPr bwMode="auto">
          <a:xfrm>
            <a:off x="3277161" y="3501733"/>
            <a:ext cx="2411090" cy="609600"/>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GB" sz="1400" dirty="0" smtClean="0">
                <a:gradFill flip="none" rotWithShape="1">
                  <a:gsLst>
                    <a:gs pos="0">
                      <a:srgbClr val="FFFFFF"/>
                    </a:gs>
                    <a:gs pos="100000">
                      <a:srgbClr val="FFFFFF"/>
                    </a:gs>
                  </a:gsLst>
                  <a:lin ang="5400000" scaled="0"/>
                  <a:tileRect/>
                </a:gradFill>
              </a:rPr>
              <a:t>New Rendering Engine</a:t>
            </a:r>
          </a:p>
          <a:p>
            <a:pPr algn="ctr" defTabSz="932472" fontAlgn="base">
              <a:spcBef>
                <a:spcPct val="0"/>
              </a:spcBef>
              <a:spcAft>
                <a:spcPct val="0"/>
              </a:spcAft>
            </a:pPr>
            <a:r>
              <a:rPr lang="en-US" sz="1400" dirty="0" smtClean="0">
                <a:gradFill flip="none" rotWithShape="1">
                  <a:gsLst>
                    <a:gs pos="0">
                      <a:srgbClr val="FFFFFF"/>
                    </a:gs>
                    <a:gs pos="100000">
                      <a:srgbClr val="FFFFFF"/>
                    </a:gs>
                  </a:gsLst>
                  <a:lin ang="5400000" scaled="0"/>
                  <a:tileRect/>
                </a:gradFill>
              </a:rPr>
              <a:t>(EDGEHTML.DLL)</a:t>
            </a:r>
            <a:endParaRPr lang="en-GB" sz="1400" dirty="0">
              <a:gradFill flip="none" rotWithShape="1">
                <a:gsLst>
                  <a:gs pos="0">
                    <a:srgbClr val="FFFFFF"/>
                  </a:gs>
                  <a:gs pos="100000">
                    <a:srgbClr val="FFFFFF"/>
                  </a:gs>
                </a:gsLst>
                <a:lin ang="5400000" scaled="0"/>
                <a:tileRect/>
              </a:gradFill>
            </a:endParaRPr>
          </a:p>
        </p:txBody>
      </p:sp>
      <p:sp>
        <p:nvSpPr>
          <p:cNvPr id="15" name="Rectangle 14"/>
          <p:cNvSpPr/>
          <p:nvPr>
            <p:custDataLst>
              <p:tags r:id="rId7"/>
            </p:custDataLst>
          </p:nvPr>
        </p:nvSpPr>
        <p:spPr bwMode="auto">
          <a:xfrm>
            <a:off x="3277161" y="4200029"/>
            <a:ext cx="2411090" cy="609600"/>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GB" sz="1400" dirty="0" smtClean="0">
                <a:gradFill flip="none" rotWithShape="1">
                  <a:gsLst>
                    <a:gs pos="0">
                      <a:srgbClr val="FFFFFF"/>
                    </a:gs>
                    <a:gs pos="100000">
                      <a:srgbClr val="FFFFFF"/>
                    </a:gs>
                  </a:gsLst>
                  <a:lin ang="5400000" scaled="0"/>
                  <a:tileRect/>
                </a:gradFill>
              </a:rPr>
              <a:t>New JavaScript Engine</a:t>
            </a:r>
          </a:p>
          <a:p>
            <a:pPr algn="ctr" defTabSz="932472" fontAlgn="base">
              <a:spcBef>
                <a:spcPct val="0"/>
              </a:spcBef>
              <a:spcAft>
                <a:spcPct val="0"/>
              </a:spcAft>
            </a:pPr>
            <a:r>
              <a:rPr lang="en-US" sz="1400" dirty="0" smtClean="0">
                <a:gradFill flip="none" rotWithShape="1">
                  <a:gsLst>
                    <a:gs pos="0">
                      <a:srgbClr val="FFFFFF"/>
                    </a:gs>
                    <a:gs pos="100000">
                      <a:srgbClr val="FFFFFF"/>
                    </a:gs>
                  </a:gsLst>
                  <a:lin ang="5400000" scaled="0"/>
                  <a:tileRect/>
                </a:gradFill>
              </a:rPr>
              <a:t>(CHAKRA.DLL)</a:t>
            </a:r>
            <a:endParaRPr lang="en-GB" sz="1400" dirty="0">
              <a:gradFill flip="none" rotWithShape="1">
                <a:gsLst>
                  <a:gs pos="0">
                    <a:srgbClr val="FFFFFF"/>
                  </a:gs>
                  <a:gs pos="100000">
                    <a:srgbClr val="FFFFFF"/>
                  </a:gs>
                </a:gsLst>
                <a:lin ang="5400000" scaled="0"/>
                <a:tileRect/>
              </a:gradFill>
            </a:endParaRPr>
          </a:p>
        </p:txBody>
      </p:sp>
      <p:sp>
        <p:nvSpPr>
          <p:cNvPr id="16" name="Rectangle 15"/>
          <p:cNvSpPr/>
          <p:nvPr>
            <p:custDataLst>
              <p:tags r:id="rId8"/>
            </p:custDataLst>
          </p:nvPr>
        </p:nvSpPr>
        <p:spPr bwMode="auto">
          <a:xfrm>
            <a:off x="6404775" y="1757573"/>
            <a:ext cx="3013862" cy="1524000"/>
          </a:xfrm>
          <a:prstGeom prst="rect">
            <a:avLst/>
          </a:prstGeom>
          <a:solidFill>
            <a:srgbClr val="73737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GB" sz="3200" dirty="0" smtClean="0">
                <a:gradFill flip="none" rotWithShape="1">
                  <a:gsLst>
                    <a:gs pos="0">
                      <a:srgbClr val="FFFFFF"/>
                    </a:gs>
                    <a:gs pos="100000">
                      <a:srgbClr val="FFFFFF"/>
                    </a:gs>
                  </a:gsLst>
                  <a:lin ang="5400000" scaled="0"/>
                  <a:tileRect/>
                </a:gradFill>
              </a:rPr>
              <a:t>Internet Explorer 11</a:t>
            </a:r>
            <a:endParaRPr lang="en-GB" sz="3200" dirty="0">
              <a:gradFill flip="none" rotWithShape="1">
                <a:gsLst>
                  <a:gs pos="0">
                    <a:srgbClr val="FFFFFF"/>
                  </a:gs>
                  <a:gs pos="100000">
                    <a:srgbClr val="FFFFFF"/>
                  </a:gs>
                </a:gsLst>
                <a:lin ang="5400000" scaled="0"/>
                <a:tileRect/>
              </a:gradFill>
            </a:endParaRPr>
          </a:p>
        </p:txBody>
      </p:sp>
      <p:sp>
        <p:nvSpPr>
          <p:cNvPr id="17" name="Rectangle 16"/>
          <p:cNvSpPr/>
          <p:nvPr>
            <p:custDataLst>
              <p:tags r:id="rId9"/>
            </p:custDataLst>
          </p:nvPr>
        </p:nvSpPr>
        <p:spPr bwMode="auto">
          <a:xfrm>
            <a:off x="2975775" y="1752796"/>
            <a:ext cx="3013862" cy="1524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GB" sz="3200" dirty="0" smtClean="0">
                <a:gradFill flip="none" rotWithShape="1">
                  <a:gsLst>
                    <a:gs pos="0">
                      <a:srgbClr val="FFFFFF"/>
                    </a:gs>
                    <a:gs pos="100000">
                      <a:srgbClr val="FFFFFF"/>
                    </a:gs>
                  </a:gsLst>
                  <a:lin ang="5400000" scaled="0"/>
                  <a:tileRect/>
                </a:gradFill>
              </a:rPr>
              <a:t>Microsoft Edge</a:t>
            </a:r>
            <a:endParaRPr lang="en-GB" sz="3200" dirty="0">
              <a:gradFill flip="none" rotWithShape="1">
                <a:gsLst>
                  <a:gs pos="0">
                    <a:srgbClr val="FFFFFF"/>
                  </a:gs>
                  <a:gs pos="100000">
                    <a:srgbClr val="FFFFFF"/>
                  </a:gs>
                </a:gsLst>
                <a:lin ang="5400000" scaled="0"/>
                <a:tileRect/>
              </a:gradFill>
            </a:endParaRPr>
          </a:p>
        </p:txBody>
      </p:sp>
      <p:cxnSp>
        <p:nvCxnSpPr>
          <p:cNvPr id="19" name="Straight Connector 18"/>
          <p:cNvCxnSpPr/>
          <p:nvPr/>
        </p:nvCxnSpPr>
        <p:spPr>
          <a:xfrm flipV="1">
            <a:off x="6203723" y="1592262"/>
            <a:ext cx="0" cy="3405560"/>
          </a:xfrm>
          <a:prstGeom prst="line">
            <a:avLst/>
          </a:prstGeom>
          <a:ln>
            <a:solidFill>
              <a:schemeClr val="tx1">
                <a:lumMod val="6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68229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 y="-1"/>
            <a:ext cx="12440783" cy="6994525"/>
          </a:xfrm>
          <a:prstGeom prst="rect">
            <a:avLst/>
          </a:prstGeom>
          <a:noFill/>
          <a:ln>
            <a:noFill/>
          </a:ln>
        </p:spPr>
      </p:pic>
    </p:spTree>
    <p:extLst>
      <p:ext uri="{BB962C8B-B14F-4D97-AF65-F5344CB8AC3E}">
        <p14:creationId xmlns:p14="http://schemas.microsoft.com/office/powerpoint/2010/main" val="1188545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
            <a:ext cx="6216650" cy="6994525"/>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GB" noProof="0" dirty="0" smtClean="0"/>
              <a:t>Shifting our focus to interop with EdgeHTML</a:t>
            </a:r>
            <a:endParaRPr lang="en-GB" noProof="0" dirty="0"/>
          </a:p>
        </p:txBody>
      </p:sp>
      <p:grpSp>
        <p:nvGrpSpPr>
          <p:cNvPr id="9" name="Group 8"/>
          <p:cNvGrpSpPr/>
          <p:nvPr/>
        </p:nvGrpSpPr>
        <p:grpSpPr>
          <a:xfrm>
            <a:off x="350837" y="1630362"/>
            <a:ext cx="5586397" cy="3733800"/>
            <a:chOff x="3560632" y="1592262"/>
            <a:chExt cx="2259913" cy="1510466"/>
          </a:xfrm>
        </p:grpSpPr>
        <p:pic>
          <p:nvPicPr>
            <p:cNvPr id="7" name="Picture 6"/>
            <p:cNvPicPr>
              <a:picLocks noChangeAspect="1"/>
            </p:cNvPicPr>
            <p:nvPr/>
          </p:nvPicPr>
          <p:blipFill>
            <a:blip r:embed="rId3"/>
            <a:stretch>
              <a:fillRect/>
            </a:stretch>
          </p:blipFill>
          <p:spPr>
            <a:xfrm>
              <a:off x="3560632" y="1592262"/>
              <a:ext cx="2259913" cy="826613"/>
            </a:xfrm>
            <a:prstGeom prst="rect">
              <a:avLst/>
            </a:prstGeom>
          </p:spPr>
        </p:pic>
        <p:pic>
          <p:nvPicPr>
            <p:cNvPr id="8" name="Picture 7"/>
            <p:cNvPicPr>
              <a:picLocks noChangeAspect="1"/>
            </p:cNvPicPr>
            <p:nvPr/>
          </p:nvPicPr>
          <p:blipFill>
            <a:blip r:embed="rId4"/>
            <a:stretch>
              <a:fillRect/>
            </a:stretch>
          </p:blipFill>
          <p:spPr>
            <a:xfrm>
              <a:off x="4134724" y="2367118"/>
              <a:ext cx="1160291" cy="735610"/>
            </a:xfrm>
            <a:prstGeom prst="rect">
              <a:avLst/>
            </a:prstGeom>
          </p:spPr>
        </p:pic>
      </p:grpSp>
    </p:spTree>
    <p:extLst>
      <p:ext uri="{BB962C8B-B14F-4D97-AF65-F5344CB8AC3E}">
        <p14:creationId xmlns:p14="http://schemas.microsoft.com/office/powerpoint/2010/main" val="86071170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626" y="1477261"/>
            <a:ext cx="880097" cy="9326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740" y="4068495"/>
            <a:ext cx="932603" cy="932603"/>
          </a:xfrm>
          <a:prstGeom prst="rect">
            <a:avLst/>
          </a:prstGeom>
        </p:spPr>
      </p:pic>
      <p:sp>
        <p:nvSpPr>
          <p:cNvPr id="8" name="Rectangle 7"/>
          <p:cNvSpPr/>
          <p:nvPr/>
        </p:nvSpPr>
        <p:spPr>
          <a:xfrm>
            <a:off x="1912731" y="5500815"/>
            <a:ext cx="9929697" cy="6573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Mozilla/5.0 (Windows NT 10.0; Win64; x64) </a:t>
            </a:r>
            <a:r>
              <a:rPr kumimoji="0" lang="en-US" sz="1836" b="0" i="0" u="none" strike="noStrike" kern="0" cap="none" spc="0" normalizeH="0" baseline="0" noProof="0" dirty="0" err="1">
                <a:ln>
                  <a:noFill/>
                </a:ln>
                <a:solidFill>
                  <a:sysClr val="windowText" lastClr="000000"/>
                </a:solidFill>
                <a:effectLst/>
                <a:uLnTx/>
                <a:uFillTx/>
              </a:rPr>
              <a:t>AppleWebKit</a:t>
            </a:r>
            <a:r>
              <a:rPr kumimoji="0" lang="en-US" sz="1836" b="0" i="0" u="none" strike="noStrike" kern="0" cap="none" spc="0" normalizeH="0" baseline="0" noProof="0" dirty="0">
                <a:ln>
                  <a:noFill/>
                </a:ln>
                <a:solidFill>
                  <a:sysClr val="windowText" lastClr="000000"/>
                </a:solidFill>
                <a:effectLst/>
                <a:uLnTx/>
                <a:uFillTx/>
              </a:rPr>
              <a:t>/537.36 (KHTML, like Gecko) Chrome/42.0.2311.135 Safari/537.36 Edge/12.10240</a:t>
            </a:r>
          </a:p>
        </p:txBody>
      </p:sp>
      <p:sp>
        <p:nvSpPr>
          <p:cNvPr id="9" name="Rectangle 8"/>
          <p:cNvSpPr/>
          <p:nvPr/>
        </p:nvSpPr>
        <p:spPr>
          <a:xfrm>
            <a:off x="1912731" y="2909581"/>
            <a:ext cx="9929697" cy="6573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Mozilla/5.0 (Macintosh; Intel Mac OS X 10_10_1) </a:t>
            </a:r>
            <a:r>
              <a:rPr kumimoji="0" lang="en-US" sz="1836" b="0" i="0" u="none" strike="noStrike" kern="0" cap="none" spc="0" normalizeH="0" baseline="0" noProof="0" dirty="0" err="1">
                <a:ln>
                  <a:noFill/>
                </a:ln>
                <a:solidFill>
                  <a:sysClr val="windowText" lastClr="000000"/>
                </a:solidFill>
                <a:effectLst/>
                <a:uLnTx/>
                <a:uFillTx/>
              </a:rPr>
              <a:t>AppleWebKit</a:t>
            </a:r>
            <a:r>
              <a:rPr kumimoji="0" lang="en-US" sz="1836" b="0" i="0" u="none" strike="noStrike" kern="0" cap="none" spc="0" normalizeH="0" baseline="0" noProof="0" dirty="0">
                <a:ln>
                  <a:noFill/>
                </a:ln>
                <a:solidFill>
                  <a:sysClr val="windowText" lastClr="000000"/>
                </a:solidFill>
                <a:effectLst/>
                <a:uLnTx/>
                <a:uFillTx/>
              </a:rPr>
              <a:t>/600.1.25 (KHTML, like Gecko) Version/8.0 Safari/600.1.25</a:t>
            </a:r>
          </a:p>
        </p:txBody>
      </p:sp>
      <p:sp>
        <p:nvSpPr>
          <p:cNvPr id="12" name="Rectangle 11"/>
          <p:cNvSpPr/>
          <p:nvPr/>
        </p:nvSpPr>
        <p:spPr>
          <a:xfrm>
            <a:off x="1912730" y="4205198"/>
            <a:ext cx="10103192" cy="6573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Mozilla/5.0 (Windows NT 10.0; WOW64) </a:t>
            </a:r>
            <a:r>
              <a:rPr kumimoji="0" lang="en-US" sz="1836" b="0" i="0" u="none" strike="noStrike" kern="0" cap="none" spc="0" normalizeH="0" baseline="0" noProof="0" dirty="0" err="1">
                <a:ln>
                  <a:noFill/>
                </a:ln>
                <a:solidFill>
                  <a:sysClr val="windowText" lastClr="000000"/>
                </a:solidFill>
                <a:effectLst/>
                <a:uLnTx/>
                <a:uFillTx/>
              </a:rPr>
              <a:t>AppleWebKit</a:t>
            </a:r>
            <a:r>
              <a:rPr kumimoji="0" lang="en-US" sz="1836" b="0" i="0" u="none" strike="noStrike" kern="0" cap="none" spc="0" normalizeH="0" baseline="0" noProof="0" dirty="0">
                <a:ln>
                  <a:noFill/>
                </a:ln>
                <a:solidFill>
                  <a:sysClr val="windowText" lastClr="000000"/>
                </a:solidFill>
                <a:effectLst/>
                <a:uLnTx/>
                <a:uFillTx/>
              </a:rPr>
              <a:t>/537.36 (KHTML, like Gecko) Chrome/44.0.2403.107 Safari/537.36</a:t>
            </a:r>
          </a:p>
        </p:txBody>
      </p:sp>
      <p:sp>
        <p:nvSpPr>
          <p:cNvPr id="14" name="Rectangle 13"/>
          <p:cNvSpPr/>
          <p:nvPr/>
        </p:nvSpPr>
        <p:spPr>
          <a:xfrm>
            <a:off x="1912729" y="1676215"/>
            <a:ext cx="9929696" cy="37484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Mozilla/5.0 (Windows NT 10.0; WOW64; </a:t>
            </a:r>
            <a:r>
              <a:rPr kumimoji="0" lang="en-US" sz="1836" b="0" i="0" u="none" strike="noStrike" kern="0" cap="none" spc="0" normalizeH="0" baseline="0" noProof="0" dirty="0" smtClean="0">
                <a:ln>
                  <a:noFill/>
                </a:ln>
                <a:solidFill>
                  <a:sysClr val="windowText" lastClr="000000"/>
                </a:solidFill>
                <a:effectLst/>
                <a:uLnTx/>
                <a:uFillTx/>
              </a:rPr>
              <a:t>rv:39.0</a:t>
            </a:r>
            <a:r>
              <a:rPr kumimoji="0" lang="en-US" sz="1836" b="0" i="0" u="none" strike="noStrike" kern="0" cap="none" spc="0" normalizeH="0" baseline="0" noProof="0" dirty="0">
                <a:ln>
                  <a:noFill/>
                </a:ln>
                <a:solidFill>
                  <a:sysClr val="windowText" lastClr="000000"/>
                </a:solidFill>
                <a:effectLst/>
                <a:uLnTx/>
                <a:uFillTx/>
              </a:rPr>
              <a:t>) Gecko/20100101 </a:t>
            </a:r>
            <a:r>
              <a:rPr kumimoji="0" lang="en-US" sz="1836" b="0" i="0" u="none" strike="noStrike" kern="0" cap="none" spc="0" normalizeH="0" baseline="0" noProof="0" dirty="0" smtClean="0">
                <a:ln>
                  <a:noFill/>
                </a:ln>
                <a:solidFill>
                  <a:sysClr val="windowText" lastClr="000000"/>
                </a:solidFill>
                <a:effectLst/>
                <a:uLnTx/>
                <a:uFillTx/>
              </a:rPr>
              <a:t>Firefox/39.0</a:t>
            </a:r>
            <a:endParaRPr kumimoji="0" lang="en-US" sz="1836" b="0" i="0" u="none" strike="noStrike" kern="0" cap="none" spc="0" normalizeH="0" baseline="0" noProof="0" dirty="0">
              <a:ln>
                <a:noFill/>
              </a:ln>
              <a:solidFill>
                <a:sysClr val="windowText" lastClr="000000"/>
              </a:solidFill>
              <a:effectLst/>
              <a:uLnTx/>
              <a:uFillTx/>
            </a:endParaRPr>
          </a:p>
        </p:txBody>
      </p:sp>
      <p:sp>
        <p:nvSpPr>
          <p:cNvPr id="3" name="Text Placeholder 2"/>
          <p:cNvSpPr>
            <a:spLocks noGrp="1"/>
          </p:cNvSpPr>
          <p:nvPr>
            <p:ph type="body" sz="quarter" idx="15"/>
          </p:nvPr>
        </p:nvSpPr>
        <p:spPr/>
        <p:txBody>
          <a:bodyPr/>
          <a:lstStyle/>
          <a:p>
            <a:pPr marL="0" indent="0">
              <a:buNone/>
            </a:pPr>
            <a:r>
              <a:rPr lang="en-GB" noProof="0" dirty="0" smtClean="0"/>
              <a:t>User-Agent Strings</a:t>
            </a:r>
            <a:endParaRPr lang="en-GB" noProof="0" dirty="0"/>
          </a:p>
        </p:txBody>
      </p:sp>
      <p:pic>
        <p:nvPicPr>
          <p:cNvPr id="13" name="Picture 12"/>
          <p:cNvPicPr>
            <a:picLocks noChangeAspect="1"/>
          </p:cNvPicPr>
          <p:nvPr/>
        </p:nvPicPr>
        <p:blipFill>
          <a:blip r:embed="rId4"/>
          <a:stretch>
            <a:fillRect/>
          </a:stretch>
        </p:blipFill>
        <p:spPr>
          <a:xfrm>
            <a:off x="689488" y="5209515"/>
            <a:ext cx="968372" cy="1050220"/>
          </a:xfrm>
          <a:prstGeom prst="rect">
            <a:avLst/>
          </a:prstGeom>
        </p:spPr>
      </p:pic>
      <p:pic>
        <p:nvPicPr>
          <p:cNvPr id="2" name="Picture 1"/>
          <p:cNvPicPr>
            <a:picLocks noChangeAspect="1"/>
          </p:cNvPicPr>
          <p:nvPr/>
        </p:nvPicPr>
        <p:blipFill>
          <a:blip r:embed="rId5"/>
          <a:stretch>
            <a:fillRect/>
          </a:stretch>
        </p:blipFill>
        <p:spPr>
          <a:xfrm>
            <a:off x="708740" y="2766179"/>
            <a:ext cx="933580" cy="933580"/>
          </a:xfrm>
          <a:prstGeom prst="rect">
            <a:avLst/>
          </a:prstGeom>
        </p:spPr>
      </p:pic>
    </p:spTree>
    <p:extLst>
      <p:ext uri="{BB962C8B-B14F-4D97-AF65-F5344CB8AC3E}">
        <p14:creationId xmlns:p14="http://schemas.microsoft.com/office/powerpoint/2010/main" val="3878889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626" y="1477261"/>
            <a:ext cx="880097" cy="9326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740" y="4068495"/>
            <a:ext cx="932603" cy="932603"/>
          </a:xfrm>
          <a:prstGeom prst="rect">
            <a:avLst/>
          </a:prstGeom>
        </p:spPr>
      </p:pic>
      <p:sp>
        <p:nvSpPr>
          <p:cNvPr id="8" name="Rectangle 7"/>
          <p:cNvSpPr/>
          <p:nvPr/>
        </p:nvSpPr>
        <p:spPr>
          <a:xfrm>
            <a:off x="1912731" y="5500815"/>
            <a:ext cx="9929697" cy="6573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0000"/>
                </a:solidFill>
                <a:effectLst/>
                <a:uLnTx/>
                <a:uFillTx/>
              </a:rPr>
              <a:t>Mozilla/5.0</a:t>
            </a:r>
            <a:r>
              <a:rPr kumimoji="0" lang="en-US" sz="1836" b="0" i="0" u="none" strike="noStrike" kern="0" cap="none" spc="0" normalizeH="0" baseline="0" noProof="0" dirty="0">
                <a:ln>
                  <a:noFill/>
                </a:ln>
                <a:solidFill>
                  <a:sysClr val="windowText" lastClr="000000"/>
                </a:solidFill>
                <a:effectLst/>
                <a:uLnTx/>
                <a:uFillTx/>
              </a:rPr>
              <a:t> (Windows NT 10.0; Win64; x64) </a:t>
            </a:r>
            <a:r>
              <a:rPr kumimoji="0" lang="en-US" sz="1836" b="0" i="0" u="none" strike="noStrike" kern="0" cap="none" spc="0" normalizeH="0" baseline="0" noProof="0" dirty="0" err="1">
                <a:ln>
                  <a:noFill/>
                </a:ln>
                <a:solidFill>
                  <a:srgbClr val="FF0000"/>
                </a:solidFill>
                <a:effectLst/>
                <a:uLnTx/>
                <a:uFillTx/>
              </a:rPr>
              <a:t>AppleWebKit</a:t>
            </a:r>
            <a:r>
              <a:rPr kumimoji="0" lang="en-US" sz="1836" b="0" i="0" u="none" strike="noStrike" kern="0" cap="none" spc="0" normalizeH="0" baseline="0" noProof="0" dirty="0">
                <a:ln>
                  <a:noFill/>
                </a:ln>
                <a:solidFill>
                  <a:srgbClr val="FF0000"/>
                </a:solidFill>
                <a:effectLst/>
                <a:uLnTx/>
                <a:uFillTx/>
              </a:rPr>
              <a:t>/537.36 (KHTML, like Gecko) Chrome/42.0.2311.135 Safari/537.36</a:t>
            </a:r>
            <a:r>
              <a:rPr kumimoji="0" lang="en-US" sz="1836" b="0" i="0" u="none" strike="noStrike" kern="0" cap="none" spc="0" normalizeH="0" baseline="0" noProof="0" dirty="0">
                <a:ln>
                  <a:noFill/>
                </a:ln>
                <a:solidFill>
                  <a:sysClr val="windowText" lastClr="000000"/>
                </a:solidFill>
                <a:effectLst/>
                <a:uLnTx/>
                <a:uFillTx/>
              </a:rPr>
              <a:t> Edge/12.10240</a:t>
            </a:r>
          </a:p>
        </p:txBody>
      </p:sp>
      <p:sp>
        <p:nvSpPr>
          <p:cNvPr id="9" name="Rectangle 8"/>
          <p:cNvSpPr/>
          <p:nvPr/>
        </p:nvSpPr>
        <p:spPr>
          <a:xfrm>
            <a:off x="1912731" y="2909581"/>
            <a:ext cx="9929697" cy="6573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0000"/>
                </a:solidFill>
                <a:effectLst/>
                <a:uLnTx/>
                <a:uFillTx/>
              </a:rPr>
              <a:t>Mozilla/5.0</a:t>
            </a:r>
            <a:r>
              <a:rPr kumimoji="0" lang="en-US" sz="1836" b="0" i="0" u="none" strike="noStrike" kern="0" cap="none" spc="0" normalizeH="0" baseline="0" noProof="0" dirty="0">
                <a:ln>
                  <a:noFill/>
                </a:ln>
                <a:solidFill>
                  <a:sysClr val="windowText" lastClr="000000"/>
                </a:solidFill>
                <a:effectLst/>
                <a:uLnTx/>
                <a:uFillTx/>
              </a:rPr>
              <a:t> (Macintosh; Intel Mac OS X 10_10_1) </a:t>
            </a:r>
            <a:r>
              <a:rPr kumimoji="0" lang="en-US" sz="1836" b="0" i="0" u="none" strike="noStrike" kern="0" cap="none" spc="0" normalizeH="0" baseline="0" noProof="0" dirty="0" err="1">
                <a:ln>
                  <a:noFill/>
                </a:ln>
                <a:solidFill>
                  <a:sysClr val="windowText" lastClr="000000"/>
                </a:solidFill>
                <a:effectLst/>
                <a:uLnTx/>
                <a:uFillTx/>
              </a:rPr>
              <a:t>AppleWebKit</a:t>
            </a:r>
            <a:r>
              <a:rPr kumimoji="0" lang="en-US" sz="1836" b="0" i="0" u="none" strike="noStrike" kern="0" cap="none" spc="0" normalizeH="0" baseline="0" noProof="0" dirty="0">
                <a:ln>
                  <a:noFill/>
                </a:ln>
                <a:solidFill>
                  <a:sysClr val="windowText" lastClr="000000"/>
                </a:solidFill>
                <a:effectLst/>
                <a:uLnTx/>
                <a:uFillTx/>
              </a:rPr>
              <a:t>/600.1.25 </a:t>
            </a:r>
            <a:r>
              <a:rPr kumimoji="0" lang="en-US" sz="1836" b="0" i="0" u="none" strike="noStrike" kern="0" cap="none" spc="0" normalizeH="0" baseline="0" noProof="0" dirty="0">
                <a:ln>
                  <a:noFill/>
                </a:ln>
                <a:solidFill>
                  <a:srgbClr val="FF0000"/>
                </a:solidFill>
                <a:effectLst/>
                <a:uLnTx/>
                <a:uFillTx/>
              </a:rPr>
              <a:t>(KHTML, like Gecko)</a:t>
            </a:r>
            <a:r>
              <a:rPr kumimoji="0" lang="en-US" sz="1836" b="0" i="0" u="none" strike="noStrike" kern="0" cap="none" spc="0" normalizeH="0" baseline="0" noProof="0" dirty="0">
                <a:ln>
                  <a:noFill/>
                </a:ln>
                <a:solidFill>
                  <a:sysClr val="windowText" lastClr="000000"/>
                </a:solidFill>
                <a:effectLst/>
                <a:uLnTx/>
                <a:uFillTx/>
              </a:rPr>
              <a:t> Version/8.0 Safari/600.1.25</a:t>
            </a:r>
          </a:p>
        </p:txBody>
      </p:sp>
      <p:sp>
        <p:nvSpPr>
          <p:cNvPr id="12" name="Rectangle 11"/>
          <p:cNvSpPr/>
          <p:nvPr/>
        </p:nvSpPr>
        <p:spPr>
          <a:xfrm>
            <a:off x="1912730" y="4205198"/>
            <a:ext cx="10103192" cy="6573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0000"/>
                </a:solidFill>
                <a:effectLst/>
                <a:uLnTx/>
                <a:uFillTx/>
              </a:rPr>
              <a:t>Mozilla/5.0</a:t>
            </a:r>
            <a:r>
              <a:rPr kumimoji="0" lang="en-US" sz="1836" b="0" i="0" u="none" strike="noStrike" kern="0" cap="none" spc="0" normalizeH="0" baseline="0" noProof="0" dirty="0">
                <a:ln>
                  <a:noFill/>
                </a:ln>
                <a:solidFill>
                  <a:sysClr val="windowText" lastClr="000000"/>
                </a:solidFill>
                <a:effectLst/>
                <a:uLnTx/>
                <a:uFillTx/>
              </a:rPr>
              <a:t> (Windows NT 10.0; WOW64) </a:t>
            </a:r>
            <a:r>
              <a:rPr kumimoji="0" lang="en-US" sz="1836" b="0" i="0" u="none" strike="noStrike" kern="0" cap="none" spc="0" normalizeH="0" baseline="0" noProof="0" dirty="0" err="1">
                <a:ln>
                  <a:noFill/>
                </a:ln>
                <a:solidFill>
                  <a:srgbClr val="FF0000"/>
                </a:solidFill>
                <a:effectLst/>
                <a:uLnTx/>
                <a:uFillTx/>
              </a:rPr>
              <a:t>AppleWebKit</a:t>
            </a:r>
            <a:r>
              <a:rPr kumimoji="0" lang="en-US" sz="1836" b="0" i="0" u="none" strike="noStrike" kern="0" cap="none" spc="0" normalizeH="0" baseline="0" noProof="0" dirty="0">
                <a:ln>
                  <a:noFill/>
                </a:ln>
                <a:solidFill>
                  <a:srgbClr val="FF0000"/>
                </a:solidFill>
                <a:effectLst/>
                <a:uLnTx/>
                <a:uFillTx/>
              </a:rPr>
              <a:t>/537.36 (KHTML, like Gecko)</a:t>
            </a:r>
            <a:r>
              <a:rPr kumimoji="0" lang="en-US" sz="1836" b="0" i="0" u="none" strike="noStrike" kern="0" cap="none" spc="0" normalizeH="0" baseline="0" noProof="0" dirty="0">
                <a:ln>
                  <a:noFill/>
                </a:ln>
                <a:solidFill>
                  <a:sysClr val="windowText" lastClr="000000"/>
                </a:solidFill>
                <a:effectLst/>
                <a:uLnTx/>
                <a:uFillTx/>
              </a:rPr>
              <a:t> Chrome/44.0.2403.107 </a:t>
            </a:r>
            <a:r>
              <a:rPr kumimoji="0" lang="en-US" sz="1836" b="0" i="0" u="none" strike="noStrike" kern="0" cap="none" spc="0" normalizeH="0" baseline="0" noProof="0" dirty="0">
                <a:ln>
                  <a:noFill/>
                </a:ln>
                <a:solidFill>
                  <a:srgbClr val="FF0000"/>
                </a:solidFill>
                <a:effectLst/>
                <a:uLnTx/>
                <a:uFillTx/>
              </a:rPr>
              <a:t>Safari/537.36</a:t>
            </a:r>
          </a:p>
        </p:txBody>
      </p:sp>
      <p:sp>
        <p:nvSpPr>
          <p:cNvPr id="14" name="Rectangle 13"/>
          <p:cNvSpPr/>
          <p:nvPr/>
        </p:nvSpPr>
        <p:spPr>
          <a:xfrm>
            <a:off x="1912729" y="1676215"/>
            <a:ext cx="9929696" cy="37484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0000"/>
                </a:solidFill>
                <a:effectLst/>
                <a:uLnTx/>
                <a:uFillTx/>
              </a:rPr>
              <a:t>Mozilla/5.0</a:t>
            </a:r>
            <a:r>
              <a:rPr kumimoji="0" lang="en-US" sz="1836" b="0" i="0" u="none" strike="noStrike" kern="0" cap="none" spc="0" normalizeH="0" baseline="0" noProof="0" dirty="0">
                <a:ln>
                  <a:noFill/>
                </a:ln>
                <a:solidFill>
                  <a:sysClr val="windowText" lastClr="000000"/>
                </a:solidFill>
                <a:effectLst/>
                <a:uLnTx/>
                <a:uFillTx/>
              </a:rPr>
              <a:t> (Windows NT 10.0; WOW64; </a:t>
            </a:r>
            <a:r>
              <a:rPr kumimoji="0" lang="en-US" sz="1836" b="0" i="0" u="none" strike="noStrike" kern="0" cap="none" spc="0" normalizeH="0" baseline="0" noProof="0" dirty="0" smtClean="0">
                <a:ln>
                  <a:noFill/>
                </a:ln>
                <a:solidFill>
                  <a:sysClr val="windowText" lastClr="000000"/>
                </a:solidFill>
                <a:effectLst/>
                <a:uLnTx/>
                <a:uFillTx/>
              </a:rPr>
              <a:t>rv:39.0</a:t>
            </a:r>
            <a:r>
              <a:rPr kumimoji="0" lang="en-US" sz="1836" b="0" i="0" u="none" strike="noStrike" kern="0" cap="none" spc="0" normalizeH="0" baseline="0" noProof="0" dirty="0">
                <a:ln>
                  <a:noFill/>
                </a:ln>
                <a:solidFill>
                  <a:sysClr val="windowText" lastClr="000000"/>
                </a:solidFill>
                <a:effectLst/>
                <a:uLnTx/>
                <a:uFillTx/>
              </a:rPr>
              <a:t>) </a:t>
            </a:r>
            <a:r>
              <a:rPr kumimoji="0" lang="en-US" sz="1836" b="0" i="0" u="none" strike="noStrike" kern="0" cap="none" spc="0" normalizeH="0" baseline="0" noProof="0" dirty="0">
                <a:ln>
                  <a:noFill/>
                </a:ln>
                <a:solidFill>
                  <a:srgbClr val="FF0000"/>
                </a:solidFill>
                <a:effectLst/>
                <a:uLnTx/>
                <a:uFillTx/>
              </a:rPr>
              <a:t>Gecko/20100101</a:t>
            </a:r>
            <a:r>
              <a:rPr kumimoji="0" lang="en-US" sz="1836" b="0" i="0" u="none" strike="noStrike" kern="0" cap="none" spc="0" normalizeH="0" baseline="0" noProof="0" dirty="0">
                <a:ln>
                  <a:noFill/>
                </a:ln>
                <a:solidFill>
                  <a:sysClr val="windowText" lastClr="000000"/>
                </a:solidFill>
                <a:effectLst/>
                <a:uLnTx/>
                <a:uFillTx/>
              </a:rPr>
              <a:t> </a:t>
            </a:r>
            <a:r>
              <a:rPr kumimoji="0" lang="en-US" sz="1836" b="0" i="0" u="none" strike="noStrike" kern="0" cap="none" spc="0" normalizeH="0" baseline="0" noProof="0" dirty="0" smtClean="0">
                <a:ln>
                  <a:noFill/>
                </a:ln>
                <a:solidFill>
                  <a:sysClr val="windowText" lastClr="000000"/>
                </a:solidFill>
                <a:effectLst/>
                <a:uLnTx/>
                <a:uFillTx/>
              </a:rPr>
              <a:t>Firefox/39.0</a:t>
            </a:r>
            <a:endParaRPr kumimoji="0" lang="en-US" sz="1836" b="0" i="0" u="none" strike="noStrike" kern="0" cap="none" spc="0" normalizeH="0" baseline="0" noProof="0" dirty="0">
              <a:ln>
                <a:noFill/>
              </a:ln>
              <a:solidFill>
                <a:sysClr val="windowText" lastClr="000000"/>
              </a:solidFill>
              <a:effectLst/>
              <a:uLnTx/>
              <a:uFillTx/>
            </a:endParaRPr>
          </a:p>
        </p:txBody>
      </p:sp>
      <p:sp>
        <p:nvSpPr>
          <p:cNvPr id="3" name="Text Placeholder 2"/>
          <p:cNvSpPr>
            <a:spLocks noGrp="1"/>
          </p:cNvSpPr>
          <p:nvPr>
            <p:ph type="body" sz="quarter" idx="15"/>
          </p:nvPr>
        </p:nvSpPr>
        <p:spPr/>
        <p:txBody>
          <a:bodyPr/>
          <a:lstStyle/>
          <a:p>
            <a:pPr marL="0" indent="0">
              <a:buNone/>
            </a:pPr>
            <a:r>
              <a:rPr lang="en-GB" noProof="0" dirty="0" smtClean="0"/>
              <a:t>User-Agent Strings</a:t>
            </a:r>
            <a:endParaRPr lang="en-GB" noProof="0" dirty="0"/>
          </a:p>
        </p:txBody>
      </p:sp>
      <p:pic>
        <p:nvPicPr>
          <p:cNvPr id="13" name="Picture 12"/>
          <p:cNvPicPr>
            <a:picLocks noChangeAspect="1"/>
          </p:cNvPicPr>
          <p:nvPr/>
        </p:nvPicPr>
        <p:blipFill>
          <a:blip r:embed="rId4"/>
          <a:stretch>
            <a:fillRect/>
          </a:stretch>
        </p:blipFill>
        <p:spPr>
          <a:xfrm>
            <a:off x="689488" y="5209515"/>
            <a:ext cx="968372" cy="1050220"/>
          </a:xfrm>
          <a:prstGeom prst="rect">
            <a:avLst/>
          </a:prstGeom>
        </p:spPr>
      </p:pic>
      <p:pic>
        <p:nvPicPr>
          <p:cNvPr id="2" name="Picture 1"/>
          <p:cNvPicPr>
            <a:picLocks noChangeAspect="1"/>
          </p:cNvPicPr>
          <p:nvPr/>
        </p:nvPicPr>
        <p:blipFill>
          <a:blip r:embed="rId5"/>
          <a:stretch>
            <a:fillRect/>
          </a:stretch>
        </p:blipFill>
        <p:spPr>
          <a:xfrm>
            <a:off x="708740" y="2766179"/>
            <a:ext cx="933580" cy="933580"/>
          </a:xfrm>
          <a:prstGeom prst="rect">
            <a:avLst/>
          </a:prstGeom>
        </p:spPr>
      </p:pic>
    </p:spTree>
    <p:extLst>
      <p:ext uri="{BB962C8B-B14F-4D97-AF65-F5344CB8AC3E}">
        <p14:creationId xmlns:p14="http://schemas.microsoft.com/office/powerpoint/2010/main" val="36305092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12731" y="3178962"/>
            <a:ext cx="9929697" cy="65735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Mozilla/5.0 (Windows NT 10.0; Win64; x64) </a:t>
            </a:r>
            <a:r>
              <a:rPr kumimoji="0" lang="en-US" sz="1836" b="0" i="0" u="none" strike="noStrike" kern="0" cap="none" spc="0" normalizeH="0" baseline="0" noProof="0" dirty="0" err="1">
                <a:ln>
                  <a:noFill/>
                </a:ln>
                <a:solidFill>
                  <a:sysClr val="windowText" lastClr="000000"/>
                </a:solidFill>
                <a:effectLst/>
                <a:uLnTx/>
                <a:uFillTx/>
              </a:rPr>
              <a:t>AppleWebKit</a:t>
            </a:r>
            <a:r>
              <a:rPr kumimoji="0" lang="en-US" sz="1836" b="0" i="0" u="none" strike="noStrike" kern="0" cap="none" spc="0" normalizeH="0" baseline="0" noProof="0" dirty="0">
                <a:ln>
                  <a:noFill/>
                </a:ln>
                <a:solidFill>
                  <a:sysClr val="windowText" lastClr="000000"/>
                </a:solidFill>
                <a:effectLst/>
                <a:uLnTx/>
                <a:uFillTx/>
              </a:rPr>
              <a:t>/537.36 (KHTML, like Gecko) </a:t>
            </a:r>
            <a:r>
              <a:rPr kumimoji="0" lang="en-US" sz="1836" b="0" i="0" u="none" strike="noStrike" kern="0" cap="none" spc="0" normalizeH="0" baseline="0" noProof="0" dirty="0" smtClean="0">
                <a:ln>
                  <a:noFill/>
                </a:ln>
                <a:solidFill>
                  <a:sysClr val="windowText" lastClr="000000"/>
                </a:solidFill>
                <a:effectLst/>
                <a:uLnTx/>
                <a:uFillTx/>
              </a:rPr>
              <a:t>Chrome/42.0.2311.135 </a:t>
            </a:r>
            <a:r>
              <a:rPr kumimoji="0" lang="en-US" sz="1836" b="0" i="0" u="none" strike="noStrike" kern="0" cap="none" spc="0" normalizeH="0" baseline="0" noProof="0" dirty="0">
                <a:ln>
                  <a:noFill/>
                </a:ln>
                <a:solidFill>
                  <a:sysClr val="windowText" lastClr="000000"/>
                </a:solidFill>
                <a:effectLst/>
                <a:uLnTx/>
                <a:uFillTx/>
              </a:rPr>
              <a:t>Safari/537.36 Edge/12.10240</a:t>
            </a:r>
          </a:p>
        </p:txBody>
      </p:sp>
      <p:sp>
        <p:nvSpPr>
          <p:cNvPr id="3" name="Text Placeholder 2"/>
          <p:cNvSpPr>
            <a:spLocks noGrp="1"/>
          </p:cNvSpPr>
          <p:nvPr>
            <p:ph type="body" sz="quarter" idx="15"/>
          </p:nvPr>
        </p:nvSpPr>
        <p:spPr/>
        <p:txBody>
          <a:bodyPr/>
          <a:lstStyle/>
          <a:p>
            <a:pPr marL="0" indent="0">
              <a:buNone/>
            </a:pPr>
            <a:r>
              <a:rPr lang="en-GB" noProof="0" dirty="0" smtClean="0"/>
              <a:t>Detecting Microsoft Edge</a:t>
            </a:r>
            <a:endParaRPr lang="en-GB" noProof="0" dirty="0"/>
          </a:p>
        </p:txBody>
      </p:sp>
      <p:pic>
        <p:nvPicPr>
          <p:cNvPr id="13" name="Picture 12"/>
          <p:cNvPicPr>
            <a:picLocks noChangeAspect="1"/>
          </p:cNvPicPr>
          <p:nvPr/>
        </p:nvPicPr>
        <p:blipFill>
          <a:blip r:embed="rId3"/>
          <a:stretch>
            <a:fillRect/>
          </a:stretch>
        </p:blipFill>
        <p:spPr>
          <a:xfrm>
            <a:off x="689488" y="2887662"/>
            <a:ext cx="968372" cy="1050220"/>
          </a:xfrm>
          <a:prstGeom prst="rect">
            <a:avLst/>
          </a:prstGeom>
        </p:spPr>
      </p:pic>
      <p:sp>
        <p:nvSpPr>
          <p:cNvPr id="4" name="Oval 3"/>
          <p:cNvSpPr/>
          <p:nvPr/>
        </p:nvSpPr>
        <p:spPr bwMode="auto">
          <a:xfrm>
            <a:off x="5457450" y="3268662"/>
            <a:ext cx="2056187" cy="758920"/>
          </a:xfrm>
          <a:prstGeom prst="ellipse">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Rectangle 6"/>
          <p:cNvSpPr/>
          <p:nvPr/>
        </p:nvSpPr>
        <p:spPr>
          <a:xfrm>
            <a:off x="6728208" y="4792662"/>
            <a:ext cx="3304110" cy="120032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7200" b="0" i="0" u="none" strike="noStrike" kern="0" cap="none" spc="0" normalizeH="0" baseline="0" noProof="0" dirty="0">
                <a:ln>
                  <a:noFill/>
                </a:ln>
                <a:solidFill>
                  <a:sysClr val="windowText" lastClr="000000"/>
                </a:solidFill>
                <a:effectLst/>
                <a:uLnTx/>
                <a:uFillTx/>
              </a:rPr>
              <a:t>"Edge/"</a:t>
            </a:r>
          </a:p>
        </p:txBody>
      </p:sp>
      <p:cxnSp>
        <p:nvCxnSpPr>
          <p:cNvPr id="11" name="Straight Arrow Connector 10"/>
          <p:cNvCxnSpPr/>
          <p:nvPr/>
        </p:nvCxnSpPr>
        <p:spPr>
          <a:xfrm>
            <a:off x="6599237" y="4183062"/>
            <a:ext cx="533400" cy="60960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0637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noProof="0" dirty="0" smtClean="0"/>
              <a:t>Aliasing </a:t>
            </a:r>
            <a:r>
              <a:rPr lang="en-GB" noProof="0" dirty="0" err="1" smtClean="0"/>
              <a:t>webkit</a:t>
            </a:r>
            <a:r>
              <a:rPr lang="en-GB" noProof="0" dirty="0" smtClean="0"/>
              <a:t>- prefixed APIs</a:t>
            </a:r>
            <a:endParaRPr lang="en-GB" noProof="0" dirty="0"/>
          </a:p>
        </p:txBody>
      </p:sp>
      <p:sp>
        <p:nvSpPr>
          <p:cNvPr id="7" name="Text Placeholder 6"/>
          <p:cNvSpPr>
            <a:spLocks noGrp="1"/>
          </p:cNvSpPr>
          <p:nvPr>
            <p:ph type="body" sz="quarter" idx="11"/>
          </p:nvPr>
        </p:nvSpPr>
        <p:spPr>
          <a:xfrm>
            <a:off x="274639" y="1212849"/>
            <a:ext cx="11889564" cy="5180013"/>
          </a:xfrm>
        </p:spPr>
        <p:txBody>
          <a:bodyPr numCol="3"/>
          <a:lstStyle/>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-align-content</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-align-items</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-align-self</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-animation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-animation-delay</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-animation-direction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-animation-duration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-animation-fill-mode</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-animation-iteration-count</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-animation-name</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-animation-play-state</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-animation-timing-function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-appearance</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a:t>
            </a:r>
            <a:r>
              <a:rPr lang="en-GB" sz="1400" noProof="0" dirty="0" err="1">
                <a:solidFill>
                  <a:schemeClr val="tx1"/>
                </a:solidFill>
              </a:rPr>
              <a:t>backface</a:t>
            </a:r>
            <a:r>
              <a:rPr lang="en-GB" sz="1400" noProof="0" dirty="0">
                <a:solidFill>
                  <a:schemeClr val="tx1"/>
                </a:solidFill>
              </a:rPr>
              <a:t>-visibility</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-background-clip</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-background-origin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-background-size</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-border-bottom-left-radius</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-border-bottom-right-radius</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-border-image</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-border-radius</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-border-top-left-radius</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-border-top-right-radius</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-box-align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-box-direction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-box-flex</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-box-ordinal-group</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-box-orient</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-box-pack</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-box-sizing</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-column-break-after</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-column-break-before</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-column-break-inside</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-column-count</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-column-gap</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-column-rule</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-column-rule-</a:t>
            </a:r>
            <a:r>
              <a:rPr lang="en-GB" sz="1400" noProof="0" dirty="0" err="1">
                <a:solidFill>
                  <a:schemeClr val="tx1"/>
                </a:solidFill>
              </a:rPr>
              <a:t>color</a:t>
            </a:r>
            <a:endParaRPr lang="en-GB" sz="1400" noProof="0" dirty="0">
              <a:solidFill>
                <a:schemeClr val="tx1"/>
              </a:solidFill>
            </a:endParaRP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-column-rule-style</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-column-rule-width</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-column-span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-column-width</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-flex</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-flex-basis</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-flex-direction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-flex-flow</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-flex-grow</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-flex-shrink</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-flex-wrap</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-justify-content</a:t>
            </a:r>
          </a:p>
          <a:p>
            <a:r>
              <a:rPr lang="en-GB" sz="1400" noProof="0" dirty="0">
                <a:solidFill>
                  <a:schemeClr val="tx1"/>
                </a:solidFill>
              </a:rPr>
              <a:t>-</a:t>
            </a:r>
            <a:r>
              <a:rPr lang="en-GB" sz="1400" noProof="0" dirty="0" err="1">
                <a:solidFill>
                  <a:schemeClr val="tx1"/>
                </a:solidFill>
              </a:rPr>
              <a:t>webkit-keyframes</a:t>
            </a:r>
            <a:endParaRPr lang="en-GB" sz="1400" noProof="0" dirty="0">
              <a:solidFill>
                <a:schemeClr val="tx1"/>
              </a:solidFill>
            </a:endParaRP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-order</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-text-size-adjust</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-transform</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-transform-origin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-transform-origin-x</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-transform-origin-y</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-transform-origin-z</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-transition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-transition-delay</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-transition-duration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-transition-property</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-transition-timing-function</a:t>
            </a:r>
          </a:p>
          <a:p>
            <a:r>
              <a:rPr lang="en-GB" sz="1400" noProof="0" dirty="0">
                <a:solidFill>
                  <a:schemeClr val="tx1"/>
                </a:solidFill>
              </a:rPr>
              <a:t>-</a:t>
            </a:r>
            <a:r>
              <a:rPr lang="en-GB" sz="1400" noProof="0" dirty="0" err="1">
                <a:solidFill>
                  <a:schemeClr val="tx1"/>
                </a:solidFill>
              </a:rPr>
              <a:t>webkit</a:t>
            </a:r>
            <a:r>
              <a:rPr lang="en-GB" sz="1400" noProof="0" dirty="0">
                <a:solidFill>
                  <a:schemeClr val="tx1"/>
                </a:solidFill>
              </a:rPr>
              <a:t>-user-select</a:t>
            </a:r>
          </a:p>
        </p:txBody>
      </p:sp>
    </p:spTree>
    <p:extLst>
      <p:ext uri="{BB962C8B-B14F-4D97-AF65-F5344CB8AC3E}">
        <p14:creationId xmlns:p14="http://schemas.microsoft.com/office/powerpoint/2010/main" val="8363641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Removing the legacy of Internet Explorer</a:t>
            </a:r>
            <a:endParaRPr lang="en-GB" noProof="0" dirty="0"/>
          </a:p>
        </p:txBody>
      </p:sp>
      <p:grpSp>
        <p:nvGrpSpPr>
          <p:cNvPr id="8" name="Group 7"/>
          <p:cNvGrpSpPr/>
          <p:nvPr/>
        </p:nvGrpSpPr>
        <p:grpSpPr>
          <a:xfrm>
            <a:off x="1814932" y="2125662"/>
            <a:ext cx="8806610" cy="3962400"/>
            <a:chOff x="1983627" y="2125662"/>
            <a:chExt cx="8806610" cy="3962400"/>
          </a:xfrm>
        </p:grpSpPr>
        <p:sp>
          <p:nvSpPr>
            <p:cNvPr id="6" name="Oval 5"/>
            <p:cNvSpPr/>
            <p:nvPr/>
          </p:nvSpPr>
          <p:spPr bwMode="auto">
            <a:xfrm>
              <a:off x="1983627" y="2125662"/>
              <a:ext cx="3962400" cy="3962400"/>
            </a:xfrm>
            <a:prstGeom prst="ellipse">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smtClean="0">
                  <a:ln>
                    <a:noFill/>
                  </a:ln>
                  <a:gradFill>
                    <a:gsLst>
                      <a:gs pos="0">
                        <a:srgbClr val="FFFFFF"/>
                      </a:gs>
                      <a:gs pos="100000">
                        <a:srgbClr val="FFFFFF"/>
                      </a:gs>
                    </a:gsLst>
                    <a:lin ang="5400000" scaled="0"/>
                  </a:gradFill>
                  <a:effectLst/>
                  <a:uLnTx/>
                  <a:uFillTx/>
                </a:rPr>
                <a:t>220k+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rPr>
                <a:t>Unique LoC Removed</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rPr>
                <a:t>6 document modes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rPr>
                <a:t>300+ APIs removed</a:t>
              </a:r>
              <a:endParaRPr kumimoji="0" lang="en-GB"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Oval 6"/>
            <p:cNvSpPr/>
            <p:nvPr/>
          </p:nvSpPr>
          <p:spPr bwMode="auto">
            <a:xfrm>
              <a:off x="6827837" y="2125662"/>
              <a:ext cx="3962400" cy="3962400"/>
            </a:xfrm>
            <a:prstGeom prst="ellipse">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smtClean="0">
                  <a:ln>
                    <a:noFill/>
                  </a:ln>
                  <a:gradFill>
                    <a:gsLst>
                      <a:gs pos="0">
                        <a:srgbClr val="FFFFFF"/>
                      </a:gs>
                      <a:gs pos="100000">
                        <a:srgbClr val="FFFFFF"/>
                      </a:gs>
                    </a:gsLst>
                    <a:lin ang="5400000" scaled="0"/>
                  </a:gradFill>
                  <a:effectLst/>
                  <a:uLnTx/>
                  <a:uFillTx/>
                </a:rPr>
                <a:t>300k+</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rPr>
                <a:t>Unique LoC Added</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rPr>
                <a:t>49 New Major Features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rPr>
                <a:t>4200+ Interop Fixes</a:t>
              </a:r>
              <a:endParaRPr kumimoji="0" lang="en-GB"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9" name="Rectangle 8"/>
          <p:cNvSpPr/>
          <p:nvPr/>
        </p:nvSpPr>
        <p:spPr>
          <a:xfrm>
            <a:off x="274639" y="6392862"/>
            <a:ext cx="2302233"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http://aka.ms/cdbcjp</a:t>
            </a:r>
          </a:p>
        </p:txBody>
      </p:sp>
    </p:spTree>
    <p:extLst>
      <p:ext uri="{BB962C8B-B14F-4D97-AF65-F5344CB8AC3E}">
        <p14:creationId xmlns:p14="http://schemas.microsoft.com/office/powerpoint/2010/main" val="319324230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463308"/>
          </a:xfrm>
        </p:spPr>
        <p:txBody>
          <a:bodyPr/>
          <a:lstStyle/>
          <a:p>
            <a:r>
              <a:rPr lang="en-US" dirty="0" smtClean="0"/>
              <a:t>ActiveX</a:t>
            </a:r>
          </a:p>
          <a:p>
            <a:r>
              <a:rPr lang="en-US" dirty="0" smtClean="0"/>
              <a:t>Browser Helper Objects</a:t>
            </a:r>
          </a:p>
          <a:p>
            <a:r>
              <a:rPr lang="en-US" dirty="0" smtClean="0"/>
              <a:t>Document Modes</a:t>
            </a:r>
          </a:p>
          <a:p>
            <a:r>
              <a:rPr lang="en-US" dirty="0" smtClean="0"/>
              <a:t>Vector Markup Language (VML)</a:t>
            </a:r>
          </a:p>
          <a:p>
            <a:r>
              <a:rPr lang="en-US" dirty="0" smtClean="0"/>
              <a:t>VBScript</a:t>
            </a:r>
          </a:p>
          <a:p>
            <a:r>
              <a:rPr lang="en-US" dirty="0" err="1" smtClean="0"/>
              <a:t>attachEvent</a:t>
            </a:r>
            <a:r>
              <a:rPr lang="en-US" dirty="0"/>
              <a:t> </a:t>
            </a:r>
            <a:r>
              <a:rPr lang="en-US" dirty="0" smtClean="0"/>
              <a:t>/ </a:t>
            </a:r>
            <a:r>
              <a:rPr lang="en-US" dirty="0" err="1" smtClean="0"/>
              <a:t>removeEvent</a:t>
            </a:r>
            <a:r>
              <a:rPr lang="en-US" dirty="0" smtClean="0"/>
              <a:t> – use </a:t>
            </a:r>
            <a:r>
              <a:rPr lang="en-US" dirty="0" err="1" smtClean="0"/>
              <a:t>addEventListener</a:t>
            </a:r>
            <a:endParaRPr lang="en-US" dirty="0" smtClean="0"/>
          </a:p>
          <a:p>
            <a:r>
              <a:rPr lang="en-US" dirty="0" err="1" smtClean="0"/>
              <a:t>currentStyle</a:t>
            </a:r>
            <a:r>
              <a:rPr lang="en-US" dirty="0" smtClean="0"/>
              <a:t> – use </a:t>
            </a:r>
            <a:r>
              <a:rPr lang="en-US" dirty="0" err="1" smtClean="0"/>
              <a:t>getComputedStyle</a:t>
            </a:r>
            <a:endParaRPr lang="en-US" dirty="0" smtClean="0"/>
          </a:p>
          <a:p>
            <a:r>
              <a:rPr lang="en-US" dirty="0" smtClean="0"/>
              <a:t>Conditional Comments</a:t>
            </a:r>
          </a:p>
          <a:p>
            <a:r>
              <a:rPr lang="en-US" dirty="0" smtClean="0"/>
              <a:t>IE8 Layout quirks – use Enterprise Mode if necessary</a:t>
            </a:r>
          </a:p>
          <a:p>
            <a:r>
              <a:rPr lang="en-US" dirty="0" smtClean="0"/>
              <a:t>DirectX filters and transitions – use CSS3 &amp; SVG</a:t>
            </a:r>
          </a:p>
          <a:p>
            <a:r>
              <a:rPr lang="en-US" dirty="0" smtClean="0"/>
              <a:t>AND MUCH </a:t>
            </a:r>
            <a:r>
              <a:rPr lang="en-US" dirty="0" err="1" smtClean="0"/>
              <a:t>MUCH</a:t>
            </a:r>
            <a:r>
              <a:rPr lang="en-US" dirty="0" smtClean="0"/>
              <a:t> MORE</a:t>
            </a:r>
          </a:p>
          <a:p>
            <a:r>
              <a:rPr lang="en-US" dirty="0"/>
              <a:t>See here: https://blogs.windows.com/msedgedev/2015/05/06/a-break-from-the-past-part-2-saying-goodbye-to-activex-vbscript-attachevent/</a:t>
            </a:r>
          </a:p>
          <a:p>
            <a:endParaRPr lang="en-US" dirty="0" smtClean="0"/>
          </a:p>
          <a:p>
            <a:endParaRPr lang="en-US" dirty="0"/>
          </a:p>
        </p:txBody>
      </p:sp>
      <p:sp>
        <p:nvSpPr>
          <p:cNvPr id="3" name="Title 2"/>
          <p:cNvSpPr>
            <a:spLocks noGrp="1"/>
          </p:cNvSpPr>
          <p:nvPr>
            <p:ph type="title"/>
          </p:nvPr>
        </p:nvSpPr>
        <p:spPr/>
        <p:txBody>
          <a:bodyPr/>
          <a:lstStyle/>
          <a:p>
            <a:r>
              <a:rPr lang="en-US" dirty="0" smtClean="0"/>
              <a:t>Technologies and APIs NOT supported in Edge</a:t>
            </a:r>
            <a:endParaRPr lang="en-US" dirty="0"/>
          </a:p>
        </p:txBody>
      </p:sp>
    </p:spTree>
    <p:extLst>
      <p:ext uri="{BB962C8B-B14F-4D97-AF65-F5344CB8AC3E}">
        <p14:creationId xmlns:p14="http://schemas.microsoft.com/office/powerpoint/2010/main" val="410636904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219825" y="-1"/>
            <a:ext cx="6213381" cy="6992587"/>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 name="Title 3"/>
          <p:cNvSpPr>
            <a:spLocks noGrp="1"/>
          </p:cNvSpPr>
          <p:nvPr>
            <p:ph type="title"/>
          </p:nvPr>
        </p:nvSpPr>
        <p:spPr/>
        <p:txBody>
          <a:bodyPr/>
          <a:lstStyle/>
          <a:p>
            <a:r>
              <a:rPr lang="en-GB" noProof="0" dirty="0" smtClean="0"/>
              <a:t>Building for the web of today and tomorrow</a:t>
            </a:r>
            <a:endParaRPr lang="en-GB" noProof="0" dirty="0"/>
          </a:p>
        </p:txBody>
      </p:sp>
      <p:grpSp>
        <p:nvGrpSpPr>
          <p:cNvPr id="11" name="Group 10"/>
          <p:cNvGrpSpPr/>
          <p:nvPr/>
        </p:nvGrpSpPr>
        <p:grpSpPr>
          <a:xfrm>
            <a:off x="7056437" y="1173162"/>
            <a:ext cx="4583983" cy="4648200"/>
            <a:chOff x="4024153" y="4543621"/>
            <a:chExt cx="1583619" cy="1605804"/>
          </a:xfrm>
        </p:grpSpPr>
        <p:pic>
          <p:nvPicPr>
            <p:cNvPr id="6" name="Picture 5"/>
            <p:cNvPicPr>
              <a:picLocks noChangeAspect="1"/>
            </p:cNvPicPr>
            <p:nvPr/>
          </p:nvPicPr>
          <p:blipFill>
            <a:blip r:embed="rId2"/>
            <a:stretch>
              <a:fillRect/>
            </a:stretch>
          </p:blipFill>
          <p:spPr>
            <a:xfrm>
              <a:off x="4024153" y="4543621"/>
              <a:ext cx="169032" cy="1605804"/>
            </a:xfrm>
            <a:prstGeom prst="rect">
              <a:avLst/>
            </a:prstGeom>
          </p:spPr>
        </p:pic>
        <p:pic>
          <p:nvPicPr>
            <p:cNvPr id="7" name="Picture 6"/>
            <p:cNvPicPr>
              <a:picLocks noChangeAspect="1"/>
            </p:cNvPicPr>
            <p:nvPr/>
          </p:nvPicPr>
          <p:blipFill>
            <a:blip r:embed="rId3"/>
            <a:stretch>
              <a:fillRect/>
            </a:stretch>
          </p:blipFill>
          <p:spPr>
            <a:xfrm>
              <a:off x="4290475" y="4543621"/>
              <a:ext cx="183119" cy="1591720"/>
            </a:xfrm>
            <a:prstGeom prst="rect">
              <a:avLst/>
            </a:prstGeom>
          </p:spPr>
        </p:pic>
        <p:pic>
          <p:nvPicPr>
            <p:cNvPr id="8" name="Picture 7"/>
            <p:cNvPicPr>
              <a:picLocks noChangeAspect="1"/>
            </p:cNvPicPr>
            <p:nvPr/>
          </p:nvPicPr>
          <p:blipFill>
            <a:blip r:embed="rId4"/>
            <a:stretch>
              <a:fillRect/>
            </a:stretch>
          </p:blipFill>
          <p:spPr>
            <a:xfrm>
              <a:off x="4569066" y="4543621"/>
              <a:ext cx="169032" cy="1479031"/>
            </a:xfrm>
            <a:prstGeom prst="rect">
              <a:avLst/>
            </a:prstGeom>
          </p:spPr>
        </p:pic>
        <p:pic>
          <p:nvPicPr>
            <p:cNvPr id="9" name="Picture 8"/>
            <p:cNvPicPr>
              <a:picLocks noChangeAspect="1"/>
            </p:cNvPicPr>
            <p:nvPr/>
          </p:nvPicPr>
          <p:blipFill>
            <a:blip r:embed="rId5"/>
            <a:stretch>
              <a:fillRect/>
            </a:stretch>
          </p:blipFill>
          <p:spPr>
            <a:xfrm>
              <a:off x="4846638" y="4543621"/>
              <a:ext cx="183119" cy="1338172"/>
            </a:xfrm>
            <a:prstGeom prst="rect">
              <a:avLst/>
            </a:prstGeom>
          </p:spPr>
        </p:pic>
        <p:pic>
          <p:nvPicPr>
            <p:cNvPr id="10" name="Picture 9"/>
            <p:cNvPicPr>
              <a:picLocks noChangeAspect="1"/>
            </p:cNvPicPr>
            <p:nvPr/>
          </p:nvPicPr>
          <p:blipFill>
            <a:blip r:embed="rId6"/>
            <a:stretch>
              <a:fillRect/>
            </a:stretch>
          </p:blipFill>
          <p:spPr>
            <a:xfrm>
              <a:off x="5171104" y="4543621"/>
              <a:ext cx="436668" cy="1239571"/>
            </a:xfrm>
            <a:prstGeom prst="rect">
              <a:avLst/>
            </a:prstGeom>
          </p:spPr>
        </p:pic>
      </p:grpSp>
    </p:spTree>
    <p:extLst>
      <p:ext uri="{BB962C8B-B14F-4D97-AF65-F5344CB8AC3E}">
        <p14:creationId xmlns:p14="http://schemas.microsoft.com/office/powerpoint/2010/main" val="13761954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5480" y="2630955"/>
            <a:ext cx="11868675" cy="1732617"/>
          </a:xfrm>
        </p:spPr>
        <p:txBody>
          <a:bodyPr/>
          <a:lstStyle/>
          <a:p>
            <a:r>
              <a:rPr lang="en-US" dirty="0" smtClean="0"/>
              <a:t>Adapt to different devices without targeting each and every device</a:t>
            </a:r>
            <a:endParaRPr lang="en-US" dirty="0"/>
          </a:p>
        </p:txBody>
      </p:sp>
    </p:spTree>
    <p:extLst>
      <p:ext uri="{BB962C8B-B14F-4D97-AF65-F5344CB8AC3E}">
        <p14:creationId xmlns:p14="http://schemas.microsoft.com/office/powerpoint/2010/main" val="216361508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noProof="0" dirty="0" smtClean="0"/>
              <a:t>Standards</a:t>
            </a:r>
            <a:endParaRPr lang="en-GB" noProof="0" dirty="0"/>
          </a:p>
        </p:txBody>
      </p:sp>
      <p:pic>
        <p:nvPicPr>
          <p:cNvPr id="2" name="Picture 1"/>
          <p:cNvPicPr>
            <a:picLocks noChangeAspect="1"/>
          </p:cNvPicPr>
          <p:nvPr/>
        </p:nvPicPr>
        <p:blipFill>
          <a:blip r:embed="rId3"/>
          <a:stretch>
            <a:fillRect/>
          </a:stretch>
        </p:blipFill>
        <p:spPr>
          <a:xfrm>
            <a:off x="264521" y="1363661"/>
            <a:ext cx="5207508" cy="5334195"/>
          </a:xfrm>
          <a:prstGeom prst="rect">
            <a:avLst/>
          </a:prstGeom>
        </p:spPr>
      </p:pic>
      <p:pic>
        <p:nvPicPr>
          <p:cNvPr id="6" name="Picture 5"/>
          <p:cNvPicPr>
            <a:picLocks noChangeAspect="1"/>
          </p:cNvPicPr>
          <p:nvPr/>
        </p:nvPicPr>
        <p:blipFill>
          <a:blip r:embed="rId4"/>
          <a:stretch>
            <a:fillRect/>
          </a:stretch>
        </p:blipFill>
        <p:spPr>
          <a:xfrm>
            <a:off x="4465637" y="1364689"/>
            <a:ext cx="5181600" cy="5281119"/>
          </a:xfrm>
          <a:prstGeom prst="rect">
            <a:avLst/>
          </a:prstGeom>
        </p:spPr>
      </p:pic>
      <p:pic>
        <p:nvPicPr>
          <p:cNvPr id="8" name="Picture 7"/>
          <p:cNvPicPr>
            <a:picLocks noChangeAspect="1"/>
          </p:cNvPicPr>
          <p:nvPr/>
        </p:nvPicPr>
        <p:blipFill rotWithShape="1">
          <a:blip r:embed="rId5"/>
          <a:srcRect l="2" r="27735"/>
          <a:stretch/>
        </p:blipFill>
        <p:spPr>
          <a:xfrm>
            <a:off x="8426244" y="1363661"/>
            <a:ext cx="3749040" cy="5334195"/>
          </a:xfrm>
          <a:prstGeom prst="rect">
            <a:avLst/>
          </a:prstGeom>
        </p:spPr>
      </p:pic>
    </p:spTree>
    <p:extLst>
      <p:ext uri="{BB962C8B-B14F-4D97-AF65-F5344CB8AC3E}">
        <p14:creationId xmlns:p14="http://schemas.microsoft.com/office/powerpoint/2010/main" val="427750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Security and Reliability</a:t>
            </a:r>
            <a:endParaRPr lang="en-GB" noProof="0" dirty="0"/>
          </a:p>
        </p:txBody>
      </p:sp>
      <p:sp>
        <p:nvSpPr>
          <p:cNvPr id="6" name="Text Placeholder 5"/>
          <p:cNvSpPr>
            <a:spLocks noGrp="1"/>
          </p:cNvSpPr>
          <p:nvPr>
            <p:ph type="body" sz="quarter" idx="10"/>
          </p:nvPr>
        </p:nvSpPr>
        <p:spPr>
          <a:xfrm>
            <a:off x="274639" y="1212849"/>
            <a:ext cx="5486399" cy="3856440"/>
          </a:xfrm>
        </p:spPr>
        <p:txBody>
          <a:bodyPr/>
          <a:lstStyle/>
          <a:p>
            <a:r>
              <a:rPr lang="en-GB" sz="3200" noProof="0" dirty="0" smtClean="0"/>
              <a:t>New standards support</a:t>
            </a:r>
          </a:p>
          <a:p>
            <a:pPr lvl="1"/>
            <a:r>
              <a:rPr lang="en-GB" sz="1800" noProof="0" dirty="0" smtClean="0"/>
              <a:t>Content Security Policy (</a:t>
            </a:r>
            <a:r>
              <a:rPr lang="en-GB" sz="1800" noProof="0" dirty="0" err="1" smtClean="0"/>
              <a:t>CSP</a:t>
            </a:r>
            <a:r>
              <a:rPr lang="en-GB" sz="1800" noProof="0" dirty="0" smtClean="0"/>
              <a:t>)</a:t>
            </a:r>
          </a:p>
          <a:p>
            <a:pPr lvl="1"/>
            <a:r>
              <a:rPr lang="en-GB" sz="1800" noProof="0" dirty="0" smtClean="0"/>
              <a:t>HTTP Strict Transport Security (</a:t>
            </a:r>
            <a:r>
              <a:rPr lang="en-GB" sz="1800" noProof="0" dirty="0" err="1" smtClean="0"/>
              <a:t>HSTS</a:t>
            </a:r>
            <a:r>
              <a:rPr lang="en-GB" sz="1800" noProof="0" dirty="0" smtClean="0"/>
              <a:t>)</a:t>
            </a:r>
          </a:p>
          <a:p>
            <a:pPr lvl="1"/>
            <a:r>
              <a:rPr lang="en-GB" sz="1800" noProof="0" dirty="0" smtClean="0"/>
              <a:t>HTTP 2.0</a:t>
            </a:r>
          </a:p>
          <a:p>
            <a:r>
              <a:rPr lang="en-GB" sz="3200" noProof="0" dirty="0" smtClean="0"/>
              <a:t>Overhauled DOM memory representation</a:t>
            </a:r>
          </a:p>
          <a:p>
            <a:r>
              <a:rPr lang="en-GB" sz="3200" noProof="0" dirty="0" smtClean="0"/>
              <a:t>Removed binary extensions</a:t>
            </a:r>
          </a:p>
          <a:p>
            <a:pPr lvl="1"/>
            <a:r>
              <a:rPr lang="en-GB" sz="1800" noProof="0" dirty="0" smtClean="0"/>
              <a:t>No more ActiveX controls</a:t>
            </a:r>
          </a:p>
          <a:p>
            <a:pPr lvl="1"/>
            <a:r>
              <a:rPr lang="en-GB" sz="1800" noProof="0" dirty="0" smtClean="0"/>
              <a:t>No Toolbars, </a:t>
            </a:r>
            <a:r>
              <a:rPr lang="en-GB" sz="1800" noProof="0" dirty="0" err="1" smtClean="0"/>
              <a:t>BHOs</a:t>
            </a:r>
            <a:r>
              <a:rPr lang="en-GB" sz="1800" noProof="0" dirty="0" smtClean="0"/>
              <a:t>, </a:t>
            </a:r>
            <a:r>
              <a:rPr lang="en-GB" sz="1800" noProof="0" dirty="0" err="1" smtClean="0"/>
              <a:t>VML</a:t>
            </a:r>
            <a:r>
              <a:rPr lang="en-GB" sz="1800" noProof="0" dirty="0" smtClean="0"/>
              <a:t>, VBScript</a:t>
            </a:r>
            <a:endParaRPr lang="en-GB" sz="1800" noProof="0" dirty="0"/>
          </a:p>
        </p:txBody>
      </p:sp>
      <p:sp>
        <p:nvSpPr>
          <p:cNvPr id="8" name="Text Placeholder 7"/>
          <p:cNvSpPr>
            <a:spLocks noGrp="1"/>
          </p:cNvSpPr>
          <p:nvPr>
            <p:ph type="body" sz="quarter" idx="11"/>
          </p:nvPr>
        </p:nvSpPr>
        <p:spPr>
          <a:xfrm>
            <a:off x="6675439" y="1212849"/>
            <a:ext cx="5486399" cy="3345531"/>
          </a:xfrm>
        </p:spPr>
        <p:txBody>
          <a:bodyPr/>
          <a:lstStyle/>
          <a:p>
            <a:r>
              <a:rPr lang="en-GB" sz="3200" noProof="0" dirty="0" smtClean="0"/>
              <a:t>Secure sandbox</a:t>
            </a:r>
          </a:p>
          <a:p>
            <a:pPr lvl="1"/>
            <a:r>
              <a:rPr lang="en-GB" sz="1800" noProof="0" dirty="0" smtClean="0"/>
              <a:t>Enhanced Protected Mode with </a:t>
            </a:r>
            <a:r>
              <a:rPr lang="en-GB" sz="1800" noProof="0" dirty="0" err="1" smtClean="0"/>
              <a:t>AppContainer</a:t>
            </a:r>
            <a:endParaRPr lang="en-GB" sz="1800" noProof="0" dirty="0" smtClean="0"/>
          </a:p>
          <a:p>
            <a:pPr lvl="1"/>
            <a:r>
              <a:rPr lang="en-GB" sz="1800" noProof="0" dirty="0" smtClean="0"/>
              <a:t>64-bit by Default</a:t>
            </a:r>
          </a:p>
          <a:p>
            <a:r>
              <a:rPr lang="en-GB" sz="3200" noProof="0" dirty="0" smtClean="0"/>
              <a:t>New memory management</a:t>
            </a:r>
          </a:p>
          <a:p>
            <a:pPr lvl="1"/>
            <a:r>
              <a:rPr lang="en-GB" sz="1800" noProof="0" dirty="0" err="1" smtClean="0"/>
              <a:t>MemGC</a:t>
            </a:r>
            <a:endParaRPr lang="en-GB" sz="1800" noProof="0" dirty="0" smtClean="0"/>
          </a:p>
          <a:p>
            <a:pPr lvl="1"/>
            <a:r>
              <a:rPr lang="en-GB" sz="1800" noProof="0" dirty="0" smtClean="0"/>
              <a:t>Control Flow Guard (</a:t>
            </a:r>
            <a:r>
              <a:rPr lang="en-GB" sz="1800" noProof="0" dirty="0" err="1" smtClean="0"/>
              <a:t>CFG</a:t>
            </a:r>
            <a:r>
              <a:rPr lang="en-GB" sz="1800" noProof="0" dirty="0" smtClean="0"/>
              <a:t>)</a:t>
            </a:r>
          </a:p>
          <a:p>
            <a:r>
              <a:rPr lang="en-GB" sz="3200" noProof="0" dirty="0" smtClean="0"/>
              <a:t>Fail-fast</a:t>
            </a:r>
          </a:p>
          <a:p>
            <a:pPr lvl="1"/>
            <a:r>
              <a:rPr lang="en-GB" sz="1800" noProof="0" dirty="0" smtClean="0"/>
              <a:t>Abandonment</a:t>
            </a:r>
          </a:p>
        </p:txBody>
      </p:sp>
      <p:sp>
        <p:nvSpPr>
          <p:cNvPr id="5" name="Rectangle 4"/>
          <p:cNvSpPr/>
          <p:nvPr/>
        </p:nvSpPr>
        <p:spPr>
          <a:xfrm>
            <a:off x="274639" y="6556930"/>
            <a:ext cx="2340000"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http://aka.ms/lvwo37</a:t>
            </a:r>
          </a:p>
        </p:txBody>
      </p:sp>
      <p:sp>
        <p:nvSpPr>
          <p:cNvPr id="9" name="Rectangle 8"/>
          <p:cNvSpPr/>
          <p:nvPr/>
        </p:nvSpPr>
        <p:spPr bwMode="auto">
          <a:xfrm>
            <a:off x="6675439" y="4716462"/>
            <a:ext cx="5105398" cy="16764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chemeClr val="bg1">
                    <a:lumMod val="50000"/>
                  </a:schemeClr>
                </a:solidFill>
                <a:effectLst/>
                <a:uLnTx/>
                <a:uFillTx/>
                <a:latin typeface="Consolas" panose="020B0609020204030204" pitchFamily="49" charset="0"/>
                <a:cs typeface="Consolas" panose="020B0609020204030204" pitchFamily="49" charset="0"/>
              </a:rPr>
              <a:t>	if (this == nullptr) {</a:t>
            </a:r>
            <a:endParaRPr kumimoji="0" lang="en-GB" sz="2000" b="0" i="0" u="none" strike="noStrike" kern="0" cap="none" spc="0" normalizeH="0" baseline="0" noProof="0" dirty="0">
              <a:ln>
                <a:noFill/>
              </a:ln>
              <a:solidFill>
                <a:schemeClr val="bg1">
                  <a:lumMod val="50000"/>
                </a:schemeClr>
              </a:solidFill>
              <a:effectLst/>
              <a:uLnTx/>
              <a:uFillTx/>
              <a:latin typeface="Consolas" panose="020B0609020204030204" pitchFamily="49" charset="0"/>
              <a:cs typeface="Consolas" panose="020B0609020204030204" pitchFamily="49"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chemeClr val="bg1">
                    <a:lumMod val="50000"/>
                  </a:schemeClr>
                </a:solidFill>
                <a:effectLst/>
                <a:uLnTx/>
                <a:uFillTx/>
                <a:latin typeface="Consolas" panose="020B0609020204030204" pitchFamily="49" charset="0"/>
                <a:cs typeface="Consolas" panose="020B0609020204030204" pitchFamily="49" charset="0"/>
              </a:rPr>
              <a:t>		return;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chemeClr val="bg1">
                    <a:lumMod val="50000"/>
                  </a:schemeClr>
                </a:solidFill>
                <a:effectLst/>
                <a:uLnTx/>
                <a:uFillTx/>
                <a:latin typeface="Consolas" panose="020B0609020204030204" pitchFamily="49" charset="0"/>
                <a:cs typeface="Consolas" panose="020B0609020204030204" pitchFamily="49" charset="0"/>
              </a:rPr>
              <a:t>	}</a:t>
            </a:r>
          </a:p>
        </p:txBody>
      </p:sp>
      <p:cxnSp>
        <p:nvCxnSpPr>
          <p:cNvPr id="11" name="Straight Connector 10"/>
          <p:cNvCxnSpPr/>
          <p:nvPr/>
        </p:nvCxnSpPr>
        <p:spPr>
          <a:xfrm flipV="1">
            <a:off x="7285037" y="5173662"/>
            <a:ext cx="3657600" cy="76200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06115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r="50271"/>
          <a:stretch/>
        </p:blipFill>
        <p:spPr>
          <a:xfrm>
            <a:off x="0" y="0"/>
            <a:ext cx="6178431" cy="6988560"/>
          </a:xfrm>
          <a:prstGeom prst="rect">
            <a:avLst/>
          </a:prstGeom>
        </p:spPr>
      </p:pic>
      <p:sp>
        <p:nvSpPr>
          <p:cNvPr id="4" name="Title 3"/>
          <p:cNvSpPr>
            <a:spLocks noGrp="1"/>
          </p:cNvSpPr>
          <p:nvPr>
            <p:ph type="title"/>
          </p:nvPr>
        </p:nvSpPr>
        <p:spPr/>
        <p:txBody>
          <a:bodyPr/>
          <a:lstStyle/>
          <a:p>
            <a:r>
              <a:rPr lang="en-GB" noProof="0" dirty="0" smtClean="0"/>
              <a:t>Planning in the open</a:t>
            </a:r>
            <a:endParaRPr lang="en-GB" noProof="0" dirty="0"/>
          </a:p>
        </p:txBody>
      </p:sp>
      <p:sp>
        <p:nvSpPr>
          <p:cNvPr id="7" name="Rectangle 6"/>
          <p:cNvSpPr/>
          <p:nvPr/>
        </p:nvSpPr>
        <p:spPr>
          <a:xfrm>
            <a:off x="9468207" y="6556930"/>
            <a:ext cx="2699329" cy="369332"/>
          </a:xfrm>
          <a:prstGeom prst="rect">
            <a:avLst/>
          </a:prstGeom>
        </p:spPr>
        <p:txBody>
          <a:bodyPr wrap="none">
            <a:spAutoFit/>
          </a:bodyPr>
          <a:lstStyle/>
          <a:p>
            <a:r>
              <a:rPr lang="en-GB" dirty="0"/>
              <a:t>https://status.modern.ie/</a:t>
            </a:r>
          </a:p>
        </p:txBody>
      </p:sp>
    </p:spTree>
    <p:extLst>
      <p:ext uri="{BB962C8B-B14F-4D97-AF65-F5344CB8AC3E}">
        <p14:creationId xmlns:p14="http://schemas.microsoft.com/office/powerpoint/2010/main" val="309017068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noProof="0" dirty="0" smtClean="0"/>
              <a:t>Web developer feedback</a:t>
            </a:r>
            <a:endParaRPr lang="en-GB" noProof="0" dirty="0"/>
          </a:p>
        </p:txBody>
      </p:sp>
      <p:sp>
        <p:nvSpPr>
          <p:cNvPr id="6" name="Rectangle 5"/>
          <p:cNvSpPr/>
          <p:nvPr/>
        </p:nvSpPr>
        <p:spPr>
          <a:xfrm>
            <a:off x="274639" y="6545262"/>
            <a:ext cx="2966902" cy="369332"/>
          </a:xfrm>
          <a:prstGeom prst="rect">
            <a:avLst/>
          </a:prstGeom>
        </p:spPr>
        <p:txBody>
          <a:bodyPr wrap="none">
            <a:spAutoFit/>
          </a:bodyPr>
          <a:lstStyle/>
          <a:p>
            <a:r>
              <a:rPr lang="en-GB" dirty="0"/>
              <a:t>http://uservoice.modern.ie/</a:t>
            </a:r>
          </a:p>
        </p:txBody>
      </p:sp>
      <p:pic>
        <p:nvPicPr>
          <p:cNvPr id="7" name="Picture 6"/>
          <p:cNvPicPr>
            <a:picLocks noChangeAspect="1"/>
          </p:cNvPicPr>
          <p:nvPr/>
        </p:nvPicPr>
        <p:blipFill>
          <a:blip r:embed="rId3"/>
          <a:stretch>
            <a:fillRect/>
          </a:stretch>
        </p:blipFill>
        <p:spPr>
          <a:xfrm>
            <a:off x="6483975" y="0"/>
            <a:ext cx="5952500" cy="6992587"/>
          </a:xfrm>
          <a:prstGeom prst="rect">
            <a:avLst/>
          </a:prstGeom>
        </p:spPr>
      </p:pic>
    </p:spTree>
    <p:extLst>
      <p:ext uri="{BB962C8B-B14F-4D97-AF65-F5344CB8AC3E}">
        <p14:creationId xmlns:p14="http://schemas.microsoft.com/office/powerpoint/2010/main" val="91206488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110423" y="0"/>
            <a:ext cx="6326051" cy="6994525"/>
          </a:xfrm>
          <a:prstGeom prst="rect">
            <a:avLst/>
          </a:prstGeom>
        </p:spPr>
      </p:pic>
      <p:sp>
        <p:nvSpPr>
          <p:cNvPr id="4" name="Title 3"/>
          <p:cNvSpPr>
            <a:spLocks noGrp="1"/>
          </p:cNvSpPr>
          <p:nvPr>
            <p:ph type="title"/>
          </p:nvPr>
        </p:nvSpPr>
        <p:spPr/>
        <p:txBody>
          <a:bodyPr/>
          <a:lstStyle/>
          <a:p>
            <a:r>
              <a:rPr lang="en-GB" noProof="0" dirty="0" smtClean="0"/>
              <a:t>New web developer portal site</a:t>
            </a:r>
            <a:endParaRPr lang="en-GB" noProof="0" dirty="0"/>
          </a:p>
        </p:txBody>
      </p:sp>
      <p:sp>
        <p:nvSpPr>
          <p:cNvPr id="8" name="Rectangle 7"/>
          <p:cNvSpPr/>
          <p:nvPr/>
        </p:nvSpPr>
        <p:spPr>
          <a:xfrm>
            <a:off x="275852" y="6545262"/>
            <a:ext cx="2855269" cy="369332"/>
          </a:xfrm>
          <a:prstGeom prst="rect">
            <a:avLst/>
          </a:prstGeom>
        </p:spPr>
        <p:txBody>
          <a:bodyPr wrap="none">
            <a:spAutoFit/>
          </a:bodyPr>
          <a:lstStyle/>
          <a:p>
            <a:r>
              <a:rPr lang="en-GB" dirty="0"/>
              <a:t>http://aka.ms/MSEdgeDev</a:t>
            </a:r>
          </a:p>
        </p:txBody>
      </p:sp>
    </p:spTree>
    <p:extLst>
      <p:ext uri="{BB962C8B-B14F-4D97-AF65-F5344CB8AC3E}">
        <p14:creationId xmlns:p14="http://schemas.microsoft.com/office/powerpoint/2010/main" val="247981422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Performance</a:t>
            </a:r>
            <a:endParaRPr lang="en-GB" noProof="0" dirty="0"/>
          </a:p>
        </p:txBody>
      </p:sp>
      <p:graphicFrame>
        <p:nvGraphicFramePr>
          <p:cNvPr id="5" name="Chart 4"/>
          <p:cNvGraphicFramePr>
            <a:graphicFrameLocks/>
          </p:cNvGraphicFramePr>
          <p:nvPr>
            <p:extLst/>
          </p:nvPr>
        </p:nvGraphicFramePr>
        <p:xfrm>
          <a:off x="655637" y="1363662"/>
          <a:ext cx="3429000" cy="4724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nvPr>
        </p:nvGraphicFramePr>
        <p:xfrm>
          <a:off x="4445652" y="1363662"/>
          <a:ext cx="3429000" cy="4724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p:cNvGraphicFramePr>
          <p:nvPr>
            <p:extLst/>
          </p:nvPr>
        </p:nvGraphicFramePr>
        <p:xfrm>
          <a:off x="8351837" y="1363662"/>
          <a:ext cx="3429000" cy="4724400"/>
        </p:xfrm>
        <a:graphic>
          <a:graphicData uri="http://schemas.openxmlformats.org/drawingml/2006/chart">
            <c:chart xmlns:c="http://schemas.openxmlformats.org/drawingml/2006/chart" xmlns:r="http://schemas.openxmlformats.org/officeDocument/2006/relationships" r:id="rId5"/>
          </a:graphicData>
        </a:graphic>
      </p:graphicFrame>
      <p:sp>
        <p:nvSpPr>
          <p:cNvPr id="9" name="Rectangle 8"/>
          <p:cNvSpPr/>
          <p:nvPr/>
        </p:nvSpPr>
        <p:spPr>
          <a:xfrm>
            <a:off x="9845940" y="6313206"/>
            <a:ext cx="2318263"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ysClr val="windowText" lastClr="000000"/>
                </a:solidFill>
                <a:effectLst/>
                <a:uLnTx/>
                <a:uFillTx/>
              </a:rPr>
              <a:t>http://aka.ms/phdlae</a:t>
            </a:r>
            <a:endParaRPr kumimoji="0" lang="en-GB" sz="1800" b="0" i="0" u="none" strike="noStrike" kern="0" cap="none" spc="0" normalizeH="0" baseline="0" noProof="0" dirty="0">
              <a:ln>
                <a:noFill/>
              </a:ln>
              <a:solidFill>
                <a:sysClr val="windowText" lastClr="000000"/>
              </a:solidFill>
              <a:effectLst/>
              <a:uLnTx/>
              <a:uFillTx/>
            </a:endParaRPr>
          </a:p>
        </p:txBody>
      </p:sp>
      <p:sp>
        <p:nvSpPr>
          <p:cNvPr id="10" name="Rectangle 9"/>
          <p:cNvSpPr/>
          <p:nvPr/>
        </p:nvSpPr>
        <p:spPr>
          <a:xfrm>
            <a:off x="274639" y="6316662"/>
            <a:ext cx="861402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Source</a:t>
            </a:r>
            <a:r>
              <a:rPr kumimoji="0" lang="en-GB" sz="1800" b="0" i="0" u="none" strike="noStrike" kern="0" cap="none" spc="0" normalizeH="0" baseline="0" noProof="0" dirty="0" smtClean="0">
                <a:ln>
                  <a:noFill/>
                </a:ln>
                <a:solidFill>
                  <a:sysClr val="windowText" lastClr="000000"/>
                </a:solidFill>
                <a:effectLst/>
                <a:uLnTx/>
                <a:uFillTx/>
              </a:rPr>
              <a:t>: “Examining Microsoft Edge Browser Performance”, </a:t>
            </a:r>
            <a:r>
              <a:rPr kumimoji="0" lang="en-GB" sz="1800" b="0" i="0" u="none" strike="noStrike" kern="0" cap="none" spc="0" normalizeH="0" baseline="0" noProof="0" dirty="0" err="1" smtClean="0">
                <a:ln>
                  <a:noFill/>
                </a:ln>
                <a:solidFill>
                  <a:sysClr val="windowText" lastClr="000000"/>
                </a:solidFill>
                <a:effectLst/>
                <a:uLnTx/>
                <a:uFillTx/>
              </a:rPr>
              <a:t>AnandTech</a:t>
            </a:r>
            <a:r>
              <a:rPr kumimoji="0" lang="en-GB" sz="1800" b="0" i="0" u="none" strike="noStrike" kern="0" cap="none" spc="0" normalizeH="0" baseline="0" noProof="0" dirty="0" smtClean="0">
                <a:ln>
                  <a:noFill/>
                </a:ln>
                <a:solidFill>
                  <a:sysClr val="windowText" lastClr="000000"/>
                </a:solidFill>
                <a:effectLst/>
                <a:uLnTx/>
                <a:uFillTx/>
              </a:rPr>
              <a:t>, 21 July 2015</a:t>
            </a:r>
            <a:endParaRPr kumimoji="0" lang="en-GB" sz="1800" b="0" i="0" u="none" strike="noStrike" kern="0" cap="none" spc="0" normalizeH="0" baseline="0" noProof="0" dirty="0">
              <a:ln>
                <a:noFill/>
              </a:ln>
              <a:solidFill>
                <a:sysClr val="windowText" lastClr="000000"/>
              </a:solidFill>
              <a:effectLst/>
              <a:uLnTx/>
              <a:uFillTx/>
            </a:endParaRP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55837" y="5464329"/>
            <a:ext cx="404097" cy="404097"/>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8739" y="5464329"/>
            <a:ext cx="404097" cy="404097"/>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8587" y="5464329"/>
            <a:ext cx="404097" cy="404097"/>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9538" y="5500188"/>
            <a:ext cx="381346" cy="404097"/>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69531" y="5505353"/>
            <a:ext cx="381346" cy="40409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3331" y="5500187"/>
            <a:ext cx="381346" cy="404097"/>
          </a:xfrm>
          <a:prstGeom prst="rect">
            <a:avLst/>
          </a:prstGeom>
        </p:spPr>
      </p:pic>
      <p:pic>
        <p:nvPicPr>
          <p:cNvPr id="17" name="Picture 16"/>
          <p:cNvPicPr>
            <a:picLocks noChangeAspect="1"/>
          </p:cNvPicPr>
          <p:nvPr/>
        </p:nvPicPr>
        <p:blipFill>
          <a:blip r:embed="rId8"/>
          <a:stretch>
            <a:fillRect/>
          </a:stretch>
        </p:blipFill>
        <p:spPr>
          <a:xfrm>
            <a:off x="1302465" y="5460530"/>
            <a:ext cx="388417" cy="421246"/>
          </a:xfrm>
          <a:prstGeom prst="rect">
            <a:avLst/>
          </a:prstGeom>
        </p:spPr>
      </p:pic>
      <p:pic>
        <p:nvPicPr>
          <p:cNvPr id="18" name="Picture 17"/>
          <p:cNvPicPr>
            <a:picLocks noChangeAspect="1"/>
          </p:cNvPicPr>
          <p:nvPr/>
        </p:nvPicPr>
        <p:blipFill>
          <a:blip r:embed="rId8"/>
          <a:stretch>
            <a:fillRect/>
          </a:stretch>
        </p:blipFill>
        <p:spPr>
          <a:xfrm>
            <a:off x="9077417" y="5464329"/>
            <a:ext cx="388417" cy="421246"/>
          </a:xfrm>
          <a:prstGeom prst="rect">
            <a:avLst/>
          </a:prstGeom>
        </p:spPr>
      </p:pic>
      <p:pic>
        <p:nvPicPr>
          <p:cNvPr id="19" name="Picture 18"/>
          <p:cNvPicPr>
            <a:picLocks noChangeAspect="1"/>
          </p:cNvPicPr>
          <p:nvPr/>
        </p:nvPicPr>
        <p:blipFill>
          <a:blip r:embed="rId8"/>
          <a:stretch>
            <a:fillRect/>
          </a:stretch>
        </p:blipFill>
        <p:spPr>
          <a:xfrm>
            <a:off x="5209827" y="5470667"/>
            <a:ext cx="388417" cy="421246"/>
          </a:xfrm>
          <a:prstGeom prst="rect">
            <a:avLst/>
          </a:prstGeom>
        </p:spPr>
      </p:pic>
    </p:spTree>
    <p:extLst>
      <p:ext uri="{BB962C8B-B14F-4D97-AF65-F5344CB8AC3E}">
        <p14:creationId xmlns:p14="http://schemas.microsoft.com/office/powerpoint/2010/main" val="310242264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Support for experimental features</a:t>
            </a:r>
            <a:endParaRPr lang="en-GB" noProof="0" dirty="0"/>
          </a:p>
        </p:txBody>
      </p:sp>
      <p:pic>
        <p:nvPicPr>
          <p:cNvPr id="4" name="Picture 3"/>
          <p:cNvPicPr>
            <a:picLocks noChangeAspect="1"/>
          </p:cNvPicPr>
          <p:nvPr/>
        </p:nvPicPr>
        <p:blipFill>
          <a:blip r:embed="rId3"/>
          <a:stretch>
            <a:fillRect/>
          </a:stretch>
        </p:blipFill>
        <p:spPr>
          <a:xfrm>
            <a:off x="2495145" y="1363662"/>
            <a:ext cx="7446184" cy="5186429"/>
          </a:xfrm>
          <a:prstGeom prst="rect">
            <a:avLst/>
          </a:prstGeom>
        </p:spPr>
      </p:pic>
      <p:sp>
        <p:nvSpPr>
          <p:cNvPr id="5" name="Rectangle 4"/>
          <p:cNvSpPr/>
          <p:nvPr/>
        </p:nvSpPr>
        <p:spPr>
          <a:xfrm>
            <a:off x="274639" y="6556930"/>
            <a:ext cx="130997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a:ln>
                  <a:noFill/>
                </a:ln>
                <a:solidFill>
                  <a:sysClr val="windowText" lastClr="000000"/>
                </a:solidFill>
                <a:effectLst/>
                <a:uLnTx/>
                <a:uFillTx/>
                <a:latin typeface="Segoe UI" panose="020B0502040204020203" pitchFamily="34" charset="0"/>
              </a:rPr>
              <a:t>about:flags</a:t>
            </a:r>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621771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F12 Developer Tools</a:t>
            </a:r>
            <a:endParaRPr lang="en-GB" noProof="0" dirty="0"/>
          </a:p>
        </p:txBody>
      </p:sp>
      <p:pic>
        <p:nvPicPr>
          <p:cNvPr id="4" name="Picture 3"/>
          <p:cNvPicPr>
            <a:picLocks noChangeAspect="1"/>
          </p:cNvPicPr>
          <p:nvPr/>
        </p:nvPicPr>
        <p:blipFill>
          <a:blip r:embed="rId3"/>
          <a:stretch>
            <a:fillRect/>
          </a:stretch>
        </p:blipFill>
        <p:spPr>
          <a:xfrm>
            <a:off x="1394897" y="1363662"/>
            <a:ext cx="9646681" cy="5185091"/>
          </a:xfrm>
          <a:prstGeom prst="rect">
            <a:avLst/>
          </a:prstGeom>
        </p:spPr>
      </p:pic>
    </p:spTree>
    <p:extLst>
      <p:ext uri="{BB962C8B-B14F-4D97-AF65-F5344CB8AC3E}">
        <p14:creationId xmlns:p14="http://schemas.microsoft.com/office/powerpoint/2010/main" val="133516968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Enterprise Mode Site List Manager</a:t>
            </a:r>
            <a:endParaRPr lang="en-US" dirty="0"/>
          </a:p>
        </p:txBody>
      </p:sp>
      <p:pic>
        <p:nvPicPr>
          <p:cNvPr id="4" name="Picture 3"/>
          <p:cNvPicPr>
            <a:picLocks noChangeAspect="1"/>
          </p:cNvPicPr>
          <p:nvPr/>
        </p:nvPicPr>
        <p:blipFill>
          <a:blip r:embed="rId3"/>
          <a:stretch>
            <a:fillRect/>
          </a:stretch>
        </p:blipFill>
        <p:spPr>
          <a:xfrm>
            <a:off x="4290893" y="1668462"/>
            <a:ext cx="7873309" cy="5051600"/>
          </a:xfrm>
          <a:prstGeom prst="rect">
            <a:avLst/>
          </a:prstGeom>
        </p:spPr>
      </p:pic>
      <p:sp>
        <p:nvSpPr>
          <p:cNvPr id="5" name="TextBox 4"/>
          <p:cNvSpPr txBox="1"/>
          <p:nvPr/>
        </p:nvSpPr>
        <p:spPr>
          <a:xfrm>
            <a:off x="274639" y="1516062"/>
            <a:ext cx="3657598" cy="392722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Provides Enterprises a way to manage their legacy web apps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Configure web sites to open in IE11 with specific document modes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Sets via policy</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8379759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1437" y="735012"/>
            <a:ext cx="9753600" cy="5524500"/>
          </a:xfrm>
          <a:prstGeom prst="rect">
            <a:avLst/>
          </a:prstGeom>
        </p:spPr>
      </p:pic>
    </p:spTree>
    <p:extLst>
      <p:ext uri="{BB962C8B-B14F-4D97-AF65-F5344CB8AC3E}">
        <p14:creationId xmlns:p14="http://schemas.microsoft.com/office/powerpoint/2010/main" val="25826648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Adaptive controls</a:t>
            </a:r>
            <a:endParaRPr lang="en-US" dirty="0"/>
          </a:p>
        </p:txBody>
      </p:sp>
      <p:pic>
        <p:nvPicPr>
          <p:cNvPr id="8" name="mobile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06248" y="1557039"/>
            <a:ext cx="2745133" cy="4334420"/>
          </a:xfrm>
          <a:prstGeom prst="rect">
            <a:avLst/>
          </a:prstGeom>
        </p:spPr>
      </p:pic>
      <p:pic>
        <p:nvPicPr>
          <p:cNvPr id="9" name="BottomBa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46846" t="41661" r="-46846" b="-41661"/>
          <a:stretch/>
        </p:blipFill>
        <p:spPr>
          <a:xfrm>
            <a:off x="994076" y="1547992"/>
            <a:ext cx="13254912" cy="7452249"/>
          </a:xfrm>
          <a:prstGeom prst="rect">
            <a:avLst/>
          </a:prstGeom>
        </p:spPr>
      </p:pic>
    </p:spTree>
    <p:extLst>
      <p:ext uri="{BB962C8B-B14F-4D97-AF65-F5344CB8AC3E}">
        <p14:creationId xmlns:p14="http://schemas.microsoft.com/office/powerpoint/2010/main" val="59787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8"/>
                                        </p:tgtEl>
                                      </p:cBhvr>
                                    </p:cmd>
                                  </p:childTnLst>
                                </p:cTn>
                              </p:par>
                            </p:childTnLst>
                          </p:cTn>
                        </p:par>
                        <p:par>
                          <p:cTn id="7" fill="hold">
                            <p:stCondLst>
                              <p:cond delay="5056"/>
                            </p:stCondLst>
                            <p:childTnLst>
                              <p:par>
                                <p:cTn id="8" presetID="1" presetClass="mediacall" presetSubtype="0" fill="hold" nodeType="afterEffect">
                                  <p:stCondLst>
                                    <p:cond delay="0"/>
                                  </p:stCondLst>
                                  <p:childTnLst>
                                    <p:cmd type="call" cmd="playFrom(0.0)">
                                      <p:cBhvr>
                                        <p:cTn id="9" dur="50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video>
              <p:cMediaNode vol="80000">
                <p:cTn id="21" repeatCount="indefinite" fill="hold" display="0">
                  <p:stCondLst>
                    <p:cond delay="indefinite"/>
                  </p:stCondLst>
                </p:cTn>
                <p:tgtEl>
                  <p:spTgt spid="9"/>
                </p:tgtEl>
              </p:cMediaNode>
            </p:vide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sz="quarter" idx="18"/>
          </p:nvPr>
        </p:nvSpPr>
        <p:spPr>
          <a:xfrm>
            <a:off x="572759" y="1537491"/>
            <a:ext cx="11608487" cy="3159963"/>
          </a:xfrm>
        </p:spPr>
        <p:txBody>
          <a:bodyPr/>
          <a:lstStyle/>
          <a:p>
            <a:pPr marL="582873" indent="-582873"/>
            <a:r>
              <a:rPr lang="en-US" dirty="0" smtClean="0"/>
              <a:t>Start Here: </a:t>
            </a:r>
          </a:p>
          <a:p>
            <a:pPr marL="820874" lvl="2" indent="-582873"/>
            <a:r>
              <a:rPr lang="en-US" dirty="0" smtClean="0">
                <a:hlinkClick r:id="rId2"/>
              </a:rPr>
              <a:t>https</a:t>
            </a:r>
            <a:r>
              <a:rPr lang="en-US" dirty="0">
                <a:hlinkClick r:id="rId2"/>
              </a:rPr>
              <a:t>://</a:t>
            </a:r>
            <a:r>
              <a:rPr lang="en-US" dirty="0" smtClean="0">
                <a:hlinkClick r:id="rId2"/>
              </a:rPr>
              <a:t>dev.windows.com/en-us/downloads/windows-10-developer-tools</a:t>
            </a:r>
            <a:r>
              <a:rPr lang="en-US" dirty="0" smtClean="0"/>
              <a:t> </a:t>
            </a:r>
          </a:p>
          <a:p>
            <a:pPr marL="1049160" lvl="3" indent="-582873"/>
            <a:r>
              <a:rPr lang="en-US" dirty="0" smtClean="0"/>
              <a:t>Get Windows 10: </a:t>
            </a:r>
            <a:r>
              <a:rPr lang="en-US" dirty="0" smtClean="0">
                <a:hlinkClick r:id="rId3"/>
              </a:rPr>
              <a:t>http://microsoft.com/windows</a:t>
            </a:r>
            <a:r>
              <a:rPr lang="en-US" dirty="0" smtClean="0"/>
              <a:t> </a:t>
            </a:r>
          </a:p>
          <a:p>
            <a:pPr marL="1049160" lvl="3" indent="-582873"/>
            <a:r>
              <a:rPr lang="en-US" dirty="0" smtClean="0"/>
              <a:t>Get Visual Studio 2015: </a:t>
            </a:r>
            <a:r>
              <a:rPr lang="en-US" dirty="0" smtClean="0">
                <a:hlinkClick r:id="rId4"/>
              </a:rPr>
              <a:t>http://aka.ms/vs2015ce</a:t>
            </a:r>
            <a:r>
              <a:rPr lang="en-US" dirty="0" smtClean="0"/>
              <a:t> </a:t>
            </a:r>
          </a:p>
          <a:p>
            <a:pPr marL="582873" indent="-582873"/>
            <a:r>
              <a:rPr lang="en-US" dirty="0" smtClean="0"/>
              <a:t>MVA video series: </a:t>
            </a:r>
          </a:p>
          <a:p>
            <a:pPr marL="820874" lvl="2" indent="-582873"/>
            <a:r>
              <a:rPr lang="en-US" dirty="0" smtClean="0">
                <a:hlinkClick r:id="rId5"/>
              </a:rPr>
              <a:t>http</a:t>
            </a:r>
            <a:r>
              <a:rPr lang="en-US" dirty="0">
                <a:hlinkClick r:id="rId5"/>
              </a:rPr>
              <a:t>://</a:t>
            </a:r>
            <a:r>
              <a:rPr lang="en-US" dirty="0" smtClean="0">
                <a:hlinkClick r:id="rId5"/>
              </a:rPr>
              <a:t>aka.ms/mva-win10-dev</a:t>
            </a:r>
            <a:r>
              <a:rPr lang="en-US" dirty="0" smtClean="0"/>
              <a:t> </a:t>
            </a:r>
            <a:endParaRPr lang="en-US" dirty="0"/>
          </a:p>
        </p:txBody>
      </p:sp>
    </p:spTree>
    <p:extLst>
      <p:ext uri="{BB962C8B-B14F-4D97-AF65-F5344CB8AC3E}">
        <p14:creationId xmlns:p14="http://schemas.microsoft.com/office/powerpoint/2010/main" val="308417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set the visual state</a:t>
            </a:r>
            <a:endParaRPr lang="en-US" dirty="0"/>
          </a:p>
        </p:txBody>
      </p:sp>
      <p:sp>
        <p:nvSpPr>
          <p:cNvPr id="4" name="Text Placeholder 3"/>
          <p:cNvSpPr>
            <a:spLocks noGrp="1"/>
          </p:cNvSpPr>
          <p:nvPr>
            <p:ph type="body" sz="quarter" idx="10"/>
          </p:nvPr>
        </p:nvSpPr>
        <p:spPr/>
        <p:txBody>
          <a:bodyPr/>
          <a:lstStyle/>
          <a:p>
            <a:r>
              <a:rPr lang="en-US" dirty="0" err="1" smtClean="0"/>
              <a:t>VisualStateManager.Goto</a:t>
            </a:r>
            <a:r>
              <a:rPr lang="en-US" dirty="0" smtClean="0"/>
              <a:t>(element, state, transition)</a:t>
            </a:r>
            <a:endParaRPr lang="en-US" dirty="0"/>
          </a:p>
        </p:txBody>
      </p:sp>
      <p:sp>
        <p:nvSpPr>
          <p:cNvPr id="5" name="Rectangle 4"/>
          <p:cNvSpPr/>
          <p:nvPr/>
        </p:nvSpPr>
        <p:spPr>
          <a:xfrm>
            <a:off x="263175" y="2090776"/>
            <a:ext cx="12172417" cy="4896896"/>
          </a:xfrm>
          <a:prstGeom prst="rect">
            <a:avLst/>
          </a:prstGeom>
        </p:spPr>
        <p:txBody>
          <a:bodyPr wrap="square">
            <a:spAutoFit/>
          </a:bodyPr>
          <a:lstStyle/>
          <a:p>
            <a:r>
              <a:rPr lang="en-US" sz="2040" dirty="0">
                <a:solidFill>
                  <a:srgbClr val="0000FF"/>
                </a:solidFill>
                <a:highlight>
                  <a:srgbClr val="FFFFFF"/>
                </a:highlight>
                <a:latin typeface="Consolas" panose="020B0609020204030204" pitchFamily="49" charset="0"/>
              </a:rPr>
              <a:t>public</a:t>
            </a:r>
            <a:r>
              <a:rPr lang="en-US" sz="2040" dirty="0">
                <a:solidFill>
                  <a:srgbClr val="000000"/>
                </a:solidFill>
                <a:highlight>
                  <a:srgbClr val="FFFFFF"/>
                </a:highlight>
                <a:latin typeface="Consolas" panose="020B0609020204030204" pitchFamily="49" charset="0"/>
              </a:rPr>
              <a:t> </a:t>
            </a:r>
            <a:r>
              <a:rPr lang="en-US" sz="2040" dirty="0" err="1">
                <a:solidFill>
                  <a:srgbClr val="000000"/>
                </a:solidFill>
                <a:highlight>
                  <a:srgbClr val="FFFFFF"/>
                </a:highlight>
                <a:latin typeface="Consolas" panose="020B0609020204030204" pitchFamily="49" charset="0"/>
              </a:rPr>
              <a:t>MainPage</a:t>
            </a:r>
            <a:r>
              <a:rPr lang="en-US" sz="2040" dirty="0">
                <a:solidFill>
                  <a:srgbClr val="000000"/>
                </a:solidFill>
                <a:highlight>
                  <a:srgbClr val="FFFFFF"/>
                </a:highlight>
                <a:latin typeface="Consolas" panose="020B0609020204030204" pitchFamily="49" charset="0"/>
              </a:rPr>
              <a:t>()</a:t>
            </a:r>
          </a:p>
          <a:p>
            <a:r>
              <a:rPr lang="en-US" sz="2040" dirty="0">
                <a:solidFill>
                  <a:srgbClr val="000000"/>
                </a:solidFill>
                <a:highlight>
                  <a:srgbClr val="FFFFFF"/>
                </a:highlight>
                <a:latin typeface="Consolas" panose="020B0609020204030204" pitchFamily="49" charset="0"/>
              </a:rPr>
              <a:t>{</a:t>
            </a:r>
          </a:p>
          <a:p>
            <a:r>
              <a:rPr lang="en-US" sz="2040" dirty="0">
                <a:solidFill>
                  <a:srgbClr val="000000"/>
                </a:solidFill>
                <a:highlight>
                  <a:srgbClr val="FFFFFF"/>
                </a:highlight>
                <a:latin typeface="Consolas" panose="020B0609020204030204" pitchFamily="49" charset="0"/>
              </a:rPr>
              <a:t>    </a:t>
            </a:r>
            <a:r>
              <a:rPr lang="en-US" sz="2040" dirty="0" err="1">
                <a:solidFill>
                  <a:srgbClr val="0000FF"/>
                </a:solidFill>
                <a:highlight>
                  <a:srgbClr val="FFFFFF"/>
                </a:highlight>
                <a:latin typeface="Consolas" panose="020B0609020204030204" pitchFamily="49" charset="0"/>
              </a:rPr>
              <a:t>this</a:t>
            </a:r>
            <a:r>
              <a:rPr lang="en-US" sz="2040" dirty="0" err="1">
                <a:solidFill>
                  <a:srgbClr val="000000"/>
                </a:solidFill>
                <a:highlight>
                  <a:srgbClr val="FFFFFF"/>
                </a:highlight>
                <a:latin typeface="Consolas" panose="020B0609020204030204" pitchFamily="49" charset="0"/>
              </a:rPr>
              <a:t>.InitializeComponent</a:t>
            </a:r>
            <a:r>
              <a:rPr lang="en-US" sz="2040" dirty="0">
                <a:solidFill>
                  <a:srgbClr val="000000"/>
                </a:solidFill>
                <a:highlight>
                  <a:srgbClr val="FFFFFF"/>
                </a:highlight>
                <a:latin typeface="Consolas" panose="020B0609020204030204" pitchFamily="49" charset="0"/>
              </a:rPr>
              <a:t>();</a:t>
            </a:r>
          </a:p>
          <a:p>
            <a:r>
              <a:rPr lang="en-US" sz="2040" dirty="0">
                <a:solidFill>
                  <a:srgbClr val="000000"/>
                </a:solidFill>
                <a:highlight>
                  <a:srgbClr val="FFFFFF"/>
                </a:highlight>
                <a:latin typeface="Consolas" panose="020B0609020204030204" pitchFamily="49" charset="0"/>
              </a:rPr>
              <a:t>    </a:t>
            </a:r>
            <a:r>
              <a:rPr lang="en-US" sz="2040" dirty="0" err="1">
                <a:solidFill>
                  <a:srgbClr val="0000FF"/>
                </a:solidFill>
                <a:highlight>
                  <a:srgbClr val="FFFFFF"/>
                </a:highlight>
                <a:latin typeface="Consolas" panose="020B0609020204030204" pitchFamily="49" charset="0"/>
              </a:rPr>
              <a:t>this</a:t>
            </a:r>
            <a:r>
              <a:rPr lang="en-US" sz="2040" dirty="0" err="1">
                <a:solidFill>
                  <a:srgbClr val="000000"/>
                </a:solidFill>
                <a:highlight>
                  <a:srgbClr val="FFFFFF"/>
                </a:highlight>
                <a:latin typeface="Consolas" panose="020B0609020204030204" pitchFamily="49" charset="0"/>
              </a:rPr>
              <a:t>.SizeChanged</a:t>
            </a:r>
            <a:r>
              <a:rPr lang="en-US" sz="2040" dirty="0">
                <a:solidFill>
                  <a:srgbClr val="000000"/>
                </a:solidFill>
                <a:highlight>
                  <a:srgbClr val="FFFFFF"/>
                </a:highlight>
                <a:latin typeface="Consolas" panose="020B0609020204030204" pitchFamily="49" charset="0"/>
              </a:rPr>
              <a:t> += (s, e) =&gt;</a:t>
            </a:r>
          </a:p>
          <a:p>
            <a:r>
              <a:rPr lang="en-US" sz="2040" dirty="0">
                <a:solidFill>
                  <a:srgbClr val="000000"/>
                </a:solidFill>
                <a:highlight>
                  <a:srgbClr val="FFFFFF"/>
                </a:highlight>
                <a:latin typeface="Consolas" panose="020B0609020204030204" pitchFamily="49" charset="0"/>
              </a:rPr>
              <a:t>    {</a:t>
            </a:r>
          </a:p>
          <a:p>
            <a:r>
              <a:rPr lang="en-US" sz="2040" dirty="0">
                <a:solidFill>
                  <a:srgbClr val="000000"/>
                </a:solidFill>
                <a:highlight>
                  <a:srgbClr val="FFFFFF"/>
                </a:highlight>
                <a:latin typeface="Consolas" panose="020B0609020204030204" pitchFamily="49" charset="0"/>
              </a:rPr>
              <a:t>        </a:t>
            </a:r>
            <a:r>
              <a:rPr lang="en-US" sz="2040" dirty="0" err="1">
                <a:solidFill>
                  <a:srgbClr val="0000FF"/>
                </a:solidFill>
                <a:highlight>
                  <a:srgbClr val="FFFFFF"/>
                </a:highlight>
                <a:latin typeface="Consolas" panose="020B0609020204030204" pitchFamily="49" charset="0"/>
              </a:rPr>
              <a:t>var</a:t>
            </a:r>
            <a:r>
              <a:rPr lang="en-US" sz="2040" dirty="0">
                <a:solidFill>
                  <a:srgbClr val="000000"/>
                </a:solidFill>
                <a:highlight>
                  <a:srgbClr val="FFFFFF"/>
                </a:highlight>
                <a:latin typeface="Consolas" panose="020B0609020204030204" pitchFamily="49" charset="0"/>
              </a:rPr>
              <a:t> state = </a:t>
            </a:r>
            <a:r>
              <a:rPr lang="en-US" sz="2040" dirty="0">
                <a:solidFill>
                  <a:srgbClr val="A31515"/>
                </a:solidFill>
                <a:highlight>
                  <a:srgbClr val="FFFFFF"/>
                </a:highlight>
                <a:latin typeface="Consolas" panose="020B0609020204030204" pitchFamily="49" charset="0"/>
              </a:rPr>
              <a:t>"VisualState000min"</a:t>
            </a:r>
            <a:r>
              <a:rPr lang="en-US" sz="2040" dirty="0">
                <a:solidFill>
                  <a:srgbClr val="000000"/>
                </a:solidFill>
                <a:highlight>
                  <a:srgbClr val="FFFFFF"/>
                </a:highlight>
                <a:latin typeface="Consolas" panose="020B0609020204030204" pitchFamily="49" charset="0"/>
              </a:rPr>
              <a:t>;</a:t>
            </a:r>
          </a:p>
          <a:p>
            <a:r>
              <a:rPr lang="en-US" sz="2040" dirty="0">
                <a:solidFill>
                  <a:srgbClr val="000000"/>
                </a:solidFill>
                <a:highlight>
                  <a:srgbClr val="FFFFFF"/>
                </a:highlight>
                <a:latin typeface="Consolas" panose="020B0609020204030204" pitchFamily="49" charset="0"/>
              </a:rPr>
              <a:t>        </a:t>
            </a:r>
            <a:r>
              <a:rPr lang="en-US" sz="2040" dirty="0">
                <a:solidFill>
                  <a:srgbClr val="0000FF"/>
                </a:solidFill>
                <a:highlight>
                  <a:srgbClr val="FFFFFF"/>
                </a:highlight>
                <a:latin typeface="Consolas" panose="020B0609020204030204" pitchFamily="49" charset="0"/>
              </a:rPr>
              <a:t>if</a:t>
            </a:r>
            <a:r>
              <a:rPr lang="en-US" sz="2040" dirty="0">
                <a:solidFill>
                  <a:srgbClr val="000000"/>
                </a:solidFill>
                <a:highlight>
                  <a:srgbClr val="FFFFFF"/>
                </a:highlight>
                <a:latin typeface="Consolas" panose="020B0609020204030204" pitchFamily="49" charset="0"/>
              </a:rPr>
              <a:t> (</a:t>
            </a:r>
            <a:r>
              <a:rPr lang="en-US" sz="2040" dirty="0" err="1">
                <a:solidFill>
                  <a:srgbClr val="000000"/>
                </a:solidFill>
                <a:highlight>
                  <a:srgbClr val="FFFFFF"/>
                </a:highlight>
                <a:latin typeface="Consolas" panose="020B0609020204030204" pitchFamily="49" charset="0"/>
              </a:rPr>
              <a:t>e.NewSize.Width</a:t>
            </a:r>
            <a:r>
              <a:rPr lang="en-US" sz="2040" dirty="0">
                <a:solidFill>
                  <a:srgbClr val="000000"/>
                </a:solidFill>
                <a:highlight>
                  <a:srgbClr val="FFFFFF"/>
                </a:highlight>
                <a:latin typeface="Consolas" panose="020B0609020204030204" pitchFamily="49" charset="0"/>
              </a:rPr>
              <a:t> &gt; 1000)</a:t>
            </a:r>
          </a:p>
          <a:p>
            <a:r>
              <a:rPr lang="en-US" sz="2040" dirty="0">
                <a:solidFill>
                  <a:srgbClr val="000000"/>
                </a:solidFill>
                <a:highlight>
                  <a:srgbClr val="FFFFFF"/>
                </a:highlight>
                <a:latin typeface="Consolas" panose="020B0609020204030204" pitchFamily="49" charset="0"/>
              </a:rPr>
              <a:t>            state = </a:t>
            </a:r>
            <a:r>
              <a:rPr lang="en-US" sz="2040" dirty="0">
                <a:solidFill>
                  <a:srgbClr val="A31515"/>
                </a:solidFill>
                <a:highlight>
                  <a:srgbClr val="FFFFFF"/>
                </a:highlight>
                <a:latin typeface="Consolas" panose="020B0609020204030204" pitchFamily="49" charset="0"/>
              </a:rPr>
              <a:t>"VisualState1000min"</a:t>
            </a:r>
            <a:r>
              <a:rPr lang="en-US" sz="2040" dirty="0">
                <a:solidFill>
                  <a:srgbClr val="000000"/>
                </a:solidFill>
                <a:highlight>
                  <a:srgbClr val="FFFFFF"/>
                </a:highlight>
                <a:latin typeface="Consolas" panose="020B0609020204030204" pitchFamily="49" charset="0"/>
              </a:rPr>
              <a:t>;</a:t>
            </a:r>
          </a:p>
          <a:p>
            <a:r>
              <a:rPr lang="en-US" sz="2040" dirty="0">
                <a:solidFill>
                  <a:srgbClr val="000000"/>
                </a:solidFill>
                <a:highlight>
                  <a:srgbClr val="FFFFFF"/>
                </a:highlight>
                <a:latin typeface="Consolas" panose="020B0609020204030204" pitchFamily="49" charset="0"/>
              </a:rPr>
              <a:t>        </a:t>
            </a:r>
            <a:r>
              <a:rPr lang="en-US" sz="2040" dirty="0">
                <a:solidFill>
                  <a:srgbClr val="0000FF"/>
                </a:solidFill>
                <a:highlight>
                  <a:srgbClr val="FFFFFF"/>
                </a:highlight>
                <a:latin typeface="Consolas" panose="020B0609020204030204" pitchFamily="49" charset="0"/>
              </a:rPr>
              <a:t>else</a:t>
            </a:r>
            <a:r>
              <a:rPr lang="en-US" sz="2040" dirty="0">
                <a:solidFill>
                  <a:srgbClr val="000000"/>
                </a:solidFill>
                <a:highlight>
                  <a:srgbClr val="FFFFFF"/>
                </a:highlight>
                <a:latin typeface="Consolas" panose="020B0609020204030204" pitchFamily="49" charset="0"/>
              </a:rPr>
              <a:t> </a:t>
            </a:r>
            <a:r>
              <a:rPr lang="en-US" sz="2040" dirty="0">
                <a:solidFill>
                  <a:srgbClr val="0000FF"/>
                </a:solidFill>
                <a:highlight>
                  <a:srgbClr val="FFFFFF"/>
                </a:highlight>
                <a:latin typeface="Consolas" panose="020B0609020204030204" pitchFamily="49" charset="0"/>
              </a:rPr>
              <a:t>if</a:t>
            </a:r>
            <a:r>
              <a:rPr lang="en-US" sz="2040" dirty="0">
                <a:solidFill>
                  <a:srgbClr val="000000"/>
                </a:solidFill>
                <a:highlight>
                  <a:srgbClr val="FFFFFF"/>
                </a:highlight>
                <a:latin typeface="Consolas" panose="020B0609020204030204" pitchFamily="49" charset="0"/>
              </a:rPr>
              <a:t> (</a:t>
            </a:r>
            <a:r>
              <a:rPr lang="en-US" sz="2040" dirty="0" err="1">
                <a:solidFill>
                  <a:srgbClr val="000000"/>
                </a:solidFill>
                <a:highlight>
                  <a:srgbClr val="FFFFFF"/>
                </a:highlight>
                <a:latin typeface="Consolas" panose="020B0609020204030204" pitchFamily="49" charset="0"/>
              </a:rPr>
              <a:t>e.NewSize.Width</a:t>
            </a:r>
            <a:r>
              <a:rPr lang="en-US" sz="2040" dirty="0">
                <a:solidFill>
                  <a:srgbClr val="000000"/>
                </a:solidFill>
                <a:highlight>
                  <a:srgbClr val="FFFFFF"/>
                </a:highlight>
                <a:latin typeface="Consolas" panose="020B0609020204030204" pitchFamily="49" charset="0"/>
              </a:rPr>
              <a:t> &gt; 800)</a:t>
            </a:r>
          </a:p>
          <a:p>
            <a:r>
              <a:rPr lang="en-US" sz="2040" dirty="0">
                <a:solidFill>
                  <a:srgbClr val="000000"/>
                </a:solidFill>
                <a:highlight>
                  <a:srgbClr val="FFFFFF"/>
                </a:highlight>
                <a:latin typeface="Consolas" panose="020B0609020204030204" pitchFamily="49" charset="0"/>
              </a:rPr>
              <a:t>            state = </a:t>
            </a:r>
            <a:r>
              <a:rPr lang="en-US" sz="2040" dirty="0">
                <a:solidFill>
                  <a:srgbClr val="A31515"/>
                </a:solidFill>
                <a:highlight>
                  <a:srgbClr val="FFFFFF"/>
                </a:highlight>
                <a:latin typeface="Consolas" panose="020B0609020204030204" pitchFamily="49" charset="0"/>
              </a:rPr>
              <a:t>"VisualState800min"</a:t>
            </a:r>
            <a:r>
              <a:rPr lang="en-US" sz="2040" dirty="0">
                <a:solidFill>
                  <a:srgbClr val="000000"/>
                </a:solidFill>
                <a:highlight>
                  <a:srgbClr val="FFFFFF"/>
                </a:highlight>
                <a:latin typeface="Consolas" panose="020B0609020204030204" pitchFamily="49" charset="0"/>
              </a:rPr>
              <a:t>;</a:t>
            </a:r>
          </a:p>
          <a:p>
            <a:r>
              <a:rPr lang="en-US" sz="2040" dirty="0">
                <a:solidFill>
                  <a:srgbClr val="000000"/>
                </a:solidFill>
                <a:highlight>
                  <a:srgbClr val="FFFFFF"/>
                </a:highlight>
                <a:latin typeface="Consolas" panose="020B0609020204030204" pitchFamily="49" charset="0"/>
              </a:rPr>
              <a:t>        </a:t>
            </a:r>
            <a:r>
              <a:rPr lang="en-US" sz="2040" dirty="0">
                <a:solidFill>
                  <a:srgbClr val="0000FF"/>
                </a:solidFill>
                <a:highlight>
                  <a:srgbClr val="FFFFFF"/>
                </a:highlight>
                <a:latin typeface="Consolas" panose="020B0609020204030204" pitchFamily="49" charset="0"/>
              </a:rPr>
              <a:t>else</a:t>
            </a:r>
            <a:r>
              <a:rPr lang="en-US" sz="2040" dirty="0">
                <a:solidFill>
                  <a:srgbClr val="000000"/>
                </a:solidFill>
                <a:highlight>
                  <a:srgbClr val="FFFFFF"/>
                </a:highlight>
                <a:latin typeface="Consolas" panose="020B0609020204030204" pitchFamily="49" charset="0"/>
              </a:rPr>
              <a:t> </a:t>
            </a:r>
            <a:r>
              <a:rPr lang="en-US" sz="2040" dirty="0">
                <a:solidFill>
                  <a:srgbClr val="0000FF"/>
                </a:solidFill>
                <a:highlight>
                  <a:srgbClr val="FFFFFF"/>
                </a:highlight>
                <a:latin typeface="Consolas" panose="020B0609020204030204" pitchFamily="49" charset="0"/>
              </a:rPr>
              <a:t>if</a:t>
            </a:r>
            <a:r>
              <a:rPr lang="en-US" sz="2040" dirty="0">
                <a:solidFill>
                  <a:srgbClr val="000000"/>
                </a:solidFill>
                <a:highlight>
                  <a:srgbClr val="FFFFFF"/>
                </a:highlight>
                <a:latin typeface="Consolas" panose="020B0609020204030204" pitchFamily="49" charset="0"/>
              </a:rPr>
              <a:t> (</a:t>
            </a:r>
            <a:r>
              <a:rPr lang="en-US" sz="2040" dirty="0" err="1">
                <a:solidFill>
                  <a:srgbClr val="000000"/>
                </a:solidFill>
                <a:highlight>
                  <a:srgbClr val="FFFFFF"/>
                </a:highlight>
                <a:latin typeface="Consolas" panose="020B0609020204030204" pitchFamily="49" charset="0"/>
              </a:rPr>
              <a:t>e.NewSize.Width</a:t>
            </a:r>
            <a:r>
              <a:rPr lang="en-US" sz="2040" dirty="0">
                <a:solidFill>
                  <a:srgbClr val="000000"/>
                </a:solidFill>
                <a:highlight>
                  <a:srgbClr val="FFFFFF"/>
                </a:highlight>
                <a:latin typeface="Consolas" panose="020B0609020204030204" pitchFamily="49" charset="0"/>
              </a:rPr>
              <a:t> &gt; 500)</a:t>
            </a:r>
          </a:p>
          <a:p>
            <a:r>
              <a:rPr lang="en-US" sz="2040" dirty="0">
                <a:solidFill>
                  <a:srgbClr val="000000"/>
                </a:solidFill>
                <a:highlight>
                  <a:srgbClr val="FFFFFF"/>
                </a:highlight>
                <a:latin typeface="Consolas" panose="020B0609020204030204" pitchFamily="49" charset="0"/>
              </a:rPr>
              <a:t>            state = </a:t>
            </a:r>
            <a:r>
              <a:rPr lang="en-US" sz="2040" dirty="0">
                <a:solidFill>
                  <a:srgbClr val="A31515"/>
                </a:solidFill>
                <a:highlight>
                  <a:srgbClr val="FFFFFF"/>
                </a:highlight>
                <a:latin typeface="Consolas" panose="020B0609020204030204" pitchFamily="49" charset="0"/>
              </a:rPr>
              <a:t>"VisualState500min"</a:t>
            </a:r>
            <a:r>
              <a:rPr lang="en-US" sz="2040" dirty="0">
                <a:solidFill>
                  <a:srgbClr val="000000"/>
                </a:solidFill>
                <a:highlight>
                  <a:srgbClr val="FFFFFF"/>
                </a:highlight>
                <a:latin typeface="Consolas" panose="020B0609020204030204" pitchFamily="49" charset="0"/>
              </a:rPr>
              <a:t>;</a:t>
            </a:r>
          </a:p>
          <a:p>
            <a:r>
              <a:rPr lang="en-US" sz="2040" dirty="0" err="1">
                <a:solidFill>
                  <a:srgbClr val="2B91AF"/>
                </a:solidFill>
                <a:highlight>
                  <a:srgbClr val="FFFFFF"/>
                </a:highlight>
                <a:latin typeface="Consolas" panose="020B0609020204030204" pitchFamily="49" charset="0"/>
              </a:rPr>
              <a:t>VisualStateManager</a:t>
            </a:r>
            <a:r>
              <a:rPr lang="en-US" sz="2040" dirty="0" err="1">
                <a:solidFill>
                  <a:srgbClr val="000000"/>
                </a:solidFill>
                <a:highlight>
                  <a:srgbClr val="FFFFFF"/>
                </a:highlight>
                <a:latin typeface="Consolas" panose="020B0609020204030204" pitchFamily="49" charset="0"/>
              </a:rPr>
              <a:t>.GoToState</a:t>
            </a:r>
            <a:r>
              <a:rPr lang="en-US" sz="2040" dirty="0">
                <a:solidFill>
                  <a:srgbClr val="000000"/>
                </a:solidFill>
                <a:highlight>
                  <a:srgbClr val="FFFFFF"/>
                </a:highlight>
                <a:latin typeface="Consolas" panose="020B0609020204030204" pitchFamily="49" charset="0"/>
              </a:rPr>
              <a:t>(</a:t>
            </a:r>
            <a:r>
              <a:rPr lang="en-US" sz="2040" dirty="0">
                <a:solidFill>
                  <a:srgbClr val="0000FF"/>
                </a:solidFill>
                <a:highlight>
                  <a:srgbClr val="FFFFFF"/>
                </a:highlight>
                <a:latin typeface="Consolas" panose="020B0609020204030204" pitchFamily="49" charset="0"/>
              </a:rPr>
              <a:t>this</a:t>
            </a:r>
            <a:r>
              <a:rPr lang="en-US" sz="2040" dirty="0">
                <a:solidFill>
                  <a:srgbClr val="000000"/>
                </a:solidFill>
                <a:highlight>
                  <a:srgbClr val="FFFFFF"/>
                </a:highlight>
                <a:latin typeface="Consolas" panose="020B0609020204030204" pitchFamily="49" charset="0"/>
              </a:rPr>
              <a:t>, state, </a:t>
            </a:r>
            <a:r>
              <a:rPr lang="en-US" sz="2040" dirty="0">
                <a:solidFill>
                  <a:srgbClr val="0000FF"/>
                </a:solidFill>
                <a:highlight>
                  <a:srgbClr val="FFFFFF"/>
                </a:highlight>
                <a:latin typeface="Consolas" panose="020B0609020204030204" pitchFamily="49" charset="0"/>
              </a:rPr>
              <a:t>true</a:t>
            </a:r>
            <a:r>
              <a:rPr lang="en-US" sz="2040" dirty="0">
                <a:solidFill>
                  <a:srgbClr val="000000"/>
                </a:solidFill>
                <a:highlight>
                  <a:srgbClr val="FFFFFF"/>
                </a:highlight>
                <a:latin typeface="Consolas" panose="020B0609020204030204" pitchFamily="49" charset="0"/>
              </a:rPr>
              <a:t>);</a:t>
            </a:r>
          </a:p>
          <a:p>
            <a:r>
              <a:rPr lang="en-US" sz="2040" dirty="0">
                <a:solidFill>
                  <a:srgbClr val="000000"/>
                </a:solidFill>
                <a:highlight>
                  <a:srgbClr val="FFFFFF"/>
                </a:highlight>
                <a:latin typeface="Consolas" panose="020B0609020204030204" pitchFamily="49" charset="0"/>
              </a:rPr>
              <a:t>    };</a:t>
            </a:r>
          </a:p>
          <a:p>
            <a:r>
              <a:rPr lang="en-US" sz="2040" dirty="0">
                <a:solidFill>
                  <a:srgbClr val="000000"/>
                </a:solidFill>
                <a:highlight>
                  <a:srgbClr val="FFFFFF"/>
                </a:highlight>
                <a:latin typeface="Consolas" panose="020B0609020204030204" pitchFamily="49" charset="0"/>
              </a:rPr>
              <a:t>}</a:t>
            </a:r>
            <a:endParaRPr lang="en-US" sz="2040" dirty="0"/>
          </a:p>
        </p:txBody>
      </p:sp>
      <p:sp>
        <p:nvSpPr>
          <p:cNvPr id="6" name="Rectangle 5"/>
          <p:cNvSpPr/>
          <p:nvPr/>
        </p:nvSpPr>
        <p:spPr>
          <a:xfrm>
            <a:off x="1215025" y="5732559"/>
            <a:ext cx="8367036" cy="598274"/>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p>
        </p:txBody>
      </p:sp>
    </p:spTree>
    <p:extLst>
      <p:ext uri="{BB962C8B-B14F-4D97-AF65-F5344CB8AC3E}">
        <p14:creationId xmlns:p14="http://schemas.microsoft.com/office/powerpoint/2010/main" val="2982949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triggers</a:t>
            </a:r>
            <a:endParaRPr lang="en-US" dirty="0"/>
          </a:p>
        </p:txBody>
      </p:sp>
      <p:sp>
        <p:nvSpPr>
          <p:cNvPr id="4" name="Text Placeholder 3"/>
          <p:cNvSpPr>
            <a:spLocks noGrp="1"/>
          </p:cNvSpPr>
          <p:nvPr>
            <p:ph type="body" sz="quarter" idx="10"/>
          </p:nvPr>
        </p:nvSpPr>
        <p:spPr/>
        <p:txBody>
          <a:bodyPr/>
          <a:lstStyle/>
          <a:p>
            <a:r>
              <a:rPr lang="en-US" dirty="0" smtClean="0"/>
              <a:t>Code-free state transition</a:t>
            </a:r>
          </a:p>
          <a:p>
            <a:r>
              <a:rPr lang="en-US" dirty="0" smtClean="0"/>
              <a:t>Two built-in triggers</a:t>
            </a:r>
          </a:p>
          <a:p>
            <a:pPr lvl="1"/>
            <a:r>
              <a:rPr lang="en-US" dirty="0" err="1" smtClean="0"/>
              <a:t>MinWindowHeight</a:t>
            </a:r>
            <a:r>
              <a:rPr lang="en-US" dirty="0" smtClean="0"/>
              <a:t> (Taller than this)</a:t>
            </a:r>
          </a:p>
          <a:p>
            <a:pPr lvl="1"/>
            <a:r>
              <a:rPr lang="en-US" dirty="0" err="1" smtClean="0"/>
              <a:t>MinWindowWidth</a:t>
            </a:r>
            <a:r>
              <a:rPr lang="en-US" dirty="0"/>
              <a:t> </a:t>
            </a:r>
            <a:r>
              <a:rPr lang="en-US" dirty="0" smtClean="0"/>
              <a:t>(Wider than this)</a:t>
            </a:r>
            <a:endParaRPr lang="en-US" dirty="0"/>
          </a:p>
        </p:txBody>
      </p:sp>
      <p:sp>
        <p:nvSpPr>
          <p:cNvPr id="5" name="Rectangle 4"/>
          <p:cNvSpPr/>
          <p:nvPr/>
        </p:nvSpPr>
        <p:spPr>
          <a:xfrm>
            <a:off x="984808" y="4023730"/>
            <a:ext cx="10466859" cy="2335312"/>
          </a:xfrm>
          <a:prstGeom prst="rect">
            <a:avLst/>
          </a:prstGeom>
        </p:spPr>
        <p:txBody>
          <a:bodyPr wrap="square">
            <a:spAutoFit/>
          </a:bodyPr>
          <a:lstStyle/>
          <a:p>
            <a:r>
              <a:rPr lang="en-US" sz="2856" dirty="0">
                <a:solidFill>
                  <a:srgbClr val="0000FF"/>
                </a:solidFill>
                <a:highlight>
                  <a:srgbClr val="FFFFFF"/>
                </a:highlight>
                <a:latin typeface="Consolas" panose="020B0609020204030204" pitchFamily="49" charset="0"/>
              </a:rPr>
              <a:t>&lt;</a:t>
            </a:r>
            <a:r>
              <a:rPr lang="en-US" sz="2856" dirty="0" err="1">
                <a:solidFill>
                  <a:srgbClr val="A31515"/>
                </a:solidFill>
                <a:highlight>
                  <a:srgbClr val="FFFFFF"/>
                </a:highlight>
                <a:latin typeface="Consolas" panose="020B0609020204030204" pitchFamily="49" charset="0"/>
              </a:rPr>
              <a:t>VisualState</a:t>
            </a:r>
            <a:r>
              <a:rPr lang="en-US" sz="2856" dirty="0">
                <a:solidFill>
                  <a:srgbClr val="FF0000"/>
                </a:solidFill>
                <a:highlight>
                  <a:srgbClr val="FFFFFF"/>
                </a:highlight>
                <a:latin typeface="Consolas" panose="020B0609020204030204" pitchFamily="49" charset="0"/>
              </a:rPr>
              <a:t> x</a:t>
            </a:r>
            <a:r>
              <a:rPr lang="en-US" sz="2856" dirty="0">
                <a:solidFill>
                  <a:srgbClr val="0000FF"/>
                </a:solidFill>
                <a:highlight>
                  <a:srgbClr val="FFFFFF"/>
                </a:highlight>
                <a:latin typeface="Consolas" panose="020B0609020204030204" pitchFamily="49" charset="0"/>
              </a:rPr>
              <a:t>:</a:t>
            </a:r>
            <a:r>
              <a:rPr lang="en-US" sz="2856" dirty="0">
                <a:solidFill>
                  <a:srgbClr val="FF0000"/>
                </a:solidFill>
                <a:highlight>
                  <a:srgbClr val="FFFFFF"/>
                </a:highlight>
                <a:latin typeface="Consolas" panose="020B0609020204030204" pitchFamily="49" charset="0"/>
              </a:rPr>
              <a:t>Name</a:t>
            </a:r>
            <a:r>
              <a:rPr lang="en-US" sz="2856" dirty="0">
                <a:solidFill>
                  <a:srgbClr val="0000FF"/>
                </a:solidFill>
                <a:highlight>
                  <a:srgbClr val="FFFFFF"/>
                </a:highlight>
                <a:latin typeface="Consolas" panose="020B0609020204030204" pitchFamily="49" charset="0"/>
              </a:rPr>
              <a:t>="VisualState500min"&gt;</a:t>
            </a:r>
            <a:endParaRPr lang="en-US" sz="2856" dirty="0">
              <a:solidFill>
                <a:srgbClr val="000000"/>
              </a:solidFill>
              <a:highlight>
                <a:srgbClr val="FFFFFF"/>
              </a:highlight>
              <a:latin typeface="Consolas" panose="020B0609020204030204" pitchFamily="49" charset="0"/>
            </a:endParaRPr>
          </a:p>
          <a:p>
            <a:r>
              <a:rPr lang="en-US" sz="2856" dirty="0">
                <a:solidFill>
                  <a:srgbClr val="000000"/>
                </a:solidFill>
                <a:highlight>
                  <a:srgbClr val="FFFFFF"/>
                </a:highlight>
                <a:latin typeface="Consolas" panose="020B0609020204030204" pitchFamily="49" charset="0"/>
              </a:rPr>
              <a:t>    </a:t>
            </a:r>
            <a:r>
              <a:rPr lang="en-US" sz="2856" dirty="0">
                <a:solidFill>
                  <a:srgbClr val="0000FF"/>
                </a:solidFill>
                <a:highlight>
                  <a:srgbClr val="FFFFFF"/>
                </a:highlight>
                <a:latin typeface="Consolas" panose="020B0609020204030204" pitchFamily="49" charset="0"/>
              </a:rPr>
              <a:t>&lt;</a:t>
            </a:r>
            <a:r>
              <a:rPr lang="en-US" sz="2856" dirty="0" err="1">
                <a:solidFill>
                  <a:srgbClr val="A31515"/>
                </a:solidFill>
                <a:highlight>
                  <a:srgbClr val="FFFFFF"/>
                </a:highlight>
                <a:latin typeface="Consolas" panose="020B0609020204030204" pitchFamily="49" charset="0"/>
              </a:rPr>
              <a:t>VisualState.StateTriggers</a:t>
            </a:r>
            <a:r>
              <a:rPr lang="en-US" sz="2856" dirty="0">
                <a:solidFill>
                  <a:srgbClr val="0000FF"/>
                </a:solidFill>
                <a:highlight>
                  <a:srgbClr val="FFFFFF"/>
                </a:highlight>
                <a:latin typeface="Consolas" panose="020B0609020204030204" pitchFamily="49" charset="0"/>
              </a:rPr>
              <a:t>&gt;</a:t>
            </a:r>
            <a:endParaRPr lang="en-US" sz="2856" dirty="0">
              <a:solidFill>
                <a:srgbClr val="000000"/>
              </a:solidFill>
              <a:highlight>
                <a:srgbClr val="FFFFFF"/>
              </a:highlight>
              <a:latin typeface="Consolas" panose="020B0609020204030204" pitchFamily="49" charset="0"/>
            </a:endParaRPr>
          </a:p>
          <a:p>
            <a:r>
              <a:rPr lang="en-US" sz="2856" dirty="0">
                <a:solidFill>
                  <a:srgbClr val="000000"/>
                </a:solidFill>
                <a:highlight>
                  <a:srgbClr val="FFFFFF"/>
                </a:highlight>
                <a:latin typeface="Consolas" panose="020B0609020204030204" pitchFamily="49" charset="0"/>
              </a:rPr>
              <a:t>        </a:t>
            </a:r>
            <a:r>
              <a:rPr lang="en-US" sz="2856" dirty="0">
                <a:solidFill>
                  <a:srgbClr val="0000FF"/>
                </a:solidFill>
                <a:highlight>
                  <a:srgbClr val="FFFFFF"/>
                </a:highlight>
                <a:latin typeface="Consolas" panose="020B0609020204030204" pitchFamily="49" charset="0"/>
              </a:rPr>
              <a:t>&lt;</a:t>
            </a:r>
            <a:r>
              <a:rPr lang="en-US" sz="2856" dirty="0" err="1">
                <a:solidFill>
                  <a:srgbClr val="A31515"/>
                </a:solidFill>
                <a:highlight>
                  <a:srgbClr val="FFFFFF"/>
                </a:highlight>
                <a:latin typeface="Consolas" panose="020B0609020204030204" pitchFamily="49" charset="0"/>
              </a:rPr>
              <a:t>AdaptiveTrigger</a:t>
            </a:r>
            <a:r>
              <a:rPr lang="en-US" sz="2856" dirty="0">
                <a:solidFill>
                  <a:srgbClr val="FF0000"/>
                </a:solidFill>
                <a:highlight>
                  <a:srgbClr val="FFFFFF"/>
                </a:highlight>
                <a:latin typeface="Consolas" panose="020B0609020204030204" pitchFamily="49" charset="0"/>
              </a:rPr>
              <a:t> </a:t>
            </a:r>
            <a:r>
              <a:rPr lang="en-US" sz="2856" dirty="0" err="1">
                <a:solidFill>
                  <a:srgbClr val="FF0000"/>
                </a:solidFill>
                <a:highlight>
                  <a:srgbClr val="FFFFFF"/>
                </a:highlight>
                <a:latin typeface="Consolas" panose="020B0609020204030204" pitchFamily="49" charset="0"/>
              </a:rPr>
              <a:t>MinWindowWidth</a:t>
            </a:r>
            <a:r>
              <a:rPr lang="en-US" sz="2856" dirty="0">
                <a:solidFill>
                  <a:srgbClr val="0000FF"/>
                </a:solidFill>
                <a:highlight>
                  <a:srgbClr val="FFFFFF"/>
                </a:highlight>
                <a:latin typeface="Consolas" panose="020B0609020204030204" pitchFamily="49" charset="0"/>
              </a:rPr>
              <a:t>="501" /&gt;</a:t>
            </a:r>
            <a:endParaRPr lang="en-US" sz="2856" dirty="0">
              <a:solidFill>
                <a:srgbClr val="000000"/>
              </a:solidFill>
              <a:highlight>
                <a:srgbClr val="FFFFFF"/>
              </a:highlight>
              <a:latin typeface="Consolas" panose="020B0609020204030204" pitchFamily="49" charset="0"/>
            </a:endParaRPr>
          </a:p>
          <a:p>
            <a:r>
              <a:rPr lang="en-US" sz="2856" dirty="0">
                <a:solidFill>
                  <a:srgbClr val="000000"/>
                </a:solidFill>
                <a:highlight>
                  <a:srgbClr val="FFFFFF"/>
                </a:highlight>
                <a:latin typeface="Consolas" panose="020B0609020204030204" pitchFamily="49" charset="0"/>
              </a:rPr>
              <a:t>    </a:t>
            </a:r>
            <a:r>
              <a:rPr lang="en-US" sz="2856" dirty="0">
                <a:solidFill>
                  <a:srgbClr val="0000FF"/>
                </a:solidFill>
                <a:highlight>
                  <a:srgbClr val="FFFFFF"/>
                </a:highlight>
                <a:latin typeface="Consolas" panose="020B0609020204030204" pitchFamily="49" charset="0"/>
              </a:rPr>
              <a:t>&lt;/</a:t>
            </a:r>
            <a:r>
              <a:rPr lang="en-US" sz="2856" dirty="0" err="1">
                <a:solidFill>
                  <a:srgbClr val="A31515"/>
                </a:solidFill>
                <a:highlight>
                  <a:srgbClr val="FFFFFF"/>
                </a:highlight>
                <a:latin typeface="Consolas" panose="020B0609020204030204" pitchFamily="49" charset="0"/>
              </a:rPr>
              <a:t>VisualState.StateTriggers</a:t>
            </a:r>
            <a:r>
              <a:rPr lang="en-US" sz="2856" dirty="0">
                <a:solidFill>
                  <a:srgbClr val="0000FF"/>
                </a:solidFill>
                <a:highlight>
                  <a:srgbClr val="FFFFFF"/>
                </a:highlight>
                <a:latin typeface="Consolas" panose="020B0609020204030204" pitchFamily="49" charset="0"/>
              </a:rPr>
              <a:t>&gt;</a:t>
            </a:r>
            <a:endParaRPr lang="en-US" sz="2856" dirty="0">
              <a:solidFill>
                <a:srgbClr val="000000"/>
              </a:solidFill>
              <a:highlight>
                <a:srgbClr val="FFFFFF"/>
              </a:highlight>
              <a:latin typeface="Consolas" panose="020B0609020204030204" pitchFamily="49" charset="0"/>
            </a:endParaRPr>
          </a:p>
          <a:p>
            <a:r>
              <a:rPr lang="en-US" sz="2856" dirty="0">
                <a:solidFill>
                  <a:srgbClr val="0000FF"/>
                </a:solidFill>
                <a:highlight>
                  <a:srgbClr val="FFFFFF"/>
                </a:highlight>
                <a:latin typeface="Consolas" panose="020B0609020204030204" pitchFamily="49" charset="0"/>
              </a:rPr>
              <a:t>&lt;/</a:t>
            </a:r>
            <a:r>
              <a:rPr lang="en-US" sz="2856" dirty="0" err="1">
                <a:solidFill>
                  <a:srgbClr val="A31515"/>
                </a:solidFill>
                <a:highlight>
                  <a:srgbClr val="FFFFFF"/>
                </a:highlight>
                <a:latin typeface="Consolas" panose="020B0609020204030204" pitchFamily="49" charset="0"/>
              </a:rPr>
              <a:t>VisualState</a:t>
            </a:r>
            <a:r>
              <a:rPr lang="en-US" sz="2856" dirty="0">
                <a:solidFill>
                  <a:srgbClr val="0000FF"/>
                </a:solidFill>
                <a:highlight>
                  <a:srgbClr val="FFFFFF"/>
                </a:highlight>
                <a:latin typeface="Consolas" panose="020B0609020204030204" pitchFamily="49" charset="0"/>
              </a:rPr>
              <a:t>&gt;</a:t>
            </a:r>
            <a:endParaRPr lang="en-US" sz="2856" dirty="0">
              <a:solidFill>
                <a:srgbClr val="000000"/>
              </a:solidFill>
              <a:highlight>
                <a:srgbClr val="FFFFFF"/>
              </a:highlight>
              <a:latin typeface="Consolas" panose="020B0609020204030204" pitchFamily="49" charset="0"/>
            </a:endParaRPr>
          </a:p>
        </p:txBody>
      </p:sp>
      <p:sp>
        <p:nvSpPr>
          <p:cNvPr id="6" name="Rectangle 5"/>
          <p:cNvSpPr/>
          <p:nvPr/>
        </p:nvSpPr>
        <p:spPr>
          <a:xfrm>
            <a:off x="2481958" y="4870341"/>
            <a:ext cx="8367036" cy="598274"/>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p>
        </p:txBody>
      </p:sp>
    </p:spTree>
    <p:extLst>
      <p:ext uri="{BB962C8B-B14F-4D97-AF65-F5344CB8AC3E}">
        <p14:creationId xmlns:p14="http://schemas.microsoft.com/office/powerpoint/2010/main" val="3261588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adaptive triggers</a:t>
            </a:r>
            <a:endParaRPr lang="en-US" dirty="0"/>
          </a:p>
        </p:txBody>
      </p:sp>
      <p:sp>
        <p:nvSpPr>
          <p:cNvPr id="3" name="Text Placeholder 2"/>
          <p:cNvSpPr>
            <a:spLocks noGrp="1"/>
          </p:cNvSpPr>
          <p:nvPr>
            <p:ph type="body" sz="quarter" idx="10"/>
          </p:nvPr>
        </p:nvSpPr>
        <p:spPr/>
        <p:txBody>
          <a:bodyPr/>
          <a:lstStyle/>
          <a:p>
            <a:r>
              <a:rPr lang="en-US" dirty="0" smtClean="0"/>
              <a:t>Build to handle special cases.</a:t>
            </a:r>
            <a:endParaRPr lang="en-US" dirty="0"/>
          </a:p>
        </p:txBody>
      </p:sp>
      <p:sp>
        <p:nvSpPr>
          <p:cNvPr id="4" name="Rectangle 3"/>
          <p:cNvSpPr/>
          <p:nvPr/>
        </p:nvSpPr>
        <p:spPr>
          <a:xfrm>
            <a:off x="263175" y="2097629"/>
            <a:ext cx="12172416" cy="4992506"/>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public</a:t>
            </a:r>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class</a:t>
            </a:r>
            <a:r>
              <a:rPr lang="en-US" sz="1836" dirty="0">
                <a:solidFill>
                  <a:srgbClr val="000000"/>
                </a:solidFill>
                <a:highlight>
                  <a:srgbClr val="FFFFFF"/>
                </a:highlight>
                <a:latin typeface="Consolas" panose="020B0609020204030204" pitchFamily="49" charset="0"/>
              </a:rPr>
              <a:t> </a:t>
            </a:r>
            <a:r>
              <a:rPr lang="en-US" sz="1836" dirty="0" err="1">
                <a:solidFill>
                  <a:srgbClr val="2B91AF"/>
                </a:solidFill>
                <a:highlight>
                  <a:srgbClr val="FFFFFF"/>
                </a:highlight>
                <a:latin typeface="Consolas" panose="020B0609020204030204" pitchFamily="49" charset="0"/>
              </a:rPr>
              <a:t>DeviceFamilyTrigger</a:t>
            </a:r>
            <a:r>
              <a:rPr lang="en-US" sz="1836" dirty="0">
                <a:solidFill>
                  <a:srgbClr val="000000"/>
                </a:solidFill>
                <a:highlight>
                  <a:srgbClr val="FFFFFF"/>
                </a:highlight>
                <a:latin typeface="Consolas" panose="020B0609020204030204" pitchFamily="49" charset="0"/>
              </a:rPr>
              <a:t> : </a:t>
            </a:r>
            <a:r>
              <a:rPr lang="en-US" sz="1836" dirty="0" err="1">
                <a:solidFill>
                  <a:srgbClr val="2B91AF"/>
                </a:solidFill>
                <a:highlight>
                  <a:srgbClr val="FFFFFF"/>
                </a:highlight>
                <a:latin typeface="Consolas" panose="020B0609020204030204" pitchFamily="49" charset="0"/>
              </a:rPr>
              <a:t>StateTriggerBase</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private</a:t>
            </a:r>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string</a:t>
            </a:r>
            <a:r>
              <a:rPr lang="en-US" sz="1836" dirty="0">
                <a:solidFill>
                  <a:srgbClr val="000000"/>
                </a:solidFill>
                <a:highlight>
                  <a:srgbClr val="FFFFFF"/>
                </a:highlight>
                <a:latin typeface="Consolas" panose="020B0609020204030204" pitchFamily="49" charset="0"/>
              </a:rPr>
              <a:t> _</a:t>
            </a:r>
            <a:r>
              <a:rPr lang="en-US" sz="1836" dirty="0" err="1">
                <a:solidFill>
                  <a:srgbClr val="000000"/>
                </a:solidFill>
                <a:highlight>
                  <a:srgbClr val="FFFFFF"/>
                </a:highlight>
                <a:latin typeface="Consolas" panose="020B0609020204030204" pitchFamily="49" charset="0"/>
              </a:rPr>
              <a:t>deviceFamily</a:t>
            </a:r>
            <a:r>
              <a:rPr lang="en-US" sz="1836" dirty="0">
                <a:solidFill>
                  <a:srgbClr val="000000"/>
                </a:solidFill>
                <a:highlight>
                  <a:srgbClr val="FFFFFF"/>
                </a:highlight>
                <a:latin typeface="Consolas" panose="020B0609020204030204" pitchFamily="49" charset="0"/>
              </a:rPr>
              <a:t>;</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public</a:t>
            </a:r>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string</a:t>
            </a:r>
            <a:r>
              <a:rPr lang="en-US" sz="1836" dirty="0">
                <a:solidFill>
                  <a:srgbClr val="000000"/>
                </a:solidFill>
                <a:highlight>
                  <a:srgbClr val="FFFFFF"/>
                </a:highlight>
                <a:latin typeface="Consolas" panose="020B0609020204030204" pitchFamily="49" charset="0"/>
              </a:rPr>
              <a:t> </a:t>
            </a:r>
            <a:r>
              <a:rPr lang="en-US" sz="1836" dirty="0" err="1">
                <a:solidFill>
                  <a:srgbClr val="000000"/>
                </a:solidFill>
                <a:highlight>
                  <a:srgbClr val="FFFFFF"/>
                </a:highlight>
                <a:latin typeface="Consolas" panose="020B0609020204030204" pitchFamily="49" charset="0"/>
              </a:rPr>
              <a:t>DeviceFamily</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get</a:t>
            </a:r>
            <a:r>
              <a:rPr lang="en-US" sz="1836" dirty="0">
                <a:solidFill>
                  <a:srgbClr val="000000"/>
                </a:solidFill>
                <a:highlight>
                  <a:srgbClr val="FFFFFF"/>
                </a:highlight>
                <a:latin typeface="Consolas" panose="020B0609020204030204" pitchFamily="49" charset="0"/>
              </a:rPr>
              <a:t> { </a:t>
            </a:r>
            <a:r>
              <a:rPr lang="en-US" sz="1836" dirty="0">
                <a:solidFill>
                  <a:srgbClr val="0000FF"/>
                </a:solidFill>
                <a:highlight>
                  <a:srgbClr val="FFFFFF"/>
                </a:highlight>
                <a:latin typeface="Consolas" panose="020B0609020204030204" pitchFamily="49" charset="0"/>
              </a:rPr>
              <a:t>return</a:t>
            </a:r>
            <a:r>
              <a:rPr lang="en-US" sz="1836" dirty="0">
                <a:solidFill>
                  <a:srgbClr val="000000"/>
                </a:solidFill>
                <a:highlight>
                  <a:srgbClr val="FFFFFF"/>
                </a:highlight>
                <a:latin typeface="Consolas" panose="020B0609020204030204" pitchFamily="49" charset="0"/>
              </a:rPr>
              <a:t> _</a:t>
            </a:r>
            <a:r>
              <a:rPr lang="en-US" sz="1836" dirty="0" err="1">
                <a:solidFill>
                  <a:srgbClr val="000000"/>
                </a:solidFill>
                <a:highlight>
                  <a:srgbClr val="FFFFFF"/>
                </a:highlight>
                <a:latin typeface="Consolas" panose="020B0609020204030204" pitchFamily="49" charset="0"/>
              </a:rPr>
              <a:t>deviceFamily</a:t>
            </a:r>
            <a:r>
              <a:rPr lang="en-US" sz="1836" dirty="0">
                <a:solidFill>
                  <a:srgbClr val="000000"/>
                </a:solidFill>
                <a:highlight>
                  <a:srgbClr val="FFFFFF"/>
                </a:highlight>
                <a:latin typeface="Consolas" panose="020B0609020204030204" pitchFamily="49" charset="0"/>
              </a:rPr>
              <a:t>; }</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set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p>
          <a:p>
            <a:r>
              <a:rPr lang="en-US" sz="1836" dirty="0">
                <a:solidFill>
                  <a:srgbClr val="000000"/>
                </a:solidFill>
                <a:highlight>
                  <a:srgbClr val="FFFFFF"/>
                </a:highlight>
                <a:latin typeface="Consolas" panose="020B0609020204030204" pitchFamily="49" charset="0"/>
              </a:rPr>
              <a:t>            </a:t>
            </a:r>
            <a:r>
              <a:rPr lang="en-US" sz="1836" dirty="0" err="1">
                <a:solidFill>
                  <a:srgbClr val="0000FF"/>
                </a:solidFill>
                <a:highlight>
                  <a:srgbClr val="FFFFFF"/>
                </a:highlight>
                <a:latin typeface="Consolas" panose="020B0609020204030204" pitchFamily="49" charset="0"/>
              </a:rPr>
              <a:t>var</a:t>
            </a:r>
            <a:r>
              <a:rPr lang="en-US" sz="1836" dirty="0">
                <a:solidFill>
                  <a:srgbClr val="000000"/>
                </a:solidFill>
                <a:highlight>
                  <a:srgbClr val="FFFFFF"/>
                </a:highlight>
                <a:latin typeface="Consolas" panose="020B0609020204030204" pitchFamily="49" charset="0"/>
              </a:rPr>
              <a:t> qualifiers = </a:t>
            </a:r>
            <a:r>
              <a:rPr lang="en-US" sz="1836" dirty="0" err="1">
                <a:solidFill>
                  <a:srgbClr val="000000"/>
                </a:solidFill>
                <a:highlight>
                  <a:srgbClr val="FFFFFF"/>
                </a:highlight>
                <a:latin typeface="Consolas" panose="020B0609020204030204" pitchFamily="49" charset="0"/>
              </a:rPr>
              <a:t>Windows.ApplicationModel.Resources.Core</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err="1">
                <a:solidFill>
                  <a:srgbClr val="2B91AF"/>
                </a:solidFill>
                <a:highlight>
                  <a:srgbClr val="FFFFFF"/>
                </a:highlight>
                <a:latin typeface="Consolas" panose="020B0609020204030204" pitchFamily="49" charset="0"/>
              </a:rPr>
              <a:t>ResourceContext</a:t>
            </a:r>
            <a:r>
              <a:rPr lang="en-US" sz="1836" dirty="0" err="1">
                <a:solidFill>
                  <a:srgbClr val="000000"/>
                </a:solidFill>
                <a:highlight>
                  <a:srgbClr val="FFFFFF"/>
                </a:highlight>
                <a:latin typeface="Consolas" panose="020B0609020204030204" pitchFamily="49" charset="0"/>
              </a:rPr>
              <a:t>.GetForCurrentView</a:t>
            </a:r>
            <a:r>
              <a:rPr lang="en-US" sz="1836" dirty="0">
                <a:solidFill>
                  <a:srgbClr val="000000"/>
                </a:solidFill>
                <a:highlight>
                  <a:srgbClr val="FFFFFF"/>
                </a:highlight>
                <a:latin typeface="Consolas" panose="020B0609020204030204" pitchFamily="49" charset="0"/>
              </a:rPr>
              <a:t>().</a:t>
            </a:r>
            <a:r>
              <a:rPr lang="en-US" sz="1836" dirty="0" err="1">
                <a:solidFill>
                  <a:srgbClr val="000000"/>
                </a:solidFill>
                <a:highlight>
                  <a:srgbClr val="FFFFFF"/>
                </a:highlight>
                <a:latin typeface="Consolas" panose="020B0609020204030204" pitchFamily="49" charset="0"/>
              </a:rPr>
              <a:t>QualifierValues</a:t>
            </a:r>
            <a:r>
              <a:rPr lang="en-US" sz="1836" dirty="0">
                <a:solidFill>
                  <a:srgbClr val="000000"/>
                </a:solidFill>
                <a:highlight>
                  <a:srgbClr val="FFFFFF"/>
                </a:highlight>
                <a:latin typeface="Consolas" panose="020B0609020204030204" pitchFamily="49" charset="0"/>
              </a:rPr>
              <a:t>;</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if</a:t>
            </a:r>
            <a:r>
              <a:rPr lang="en-US" sz="1836" dirty="0">
                <a:solidFill>
                  <a:srgbClr val="000000"/>
                </a:solidFill>
                <a:highlight>
                  <a:srgbClr val="FFFFFF"/>
                </a:highlight>
                <a:latin typeface="Consolas" panose="020B0609020204030204" pitchFamily="49" charset="0"/>
              </a:rPr>
              <a:t> (</a:t>
            </a:r>
            <a:r>
              <a:rPr lang="en-US" sz="1836" dirty="0" err="1">
                <a:solidFill>
                  <a:srgbClr val="000000"/>
                </a:solidFill>
                <a:highlight>
                  <a:srgbClr val="FFFFFF"/>
                </a:highlight>
                <a:latin typeface="Consolas" panose="020B0609020204030204" pitchFamily="49" charset="0"/>
              </a:rPr>
              <a:t>qualifiers.ContainsKey</a:t>
            </a:r>
            <a:r>
              <a:rPr lang="en-US" sz="1836" dirty="0">
                <a:solidFill>
                  <a:srgbClr val="000000"/>
                </a:solidFill>
                <a:highlight>
                  <a:srgbClr val="FFFFFF"/>
                </a:highlight>
                <a:latin typeface="Consolas" panose="020B0609020204030204" pitchFamily="49" charset="0"/>
              </a:rPr>
              <a:t>(</a:t>
            </a:r>
            <a:r>
              <a:rPr lang="en-US" sz="1836" dirty="0">
                <a:solidFill>
                  <a:srgbClr val="A31515"/>
                </a:solidFill>
                <a:highlight>
                  <a:srgbClr val="FFFFFF"/>
                </a:highlight>
                <a:latin typeface="Consolas" panose="020B0609020204030204" pitchFamily="49" charset="0"/>
              </a:rPr>
              <a:t>"</a:t>
            </a:r>
            <a:r>
              <a:rPr lang="en-US" sz="1836" dirty="0" err="1">
                <a:solidFill>
                  <a:srgbClr val="A31515"/>
                </a:solidFill>
                <a:highlight>
                  <a:srgbClr val="FFFFFF"/>
                </a:highlight>
                <a:latin typeface="Consolas" panose="020B0609020204030204" pitchFamily="49" charset="0"/>
              </a:rPr>
              <a:t>DeviceFamily</a:t>
            </a:r>
            <a:r>
              <a:rPr lang="en-US" sz="1836" dirty="0">
                <a:solidFill>
                  <a:srgbClr val="A31515"/>
                </a:solidFill>
                <a:highlight>
                  <a:srgbClr val="FFFFFF"/>
                </a:highlight>
                <a:latin typeface="Consolas" panose="020B0609020204030204" pitchFamily="49" charset="0"/>
              </a:rPr>
              <a:t>"</a:t>
            </a:r>
            <a:r>
              <a:rPr lang="en-US" sz="1836" dirty="0">
                <a:solidFill>
                  <a:srgbClr val="000000"/>
                </a:solidFill>
                <a:highlight>
                  <a:srgbClr val="FFFFFF"/>
                </a:highlight>
                <a:latin typeface="Consolas" panose="020B0609020204030204" pitchFamily="49" charset="0"/>
              </a:rPr>
              <a:t>))</a:t>
            </a:r>
          </a:p>
          <a:p>
            <a:r>
              <a:rPr lang="en-US" sz="1836" dirty="0">
                <a:solidFill>
                  <a:srgbClr val="000000"/>
                </a:solidFill>
                <a:highlight>
                  <a:srgbClr val="FFFFFF"/>
                </a:highlight>
                <a:latin typeface="Consolas" panose="020B0609020204030204" pitchFamily="49" charset="0"/>
              </a:rPr>
              <a:t>                </a:t>
            </a:r>
            <a:r>
              <a:rPr lang="en-US" sz="1836" dirty="0" err="1">
                <a:solidFill>
                  <a:srgbClr val="000000"/>
                </a:solidFill>
                <a:highlight>
                  <a:srgbClr val="FFFFFF"/>
                </a:highlight>
                <a:latin typeface="Consolas" panose="020B0609020204030204" pitchFamily="49" charset="0"/>
              </a:rPr>
              <a:t>SetActive</a:t>
            </a:r>
            <a:r>
              <a:rPr lang="en-US" sz="1836" dirty="0">
                <a:solidFill>
                  <a:srgbClr val="000000"/>
                </a:solidFill>
                <a:highlight>
                  <a:srgbClr val="FFFFFF"/>
                </a:highlight>
                <a:latin typeface="Consolas" panose="020B0609020204030204" pitchFamily="49" charset="0"/>
              </a:rPr>
              <a:t>(qualifiers[</a:t>
            </a:r>
            <a:r>
              <a:rPr lang="en-US" sz="1836" dirty="0">
                <a:solidFill>
                  <a:srgbClr val="A31515"/>
                </a:solidFill>
                <a:highlight>
                  <a:srgbClr val="FFFFFF"/>
                </a:highlight>
                <a:latin typeface="Consolas" panose="020B0609020204030204" pitchFamily="49" charset="0"/>
              </a:rPr>
              <a:t>"</a:t>
            </a:r>
            <a:r>
              <a:rPr lang="en-US" sz="1836" dirty="0" err="1">
                <a:solidFill>
                  <a:srgbClr val="A31515"/>
                </a:solidFill>
                <a:highlight>
                  <a:srgbClr val="FFFFFF"/>
                </a:highlight>
                <a:latin typeface="Consolas" panose="020B0609020204030204" pitchFamily="49" charset="0"/>
              </a:rPr>
              <a:t>DeviceFamily</a:t>
            </a:r>
            <a:r>
              <a:rPr lang="en-US" sz="1836" dirty="0">
                <a:solidFill>
                  <a:srgbClr val="A31515"/>
                </a:solidFill>
                <a:highlight>
                  <a:srgbClr val="FFFFFF"/>
                </a:highlight>
                <a:latin typeface="Consolas" panose="020B0609020204030204" pitchFamily="49" charset="0"/>
              </a:rPr>
              <a:t>"</a:t>
            </a:r>
            <a:r>
              <a:rPr lang="en-US" sz="1836" dirty="0">
                <a:solidFill>
                  <a:srgbClr val="000000"/>
                </a:solidFill>
                <a:highlight>
                  <a:srgbClr val="FFFFFF"/>
                </a:highlight>
                <a:latin typeface="Consolas" panose="020B0609020204030204" pitchFamily="49" charset="0"/>
              </a:rPr>
              <a:t>] == (_</a:t>
            </a:r>
            <a:r>
              <a:rPr lang="en-US" sz="1836" dirty="0" err="1">
                <a:solidFill>
                  <a:srgbClr val="000000"/>
                </a:solidFill>
                <a:highlight>
                  <a:srgbClr val="FFFFFF"/>
                </a:highlight>
                <a:latin typeface="Consolas" panose="020B0609020204030204" pitchFamily="49" charset="0"/>
              </a:rPr>
              <a:t>deviceFamily</a:t>
            </a:r>
            <a:r>
              <a:rPr lang="en-US" sz="1836" dirty="0">
                <a:solidFill>
                  <a:srgbClr val="000000"/>
                </a:solidFill>
                <a:highlight>
                  <a:srgbClr val="FFFFFF"/>
                </a:highlight>
                <a:latin typeface="Consolas" panose="020B0609020204030204" pitchFamily="49" charset="0"/>
              </a:rPr>
              <a:t> = </a:t>
            </a:r>
            <a:r>
              <a:rPr lang="en-US" sz="1836" dirty="0">
                <a:solidFill>
                  <a:srgbClr val="0000FF"/>
                </a:solidFill>
                <a:highlight>
                  <a:srgbClr val="FFFFFF"/>
                </a:highlight>
                <a:latin typeface="Consolas" panose="020B0609020204030204" pitchFamily="49" charset="0"/>
              </a:rPr>
              <a:t>value</a:t>
            </a:r>
            <a:r>
              <a:rPr lang="en-US" sz="1836" dirty="0">
                <a:solidFill>
                  <a:srgbClr val="000000"/>
                </a:solidFill>
                <a:highlight>
                  <a:srgbClr val="FFFFFF"/>
                </a:highlight>
                <a:latin typeface="Consolas" panose="020B0609020204030204" pitchFamily="49" charset="0"/>
              </a:rPr>
              <a:t>));</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else</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err="1">
                <a:solidFill>
                  <a:srgbClr val="000000"/>
                </a:solidFill>
                <a:highlight>
                  <a:srgbClr val="FFFFFF"/>
                </a:highlight>
                <a:latin typeface="Consolas" panose="020B0609020204030204" pitchFamily="49" charset="0"/>
              </a:rPr>
              <a:t>SetActive</a:t>
            </a:r>
            <a:r>
              <a:rPr lang="en-US" sz="1836" dirty="0">
                <a:solidFill>
                  <a:srgbClr val="000000"/>
                </a:solidFill>
                <a:highlight>
                  <a:srgbClr val="FFFFFF"/>
                </a:highlight>
                <a:latin typeface="Consolas" panose="020B0609020204030204" pitchFamily="49" charset="0"/>
              </a:rPr>
              <a:t>(</a:t>
            </a:r>
            <a:r>
              <a:rPr lang="en-US" sz="1836" dirty="0">
                <a:solidFill>
                  <a:srgbClr val="0000FF"/>
                </a:solidFill>
                <a:highlight>
                  <a:srgbClr val="FFFFFF"/>
                </a:highlight>
                <a:latin typeface="Consolas" panose="020B0609020204030204" pitchFamily="49" charset="0"/>
              </a:rPr>
              <a:t>false</a:t>
            </a:r>
            <a:r>
              <a:rPr lang="en-US" sz="1836" dirty="0">
                <a:solidFill>
                  <a:srgbClr val="000000"/>
                </a:solidFill>
                <a:highlight>
                  <a:srgbClr val="FFFFFF"/>
                </a:highlight>
                <a:latin typeface="Consolas" panose="020B0609020204030204" pitchFamily="49" charset="0"/>
              </a:rPr>
              <a:t>);</a:t>
            </a:r>
          </a:p>
          <a:p>
            <a:r>
              <a:rPr lang="en-US" sz="1836" dirty="0">
                <a:solidFill>
                  <a:srgbClr val="000000"/>
                </a:solidFill>
                <a:highlight>
                  <a:srgbClr val="FFFFFF"/>
                </a:highlight>
                <a:latin typeface="Consolas" panose="020B0609020204030204" pitchFamily="49" charset="0"/>
              </a:rPr>
              <a:t>        }</a:t>
            </a:r>
          </a:p>
          <a:p>
            <a:r>
              <a:rPr lang="en-US" sz="1836" dirty="0">
                <a:solidFill>
                  <a:srgbClr val="000000"/>
                </a:solidFill>
                <a:highlight>
                  <a:srgbClr val="FFFFFF"/>
                </a:highlight>
                <a:latin typeface="Consolas" panose="020B0609020204030204" pitchFamily="49" charset="0"/>
              </a:rPr>
              <a:t>    }</a:t>
            </a:r>
          </a:p>
          <a:p>
            <a:r>
              <a:rPr lang="en-US" sz="1836" dirty="0">
                <a:solidFill>
                  <a:srgbClr val="000000"/>
                </a:solidFill>
                <a:highlight>
                  <a:srgbClr val="FFFFFF"/>
                </a:highlight>
                <a:latin typeface="Consolas" panose="020B0609020204030204" pitchFamily="49" charset="0"/>
              </a:rPr>
              <a:t>}</a:t>
            </a:r>
            <a:endParaRPr lang="en-US" sz="1836" dirty="0"/>
          </a:p>
        </p:txBody>
      </p:sp>
      <p:sp>
        <p:nvSpPr>
          <p:cNvPr id="5" name="Rectangle 4"/>
          <p:cNvSpPr/>
          <p:nvPr/>
        </p:nvSpPr>
        <p:spPr>
          <a:xfrm>
            <a:off x="4523128" y="1997178"/>
            <a:ext cx="2560259" cy="598274"/>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p>
        </p:txBody>
      </p:sp>
      <p:sp>
        <p:nvSpPr>
          <p:cNvPr id="6" name="Rectangle 5"/>
          <p:cNvSpPr/>
          <p:nvPr/>
        </p:nvSpPr>
        <p:spPr>
          <a:xfrm>
            <a:off x="2226812" y="5630811"/>
            <a:ext cx="2560259" cy="598274"/>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p>
        </p:txBody>
      </p:sp>
    </p:spTree>
    <p:extLst>
      <p:ext uri="{BB962C8B-B14F-4D97-AF65-F5344CB8AC3E}">
        <p14:creationId xmlns:p14="http://schemas.microsoft.com/office/powerpoint/2010/main" val="2516894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5480" y="2630955"/>
            <a:ext cx="11868675" cy="1732617"/>
          </a:xfrm>
        </p:spPr>
        <p:txBody>
          <a:bodyPr/>
          <a:lstStyle/>
          <a:p>
            <a:r>
              <a:rPr lang="en-US" dirty="0" smtClean="0"/>
              <a:t>Developers have many tools</a:t>
            </a:r>
            <a:br>
              <a:rPr lang="en-US" dirty="0" smtClean="0"/>
            </a:br>
            <a:r>
              <a:rPr lang="en-US" dirty="0" smtClean="0"/>
              <a:t>to build an adaptive UI</a:t>
            </a:r>
            <a:endParaRPr lang="en-US" dirty="0"/>
          </a:p>
        </p:txBody>
      </p:sp>
    </p:spTree>
    <p:extLst>
      <p:ext uri="{BB962C8B-B14F-4D97-AF65-F5344CB8AC3E}">
        <p14:creationId xmlns:p14="http://schemas.microsoft.com/office/powerpoint/2010/main" val="40984859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 you design</a:t>
            </a:r>
            <a:endParaRPr lang="en-US" dirty="0"/>
          </a:p>
        </p:txBody>
      </p:sp>
      <p:sp>
        <p:nvSpPr>
          <p:cNvPr id="4" name="Text Placeholder 3"/>
          <p:cNvSpPr>
            <a:spLocks noGrp="1"/>
          </p:cNvSpPr>
          <p:nvPr>
            <p:ph type="body" sz="quarter" idx="10"/>
          </p:nvPr>
        </p:nvSpPr>
        <p:spPr/>
        <p:txBody>
          <a:bodyPr/>
          <a:lstStyle/>
          <a:p>
            <a:pPr marL="757735" indent="-757735">
              <a:buFont typeface="+mj-lt"/>
              <a:buAutoNum type="arabicPeriod"/>
            </a:pPr>
            <a:r>
              <a:rPr lang="en-US" dirty="0" smtClean="0"/>
              <a:t>Adapt to size change</a:t>
            </a:r>
          </a:p>
          <a:p>
            <a:pPr marL="757735" indent="-757735">
              <a:buFont typeface="+mj-lt"/>
              <a:buAutoNum type="arabicPeriod"/>
            </a:pPr>
            <a:r>
              <a:rPr lang="en-US" dirty="0" smtClean="0"/>
              <a:t>Adapt to input change </a:t>
            </a:r>
          </a:p>
          <a:p>
            <a:pPr marL="757735" indent="-757735">
              <a:buFont typeface="+mj-lt"/>
              <a:buAutoNum type="arabicPeriod"/>
            </a:pPr>
            <a:r>
              <a:rPr lang="en-US" dirty="0" smtClean="0"/>
              <a:t>Build with effective pixels</a:t>
            </a:r>
          </a:p>
          <a:p>
            <a:pPr marL="757735" indent="-757735">
              <a:buFont typeface="+mj-lt"/>
              <a:buAutoNum type="arabicPeriod"/>
            </a:pPr>
            <a:r>
              <a:rPr lang="en-US" dirty="0" smtClean="0"/>
              <a:t>Count on the scaling algorithm</a:t>
            </a:r>
          </a:p>
          <a:p>
            <a:endParaRPr lang="en-US" dirty="0"/>
          </a:p>
        </p:txBody>
      </p:sp>
    </p:spTree>
    <p:extLst>
      <p:ext uri="{BB962C8B-B14F-4D97-AF65-F5344CB8AC3E}">
        <p14:creationId xmlns:p14="http://schemas.microsoft.com/office/powerpoint/2010/main" val="9814079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What are Adaptive Apps?</a:t>
            </a:r>
            <a:endParaRPr lang="en-GB" dirty="0"/>
          </a:p>
        </p:txBody>
      </p:sp>
      <p:sp>
        <p:nvSpPr>
          <p:cNvPr id="4" name="Text Placeholder 3"/>
          <p:cNvSpPr>
            <a:spLocks noGrp="1"/>
          </p:cNvSpPr>
          <p:nvPr>
            <p:ph type="body" sz="quarter" idx="10"/>
          </p:nvPr>
        </p:nvSpPr>
        <p:spPr/>
        <p:txBody>
          <a:bodyPr/>
          <a:lstStyle/>
          <a:p>
            <a:r>
              <a:rPr lang="en-GB" sz="3264" dirty="0"/>
              <a:t>Windows apps adapt to different versions of the platform</a:t>
            </a:r>
          </a:p>
          <a:p>
            <a:r>
              <a:rPr lang="en-GB" sz="3264" dirty="0"/>
              <a:t>Windows apps adapt to different types of devices</a:t>
            </a:r>
          </a:p>
          <a:p>
            <a:r>
              <a:rPr lang="en-GB" sz="3264" dirty="0"/>
              <a:t>Windows apps adapt to different screen sizes</a:t>
            </a:r>
          </a:p>
          <a:p>
            <a:r>
              <a:rPr lang="en-GB" sz="3264" i="1" dirty="0">
                <a:latin typeface="+mn-lt"/>
              </a:rPr>
              <a:t>Adaptive UI </a:t>
            </a:r>
            <a:r>
              <a:rPr lang="en-GB" sz="3264" dirty="0">
                <a:latin typeface="+mn-lt"/>
              </a:rPr>
              <a:t>handles different screens</a:t>
            </a:r>
          </a:p>
          <a:p>
            <a:r>
              <a:rPr lang="en-GB" sz="3264" i="1" dirty="0">
                <a:latin typeface="+mn-lt"/>
              </a:rPr>
              <a:t>Adaptive Code </a:t>
            </a:r>
            <a:r>
              <a:rPr lang="en-GB" sz="3264" dirty="0">
                <a:latin typeface="+mn-lt"/>
              </a:rPr>
              <a:t>can "light up" your app to conditionally execute code only when running on specific device families and/or particular versions of platform/extension APIs</a:t>
            </a:r>
          </a:p>
          <a:p>
            <a:pPr lvl="1"/>
            <a:r>
              <a:rPr lang="en-GB" dirty="0" smtClean="0"/>
              <a:t>Conditionally take advantage of unique device capabilities</a:t>
            </a:r>
          </a:p>
          <a:p>
            <a:pPr lvl="1"/>
            <a:r>
              <a:rPr lang="en-GB" dirty="0" smtClean="0"/>
              <a:t>Use newer APIs while still supporting down-level clients</a:t>
            </a:r>
            <a:endParaRPr lang="en-GB" dirty="0"/>
          </a:p>
        </p:txBody>
      </p:sp>
    </p:spTree>
    <p:extLst>
      <p:ext uri="{BB962C8B-B14F-4D97-AF65-F5344CB8AC3E}">
        <p14:creationId xmlns:p14="http://schemas.microsoft.com/office/powerpoint/2010/main" val="37900906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74638" y="2633117"/>
            <a:ext cx="11870358" cy="1728294"/>
          </a:xfrm>
        </p:spPr>
        <p:txBody>
          <a:bodyPr/>
          <a:lstStyle/>
          <a:p>
            <a:r>
              <a:rPr lang="en-US" dirty="0" smtClean="0"/>
              <a:t>Looking back to</a:t>
            </a:r>
            <a:br>
              <a:rPr lang="en-US" dirty="0" smtClean="0"/>
            </a:br>
            <a:r>
              <a:rPr lang="en-US" dirty="0" smtClean="0"/>
              <a:t>Windows 8.1</a:t>
            </a:r>
            <a:endParaRPr lang="en-US" dirty="0"/>
          </a:p>
        </p:txBody>
      </p:sp>
    </p:spTree>
    <p:extLst>
      <p:ext uri="{BB962C8B-B14F-4D97-AF65-F5344CB8AC3E}">
        <p14:creationId xmlns:p14="http://schemas.microsoft.com/office/powerpoint/2010/main" val="7379225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71172"/>
          </a:xfrm>
        </p:spPr>
        <p:txBody>
          <a:bodyPr/>
          <a:lstStyle/>
          <a:p>
            <a:pPr marL="0" indent="0">
              <a:buNone/>
            </a:pPr>
            <a:endParaRPr lang="en-US" sz="4400" dirty="0"/>
          </a:p>
          <a:p>
            <a:endParaRPr lang="en-US" dirty="0"/>
          </a:p>
        </p:txBody>
      </p:sp>
      <p:sp>
        <p:nvSpPr>
          <p:cNvPr id="3" name="Title 2"/>
          <p:cNvSpPr>
            <a:spLocks noGrp="1"/>
          </p:cNvSpPr>
          <p:nvPr>
            <p:ph type="title"/>
          </p:nvPr>
        </p:nvSpPr>
        <p:spPr/>
        <p:txBody>
          <a:bodyPr/>
          <a:lstStyle/>
          <a:p>
            <a:r>
              <a:rPr lang="en-US" dirty="0" smtClean="0"/>
              <a:t>Agenda</a:t>
            </a:r>
            <a:endParaRPr lang="en-US" dirty="0"/>
          </a:p>
        </p:txBody>
      </p:sp>
      <p:sp>
        <p:nvSpPr>
          <p:cNvPr id="4" name="TextBox 3"/>
          <p:cNvSpPr txBox="1"/>
          <p:nvPr/>
        </p:nvSpPr>
        <p:spPr>
          <a:xfrm>
            <a:off x="769938" y="1948436"/>
            <a:ext cx="10896600" cy="3428631"/>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Session 2 - Building Apps for Windows 10 </a:t>
            </a:r>
            <a:endParaRPr lang="en-US" sz="3200" dirty="0" smtClean="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2800" dirty="0" smtClean="0"/>
              <a:t>Overview of Universal App Model</a:t>
            </a:r>
          </a:p>
          <a:p>
            <a:pPr marL="752121" lvl="1" indent="-285750" fontAlgn="ctr">
              <a:buFont typeface="Arial" panose="020B0604020202020204" pitchFamily="34" charset="0"/>
              <a:buChar char="•"/>
            </a:pPr>
            <a:r>
              <a:rPr lang="en-US" dirty="0"/>
              <a:t>New APIs for Windows 10</a:t>
            </a:r>
          </a:p>
          <a:p>
            <a:pPr marL="1218492" lvl="2" indent="-285750" fontAlgn="ctr">
              <a:buFont typeface="Arial" panose="020B0604020202020204" pitchFamily="34" charset="0"/>
              <a:buChar char="•"/>
            </a:pPr>
            <a:r>
              <a:rPr lang="en-US" dirty="0"/>
              <a:t>(Cortana, Device-specific extensions, various </a:t>
            </a:r>
            <a:r>
              <a:rPr lang="en-US" dirty="0" err="1"/>
              <a:t>Nuget</a:t>
            </a:r>
            <a:r>
              <a:rPr lang="en-US" dirty="0"/>
              <a:t> packages, </a:t>
            </a:r>
            <a:r>
              <a:rPr lang="en-US" dirty="0" err="1"/>
              <a:t>etc</a:t>
            </a:r>
            <a:r>
              <a:rPr lang="en-US" dirty="0"/>
              <a:t>)</a:t>
            </a:r>
          </a:p>
          <a:p>
            <a:pPr marL="457200" indent="-457200" fontAlgn="ctr">
              <a:buFont typeface="Arial" panose="020B0604020202020204" pitchFamily="34" charset="0"/>
              <a:buChar char="•"/>
            </a:pPr>
            <a:r>
              <a:rPr lang="en-US" sz="2800" dirty="0"/>
              <a:t>Migration &amp; </a:t>
            </a:r>
            <a:r>
              <a:rPr lang="en-US" sz="2800" dirty="0" smtClean="0"/>
              <a:t>Bridges</a:t>
            </a:r>
          </a:p>
          <a:p>
            <a:pPr marL="752121" lvl="1" indent="-285750" fontAlgn="ctr">
              <a:buFont typeface="Arial" panose="020B0604020202020204" pitchFamily="34" charset="0"/>
              <a:buChar char="•"/>
            </a:pPr>
            <a:r>
              <a:rPr lang="en-US" dirty="0"/>
              <a:t>Strategies for Migrating Apps from other platforms</a:t>
            </a:r>
          </a:p>
          <a:p>
            <a:pPr marL="752121" lvl="1" indent="-285750" fontAlgn="ctr">
              <a:buFont typeface="Arial" panose="020B0604020202020204" pitchFamily="34" charset="0"/>
              <a:buChar char="•"/>
            </a:pPr>
            <a:r>
              <a:rPr lang="en-US" dirty="0"/>
              <a:t>Overview of the various Bridges that can be used to partially automate the migration</a:t>
            </a:r>
          </a:p>
          <a:p>
            <a:pPr marL="1218492" lvl="2" indent="-285750" fontAlgn="ctr">
              <a:buFont typeface="Arial" panose="020B0604020202020204" pitchFamily="34" charset="0"/>
              <a:buChar char="•"/>
            </a:pPr>
            <a:r>
              <a:rPr lang="en-US" dirty="0"/>
              <a:t>Convert Web Applications into Windows Applications with Hosted Web Apps</a:t>
            </a: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586041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275481" y="209578"/>
            <a:ext cx="11885514"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5"/>
                </a:solidFill>
                <a:effectLst/>
                <a:latin typeface="+mj-lt"/>
                <a:ea typeface="+mj-ea"/>
                <a:cs typeface="+mj-cs"/>
              </a:defRPr>
            </a:lvl1pPr>
          </a:lstStyle>
          <a:p>
            <a:pPr defTabSz="932573">
              <a:defRPr/>
            </a:pPr>
            <a:r>
              <a:rPr lang="en-US" sz="4896">
                <a:solidFill>
                  <a:srgbClr val="107C10"/>
                </a:solidFill>
                <a:latin typeface="Segoe UI"/>
              </a:rPr>
              <a:t>Windows 8.1 Universal: </a:t>
            </a:r>
            <a:br>
              <a:rPr lang="en-US" sz="4896">
                <a:solidFill>
                  <a:srgbClr val="107C10"/>
                </a:solidFill>
                <a:latin typeface="Segoe UI"/>
              </a:rPr>
            </a:br>
            <a:r>
              <a:rPr lang="en-US" sz="3672">
                <a:solidFill>
                  <a:srgbClr val="107C10"/>
                </a:solidFill>
                <a:latin typeface="Segoe UI"/>
              </a:rPr>
              <a:t>Shared code, two binaries</a:t>
            </a:r>
            <a:endParaRPr lang="en-US" sz="4896" dirty="0">
              <a:solidFill>
                <a:srgbClr val="107C10"/>
              </a:solidFill>
              <a:latin typeface="Segoe UI"/>
            </a:endParaRPr>
          </a:p>
        </p:txBody>
      </p:sp>
      <p:graphicFrame>
        <p:nvGraphicFramePr>
          <p:cNvPr id="5" name="Diagram 4"/>
          <p:cNvGraphicFramePr/>
          <p:nvPr>
            <p:extLst/>
          </p:nvPr>
        </p:nvGraphicFramePr>
        <p:xfrm>
          <a:off x="702841" y="2015626"/>
          <a:ext cx="11241381" cy="3906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74906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275481" y="209578"/>
            <a:ext cx="12160112"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lang="en-US" sz="4800" b="1" kern="1200" cap="none" spc="0" dirty="0">
                <a:ln>
                  <a:noFill/>
                </a:ln>
                <a:solidFill>
                  <a:schemeClr val="accent5"/>
                </a:solidFill>
                <a:effectLst/>
                <a:latin typeface="+mj-lt"/>
                <a:ea typeface="+mj-ea"/>
                <a:cs typeface="+mj-cs"/>
              </a:defRPr>
            </a:lvl1pPr>
          </a:lstStyle>
          <a:p>
            <a:pPr defTabSz="932573">
              <a:defRPr/>
            </a:pPr>
            <a:r>
              <a:rPr lang="en-US" sz="4896">
                <a:solidFill>
                  <a:srgbClr val="107C10"/>
                </a:solidFill>
                <a:latin typeface="Segoe UI"/>
              </a:rPr>
              <a:t>Not all APIs were available everywhere</a:t>
            </a:r>
            <a:endParaRPr lang="en-US" sz="4896" dirty="0">
              <a:solidFill>
                <a:srgbClr val="107C10"/>
              </a:solidFill>
              <a:latin typeface="Segoe UI"/>
            </a:endParaRPr>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5480" y="3775919"/>
            <a:ext cx="11814891" cy="1842262"/>
          </a:xfrm>
          <a:prstGeom prst="rect">
            <a:avLst/>
          </a:prstGeom>
        </p:spPr>
      </p:pic>
      <p:pic>
        <p:nvPicPr>
          <p:cNvPr id="9" name="Picture 8"/>
          <p:cNvPicPr>
            <a:picLocks noChangeAspect="1"/>
          </p:cNvPicPr>
          <p:nvPr/>
        </p:nvPicPr>
        <p:blipFill>
          <a:blip r:embed="rId4"/>
          <a:stretch>
            <a:fillRect/>
          </a:stretch>
        </p:blipFill>
        <p:spPr>
          <a:xfrm>
            <a:off x="275480" y="1734701"/>
            <a:ext cx="11814891" cy="1156772"/>
          </a:xfrm>
          <a:prstGeom prst="rect">
            <a:avLst/>
          </a:prstGeom>
        </p:spPr>
      </p:pic>
      <p:sp>
        <p:nvSpPr>
          <p:cNvPr id="10" name="Oval 9"/>
          <p:cNvSpPr/>
          <p:nvPr/>
        </p:nvSpPr>
        <p:spPr>
          <a:xfrm>
            <a:off x="1061342" y="1338738"/>
            <a:ext cx="2060752" cy="2060752"/>
          </a:xfrm>
          <a:prstGeom prst="ellipse">
            <a:avLst/>
          </a:prstGeom>
          <a:noFill/>
          <a:ln w="76200" cap="flat" cmpd="sng" algn="ctr">
            <a:solidFill>
              <a:srgbClr val="FFB900"/>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11" name="Oval 10"/>
          <p:cNvSpPr/>
          <p:nvPr/>
        </p:nvSpPr>
        <p:spPr>
          <a:xfrm>
            <a:off x="6243307" y="3775920"/>
            <a:ext cx="2060752" cy="2060752"/>
          </a:xfrm>
          <a:prstGeom prst="ellipse">
            <a:avLst/>
          </a:prstGeom>
          <a:noFill/>
          <a:ln w="76200" cap="flat" cmpd="sng" algn="ctr">
            <a:solidFill>
              <a:srgbClr val="FFB900"/>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Tree>
    <p:extLst>
      <p:ext uri="{BB962C8B-B14F-4D97-AF65-F5344CB8AC3E}">
        <p14:creationId xmlns:p14="http://schemas.microsoft.com/office/powerpoint/2010/main" val="3676335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5481" y="209578"/>
            <a:ext cx="11885514"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5"/>
                </a:solidFill>
                <a:effectLst/>
                <a:latin typeface="+mj-lt"/>
                <a:ea typeface="+mj-ea"/>
                <a:cs typeface="+mj-cs"/>
              </a:defRPr>
            </a:lvl1pPr>
          </a:lstStyle>
          <a:p>
            <a:pPr defTabSz="932573">
              <a:defRPr/>
            </a:pPr>
            <a:r>
              <a:rPr lang="en-US" sz="4896">
                <a:solidFill>
                  <a:srgbClr val="107C10"/>
                </a:solidFill>
                <a:latin typeface="Segoe UI"/>
              </a:rPr>
              <a:t>Compilation directives</a:t>
            </a:r>
            <a:endParaRPr lang="en-US" sz="4896" dirty="0">
              <a:solidFill>
                <a:srgbClr val="107C10"/>
              </a:solidFill>
              <a:latin typeface="Segoe UI"/>
            </a:endParaRPr>
          </a:p>
        </p:txBody>
      </p:sp>
      <p:sp>
        <p:nvSpPr>
          <p:cNvPr id="6" name="Text Placeholder 10"/>
          <p:cNvSpPr txBox="1">
            <a:spLocks/>
          </p:cNvSpPr>
          <p:nvPr/>
        </p:nvSpPr>
        <p:spPr>
          <a:xfrm>
            <a:off x="263176" y="1228900"/>
            <a:ext cx="12172416" cy="5765625"/>
          </a:xfrm>
          <a:prstGeom prst="rect">
            <a:avLst/>
          </a:prstGeom>
        </p:spPr>
        <p:txBody>
          <a:bodyPr vert="horz" lIns="139891" tIns="111912" rIns="139891" bIns="111912" rtlCol="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defTabSz="932597">
              <a:lnSpc>
                <a:spcPct val="100000"/>
              </a:lnSpc>
              <a:spcBef>
                <a:spcPts val="0"/>
              </a:spcBef>
              <a:defRPr/>
            </a:pPr>
            <a:r>
              <a:rPr lang="pt-PT" sz="2448">
                <a:solidFill>
                  <a:srgbClr val="737373"/>
                </a:solidFill>
                <a:highlight>
                  <a:srgbClr val="FFFFFF"/>
                </a:highlight>
                <a:latin typeface="Segoe UI"/>
              </a:rPr>
              <a:t>C# Syntax</a:t>
            </a:r>
            <a:endParaRPr lang="pt-PT" sz="2448">
              <a:solidFill>
                <a:srgbClr val="0000FF"/>
              </a:solidFill>
              <a:highlight>
                <a:srgbClr val="FFFFFF"/>
              </a:highlight>
              <a:latin typeface="Segoe UI"/>
            </a:endParaRPr>
          </a:p>
          <a:p>
            <a:pPr defTabSz="932597">
              <a:lnSpc>
                <a:spcPct val="100000"/>
              </a:lnSpc>
              <a:spcBef>
                <a:spcPts val="0"/>
              </a:spcBef>
              <a:defRPr/>
            </a:pPr>
            <a:endParaRPr lang="pt-PT" sz="2040" b="0">
              <a:solidFill>
                <a:srgbClr val="0000FF"/>
              </a:solidFill>
              <a:highlight>
                <a:srgbClr val="FFFFFF"/>
              </a:highlight>
              <a:latin typeface="Consolas" panose="020B0609020204030204" pitchFamily="49" charset="0"/>
            </a:endParaRPr>
          </a:p>
          <a:p>
            <a:pPr defTabSz="932597">
              <a:lnSpc>
                <a:spcPct val="100000"/>
              </a:lnSpc>
              <a:spcBef>
                <a:spcPts val="0"/>
              </a:spcBef>
              <a:defRPr/>
            </a:pPr>
            <a:r>
              <a:rPr lang="pt-PT" sz="2040" b="0">
                <a:solidFill>
                  <a:srgbClr val="0000FF"/>
                </a:solidFill>
                <a:highlight>
                  <a:srgbClr val="FFFFFF"/>
                </a:highlight>
                <a:latin typeface="Consolas" panose="020B0609020204030204" pitchFamily="49" charset="0"/>
              </a:rPr>
              <a:t>#if </a:t>
            </a:r>
            <a:r>
              <a:rPr lang="pt-PT" sz="2040" b="0">
                <a:solidFill>
                  <a:srgbClr val="000000"/>
                </a:solidFill>
                <a:highlight>
                  <a:srgbClr val="FFFFFF"/>
                </a:highlight>
                <a:latin typeface="Consolas" panose="020B0609020204030204" pitchFamily="49" charset="0"/>
              </a:rPr>
              <a:t>WINDOWS_PHONE_APP</a:t>
            </a:r>
            <a:r>
              <a:rPr lang="pt-PT" sz="2448" b="0">
                <a:solidFill>
                  <a:srgbClr val="000000"/>
                </a:solidFill>
                <a:highlight>
                  <a:srgbClr val="FFFFFF"/>
                </a:highlight>
                <a:latin typeface="Consolas" panose="020B0609020204030204" pitchFamily="49" charset="0"/>
              </a:rPr>
              <a:t>							 			</a:t>
            </a:r>
            <a:r>
              <a:rPr lang="pt-PT" sz="2040" b="0">
                <a:solidFill>
                  <a:srgbClr val="000000"/>
                </a:solidFill>
                <a:highlight>
                  <a:srgbClr val="FFFFFF"/>
                </a:highlight>
                <a:latin typeface="Consolas" panose="020B0609020204030204" pitchFamily="49" charset="0"/>
              </a:rPr>
              <a:t>Windows.Phone.UI.Input.</a:t>
            </a:r>
            <a:r>
              <a:rPr lang="pt-PT" sz="2040" b="0">
                <a:solidFill>
                  <a:srgbClr val="00B0F0"/>
                </a:solidFill>
                <a:highlight>
                  <a:srgbClr val="FFFFFF"/>
                </a:highlight>
                <a:latin typeface="Consolas" panose="020B0609020204030204" pitchFamily="49" charset="0"/>
              </a:rPr>
              <a:t>HardwareButtons</a:t>
            </a:r>
          </a:p>
          <a:p>
            <a:pPr defTabSz="932597">
              <a:lnSpc>
                <a:spcPct val="100000"/>
              </a:lnSpc>
              <a:spcBef>
                <a:spcPts val="0"/>
              </a:spcBef>
              <a:defRPr/>
            </a:pPr>
            <a:r>
              <a:rPr lang="pt-PT" sz="2040" b="0">
                <a:solidFill>
                  <a:srgbClr val="00B0F0"/>
                </a:solidFill>
                <a:highlight>
                  <a:srgbClr val="FFFFFF"/>
                </a:highlight>
                <a:latin typeface="Consolas" panose="020B0609020204030204" pitchFamily="49" charset="0"/>
              </a:rPr>
              <a:t>		</a:t>
            </a:r>
            <a:r>
              <a:rPr lang="pt-PT" sz="2040" b="0">
                <a:solidFill>
                  <a:srgbClr val="000000"/>
                </a:solidFill>
                <a:highlight>
                  <a:srgbClr val="FFFFFF"/>
                </a:highlight>
                <a:latin typeface="Consolas" panose="020B0609020204030204" pitchFamily="49" charset="0"/>
              </a:rPr>
              <a:t>.BackPressed </a:t>
            </a:r>
            <a:r>
              <a:rPr lang="pt-PT" sz="2448" b="0">
                <a:solidFill>
                  <a:srgbClr val="000000"/>
                </a:solidFill>
                <a:highlight>
                  <a:srgbClr val="FFFFFF"/>
                </a:highlight>
                <a:latin typeface="Consolas" panose="020B0609020204030204" pitchFamily="49" charset="0"/>
              </a:rPr>
              <a:t>+= </a:t>
            </a:r>
            <a:r>
              <a:rPr lang="pt-PT" sz="2040" b="0">
                <a:solidFill>
                  <a:srgbClr val="000000"/>
                </a:solidFill>
                <a:highlight>
                  <a:srgbClr val="FFFFFF"/>
                </a:highlight>
                <a:latin typeface="Consolas" panose="020B0609020204030204" pitchFamily="49" charset="0"/>
              </a:rPr>
              <a:t>this.HardwareButtons_BackPressed</a:t>
            </a:r>
            <a:r>
              <a:rPr lang="pt-PT" sz="2448" b="0">
                <a:solidFill>
                  <a:srgbClr val="000000"/>
                </a:solidFill>
                <a:highlight>
                  <a:srgbClr val="FFFFFF"/>
                </a:highlight>
                <a:latin typeface="Consolas" panose="020B0609020204030204" pitchFamily="49" charset="0"/>
              </a:rPr>
              <a:t>;</a:t>
            </a:r>
            <a:br>
              <a:rPr lang="pt-PT" sz="2448" b="0">
                <a:solidFill>
                  <a:srgbClr val="000000"/>
                </a:solidFill>
                <a:highlight>
                  <a:srgbClr val="FFFFFF"/>
                </a:highlight>
                <a:latin typeface="Consolas" panose="020B0609020204030204" pitchFamily="49" charset="0"/>
              </a:rPr>
            </a:br>
            <a:r>
              <a:rPr lang="pt-PT" sz="2040" b="0">
                <a:solidFill>
                  <a:srgbClr val="0000FF"/>
                </a:solidFill>
                <a:highlight>
                  <a:srgbClr val="FFFFFF"/>
                </a:highlight>
                <a:latin typeface="Consolas" panose="020B0609020204030204" pitchFamily="49" charset="0"/>
              </a:rPr>
              <a:t>#endif</a:t>
            </a:r>
          </a:p>
          <a:p>
            <a:pPr defTabSz="932597">
              <a:lnSpc>
                <a:spcPct val="100000"/>
              </a:lnSpc>
              <a:spcBef>
                <a:spcPts val="0"/>
              </a:spcBef>
              <a:defRPr/>
            </a:pPr>
            <a:endParaRPr lang="pt-PT" sz="2040" b="0">
              <a:solidFill>
                <a:srgbClr val="0000FF"/>
              </a:solidFill>
              <a:highlight>
                <a:srgbClr val="FFFFFF"/>
              </a:highlight>
              <a:latin typeface="Consolas" panose="020B0609020204030204" pitchFamily="49" charset="0"/>
            </a:endParaRPr>
          </a:p>
          <a:p>
            <a:pPr defTabSz="932597">
              <a:lnSpc>
                <a:spcPct val="100000"/>
              </a:lnSpc>
              <a:spcBef>
                <a:spcPts val="0"/>
              </a:spcBef>
              <a:defRPr/>
            </a:pPr>
            <a:r>
              <a:rPr lang="pt-PT" sz="2448">
                <a:solidFill>
                  <a:srgbClr val="737373"/>
                </a:solidFill>
                <a:highlight>
                  <a:srgbClr val="FFFFFF"/>
                </a:highlight>
                <a:latin typeface="Segoe UI"/>
              </a:rPr>
              <a:t>C++ Syntax</a:t>
            </a:r>
            <a:endParaRPr lang="pt-PT" sz="2040">
              <a:solidFill>
                <a:srgbClr val="0000FF"/>
              </a:solidFill>
              <a:highlight>
                <a:srgbClr val="FFFFFF"/>
              </a:highlight>
              <a:latin typeface="Segoe UI"/>
            </a:endParaRPr>
          </a:p>
          <a:p>
            <a:pPr defTabSz="932597">
              <a:lnSpc>
                <a:spcPct val="100000"/>
              </a:lnSpc>
              <a:spcBef>
                <a:spcPts val="0"/>
              </a:spcBef>
              <a:defRPr/>
            </a:pPr>
            <a:endParaRPr lang="pt-PT" sz="2040" b="0">
              <a:solidFill>
                <a:srgbClr val="0000FF"/>
              </a:solidFill>
              <a:highlight>
                <a:srgbClr val="FFFFFF"/>
              </a:highlight>
              <a:latin typeface="Consolas" panose="020B0609020204030204" pitchFamily="49" charset="0"/>
            </a:endParaRPr>
          </a:p>
          <a:p>
            <a:pPr defTabSz="932597">
              <a:lnSpc>
                <a:spcPct val="100000"/>
              </a:lnSpc>
              <a:spcBef>
                <a:spcPts val="0"/>
              </a:spcBef>
              <a:defRPr/>
            </a:pPr>
            <a:r>
              <a:rPr lang="pt-PT" sz="2040" b="0">
                <a:solidFill>
                  <a:srgbClr val="0000FF"/>
                </a:solidFill>
                <a:highlight>
                  <a:srgbClr val="FFFFFF"/>
                </a:highlight>
                <a:latin typeface="Consolas" panose="020B0609020204030204" pitchFamily="49" charset="0"/>
              </a:rPr>
              <a:t>#if</a:t>
            </a:r>
            <a:r>
              <a:rPr lang="pt-PT" sz="2040" b="0">
                <a:solidFill>
                  <a:srgbClr val="000000"/>
                </a:solidFill>
                <a:highlight>
                  <a:srgbClr val="FFFFFF"/>
                </a:highlight>
                <a:latin typeface="Consolas" panose="020B0609020204030204" pitchFamily="49" charset="0"/>
              </a:rPr>
              <a:t> </a:t>
            </a:r>
            <a:r>
              <a:rPr lang="pt-PT" sz="2040" b="0">
                <a:solidFill>
                  <a:srgbClr val="6F008A"/>
                </a:solidFill>
                <a:highlight>
                  <a:srgbClr val="FFFFFF"/>
                </a:highlight>
                <a:latin typeface="Consolas" panose="020B0609020204030204" pitchFamily="49" charset="0"/>
              </a:rPr>
              <a:t>WINAPI_FAMILY</a:t>
            </a:r>
            <a:r>
              <a:rPr lang="pt-PT" sz="2040" b="0">
                <a:solidFill>
                  <a:srgbClr val="000000"/>
                </a:solidFill>
                <a:highlight>
                  <a:srgbClr val="FFFFFF"/>
                </a:highlight>
                <a:latin typeface="Consolas" panose="020B0609020204030204" pitchFamily="49" charset="0"/>
              </a:rPr>
              <a:t>==</a:t>
            </a:r>
            <a:r>
              <a:rPr lang="pt-PT" sz="2040" b="0">
                <a:solidFill>
                  <a:srgbClr val="6F008A"/>
                </a:solidFill>
                <a:highlight>
                  <a:srgbClr val="FFFFFF"/>
                </a:highlight>
                <a:latin typeface="Consolas" panose="020B0609020204030204" pitchFamily="49" charset="0"/>
              </a:rPr>
              <a:t>WINAPI_FAMILY_PHONE_APP</a:t>
            </a:r>
            <a:r>
              <a:rPr lang="pt-PT" sz="2040" b="0">
                <a:solidFill>
                  <a:srgbClr val="000000"/>
                </a:solidFill>
                <a:highlight>
                  <a:srgbClr val="FFFFFF"/>
                </a:highlight>
                <a:latin typeface="Consolas" panose="020B0609020204030204" pitchFamily="49" charset="0"/>
              </a:rPr>
              <a:t>							_backPressedEventToken = HardwareButtons</a:t>
            </a:r>
          </a:p>
          <a:p>
            <a:pPr defTabSz="932597">
              <a:lnSpc>
                <a:spcPct val="100000"/>
              </a:lnSpc>
              <a:spcBef>
                <a:spcPts val="0"/>
              </a:spcBef>
              <a:defRPr/>
            </a:pPr>
            <a:r>
              <a:rPr lang="pt-PT" sz="2040" b="0">
                <a:solidFill>
                  <a:srgbClr val="000000"/>
                </a:solidFill>
                <a:highlight>
                  <a:srgbClr val="FFFFFF"/>
                </a:highlight>
                <a:latin typeface="Consolas" panose="020B0609020204030204" pitchFamily="49" charset="0"/>
              </a:rPr>
              <a:t>		::BackPressed +=  </a:t>
            </a:r>
            <a:r>
              <a:rPr lang="pt-PT" sz="2040" b="0">
                <a:solidFill>
                  <a:srgbClr val="0000FF"/>
                </a:solidFill>
                <a:highlight>
                  <a:srgbClr val="FFFFFF"/>
                </a:highlight>
                <a:latin typeface="Consolas" panose="020B0609020204030204" pitchFamily="49" charset="0"/>
              </a:rPr>
              <a:t>ref</a:t>
            </a:r>
            <a:r>
              <a:rPr lang="pt-PT" sz="2040" b="0">
                <a:solidFill>
                  <a:srgbClr val="000000"/>
                </a:solidFill>
                <a:highlight>
                  <a:srgbClr val="FFFFFF"/>
                </a:highlight>
                <a:latin typeface="Consolas" panose="020B0609020204030204" pitchFamily="49" charset="0"/>
              </a:rPr>
              <a:t> </a:t>
            </a:r>
            <a:r>
              <a:rPr lang="pt-PT" sz="2040" b="0">
                <a:solidFill>
                  <a:srgbClr val="0000FF"/>
                </a:solidFill>
                <a:highlight>
                  <a:srgbClr val="FFFFFF"/>
                </a:highlight>
                <a:latin typeface="Consolas" panose="020B0609020204030204" pitchFamily="49" charset="0"/>
              </a:rPr>
              <a:t>new</a:t>
            </a:r>
            <a:r>
              <a:rPr lang="pt-PT" sz="2040" b="0">
                <a:solidFill>
                  <a:srgbClr val="000000"/>
                </a:solidFill>
                <a:highlight>
                  <a:srgbClr val="FFFFFF"/>
                </a:highlight>
                <a:latin typeface="Consolas" panose="020B0609020204030204" pitchFamily="49" charset="0"/>
              </a:rPr>
              <a:t> EventHandler 							&lt;BackPressedEventArgs^&gt; (</a:t>
            </a:r>
            <a:r>
              <a:rPr lang="pt-PT" sz="2040" b="0">
                <a:solidFill>
                  <a:srgbClr val="0000FF"/>
                </a:solidFill>
                <a:highlight>
                  <a:srgbClr val="FFFFFF"/>
                </a:highlight>
                <a:latin typeface="Consolas" panose="020B0609020204030204" pitchFamily="49" charset="0"/>
              </a:rPr>
              <a:t>this</a:t>
            </a:r>
            <a:r>
              <a:rPr lang="pt-PT" sz="2040" b="0">
                <a:solidFill>
                  <a:srgbClr val="000000"/>
                </a:solidFill>
                <a:highlight>
                  <a:srgbClr val="FFFFFF"/>
                </a:highlight>
                <a:latin typeface="Consolas" panose="020B0609020204030204" pitchFamily="49" charset="0"/>
              </a:rPr>
              <a:t>, </a:t>
            </a:r>
          </a:p>
          <a:p>
            <a:pPr defTabSz="932597">
              <a:lnSpc>
                <a:spcPct val="100000"/>
              </a:lnSpc>
              <a:spcBef>
                <a:spcPts val="0"/>
              </a:spcBef>
              <a:defRPr/>
            </a:pPr>
            <a:r>
              <a:rPr lang="pt-PT" sz="2040" b="0">
                <a:solidFill>
                  <a:srgbClr val="000000"/>
                </a:solidFill>
                <a:highlight>
                  <a:srgbClr val="FFFFFF"/>
                </a:highlight>
                <a:latin typeface="Consolas" panose="020B0609020204030204" pitchFamily="49" charset="0"/>
              </a:rPr>
              <a:t>		&amp;NavigationHelper::HardwareButton_BackPressed);</a:t>
            </a:r>
            <a:br>
              <a:rPr lang="pt-PT" sz="2040" b="0">
                <a:solidFill>
                  <a:srgbClr val="000000"/>
                </a:solidFill>
                <a:highlight>
                  <a:srgbClr val="FFFFFF"/>
                </a:highlight>
                <a:latin typeface="Consolas" panose="020B0609020204030204" pitchFamily="49" charset="0"/>
              </a:rPr>
            </a:br>
            <a:r>
              <a:rPr lang="pt-PT" sz="2040" b="0">
                <a:solidFill>
                  <a:srgbClr val="0000FF"/>
                </a:solidFill>
                <a:highlight>
                  <a:srgbClr val="FFFFFF"/>
                </a:highlight>
                <a:latin typeface="Consolas" panose="020B0609020204030204" pitchFamily="49" charset="0"/>
              </a:rPr>
              <a:t>#endif</a:t>
            </a:r>
            <a:endParaRPr lang="pt-PT" sz="2040" b="0">
              <a:solidFill>
                <a:srgbClr val="737373"/>
              </a:solidFill>
              <a:latin typeface="Segoe UI"/>
            </a:endParaRPr>
          </a:p>
          <a:p>
            <a:pPr defTabSz="932597">
              <a:lnSpc>
                <a:spcPct val="100000"/>
              </a:lnSpc>
              <a:spcBef>
                <a:spcPts val="0"/>
              </a:spcBef>
              <a:defRPr/>
            </a:pPr>
            <a:endParaRPr lang="pt-PT" sz="2040" b="0">
              <a:solidFill>
                <a:srgbClr val="0000FF"/>
              </a:solidFill>
              <a:highlight>
                <a:srgbClr val="FFFFFF"/>
              </a:highlight>
              <a:latin typeface="Consolas" panose="020B0609020204030204" pitchFamily="49" charset="0"/>
            </a:endParaRPr>
          </a:p>
          <a:p>
            <a:pPr defTabSz="932573">
              <a:spcBef>
                <a:spcPts val="2448"/>
              </a:spcBef>
              <a:defRPr/>
            </a:pPr>
            <a:r>
              <a:rPr lang="pt-PT" sz="3672">
                <a:solidFill>
                  <a:srgbClr val="737373"/>
                </a:solidFill>
                <a:latin typeface="Segoe UI"/>
              </a:rPr>
              <a:t> </a:t>
            </a:r>
            <a:endParaRPr lang="pt-PT" sz="3672" dirty="0">
              <a:solidFill>
                <a:srgbClr val="737373"/>
              </a:solidFill>
              <a:latin typeface="Segoe UI"/>
            </a:endParaRPr>
          </a:p>
        </p:txBody>
      </p:sp>
      <p:sp>
        <p:nvSpPr>
          <p:cNvPr id="7" name="Oval 6"/>
          <p:cNvSpPr/>
          <p:nvPr/>
        </p:nvSpPr>
        <p:spPr>
          <a:xfrm>
            <a:off x="915220" y="1091356"/>
            <a:ext cx="2509648" cy="2332630"/>
          </a:xfrm>
          <a:prstGeom prst="ellipse">
            <a:avLst/>
          </a:prstGeom>
          <a:noFill/>
          <a:ln w="76200" cap="flat" cmpd="sng" algn="ctr">
            <a:solidFill>
              <a:srgbClr val="FFB900"/>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Tree>
    <p:extLst>
      <p:ext uri="{BB962C8B-B14F-4D97-AF65-F5344CB8AC3E}">
        <p14:creationId xmlns:p14="http://schemas.microsoft.com/office/powerpoint/2010/main" val="2096893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Platform Extensions</a:t>
            </a:r>
            <a:endParaRPr lang="en-GB" dirty="0"/>
          </a:p>
        </p:txBody>
      </p:sp>
    </p:spTree>
    <p:extLst>
      <p:ext uri="{BB962C8B-B14F-4D97-AF65-F5344CB8AC3E}">
        <p14:creationId xmlns:p14="http://schemas.microsoft.com/office/powerpoint/2010/main" val="30554673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p:cNvSpPr/>
          <p:nvPr/>
        </p:nvSpPr>
        <p:spPr>
          <a:xfrm>
            <a:off x="1350937" y="1818837"/>
            <a:ext cx="1444966" cy="1444966"/>
          </a:xfrm>
          <a:prstGeom prst="ellipse">
            <a:avLst/>
          </a:prstGeom>
          <a:solidFill>
            <a:srgbClr val="107C10"/>
          </a:solidFill>
          <a:ln w="38100" cap="flat" cmpd="sng" algn="ctr">
            <a:noFill/>
            <a:prstDash val="solid"/>
            <a:miter lim="800000"/>
          </a:ln>
          <a:effectLst/>
        </p:spPr>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1836" kern="0" dirty="0">
                <a:solidFill>
                  <a:prstClr val="white"/>
                </a:solidFill>
                <a:latin typeface="Segoe UI"/>
              </a:rPr>
              <a:t>UAP</a:t>
            </a:r>
          </a:p>
        </p:txBody>
      </p:sp>
      <p:sp>
        <p:nvSpPr>
          <p:cNvPr id="51" name="Block Arc 50"/>
          <p:cNvSpPr/>
          <p:nvPr/>
        </p:nvSpPr>
        <p:spPr>
          <a:xfrm>
            <a:off x="899384" y="1372187"/>
            <a:ext cx="2336030" cy="2362349"/>
          </a:xfrm>
          <a:prstGeom prst="blockArc">
            <a:avLst>
              <a:gd name="adj1" fmla="val 11043132"/>
              <a:gd name="adj2" fmla="val 16048041"/>
              <a:gd name="adj3" fmla="val 14530"/>
            </a:avLst>
          </a:prstGeom>
          <a:solidFill>
            <a:srgbClr val="B4009E"/>
          </a:solidFill>
          <a:ln w="12700" cap="flat" cmpd="sng" algn="ctr">
            <a:solidFill>
              <a:srgbClr val="B4009E">
                <a:shade val="50000"/>
              </a:srgbClr>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52" name="Block Arc 51"/>
          <p:cNvSpPr/>
          <p:nvPr/>
        </p:nvSpPr>
        <p:spPr>
          <a:xfrm rot="16200000">
            <a:off x="899384" y="1372187"/>
            <a:ext cx="2336030" cy="2362349"/>
          </a:xfrm>
          <a:prstGeom prst="blockArc">
            <a:avLst>
              <a:gd name="adj1" fmla="val 11043132"/>
              <a:gd name="adj2" fmla="val 16048041"/>
              <a:gd name="adj3" fmla="val 14530"/>
            </a:avLst>
          </a:prstGeom>
          <a:solidFill>
            <a:sysClr val="window" lastClr="FFFFFF"/>
          </a:solidFill>
          <a:ln w="38100" cap="flat" cmpd="sng" algn="ctr">
            <a:solidFill>
              <a:srgbClr val="737373"/>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53" name="Block Arc 52"/>
          <p:cNvSpPr/>
          <p:nvPr/>
        </p:nvSpPr>
        <p:spPr>
          <a:xfrm rot="10800000">
            <a:off x="899383" y="1372186"/>
            <a:ext cx="2336030" cy="2362349"/>
          </a:xfrm>
          <a:prstGeom prst="blockArc">
            <a:avLst>
              <a:gd name="adj1" fmla="val 11043132"/>
              <a:gd name="adj2" fmla="val 16048041"/>
              <a:gd name="adj3" fmla="val 14530"/>
            </a:avLst>
          </a:prstGeom>
          <a:noFill/>
          <a:ln w="38100" cap="flat" cmpd="sng" algn="ctr">
            <a:solidFill>
              <a:srgbClr val="0078D7"/>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54" name="Block Arc 53"/>
          <p:cNvSpPr/>
          <p:nvPr/>
        </p:nvSpPr>
        <p:spPr>
          <a:xfrm rot="5400000">
            <a:off x="899383" y="1372186"/>
            <a:ext cx="2336030" cy="2362349"/>
          </a:xfrm>
          <a:prstGeom prst="blockArc">
            <a:avLst>
              <a:gd name="adj1" fmla="val 11043132"/>
              <a:gd name="adj2" fmla="val 16048041"/>
              <a:gd name="adj3" fmla="val 14530"/>
            </a:avLst>
          </a:prstGeom>
          <a:solidFill>
            <a:sysClr val="window" lastClr="FFFFFF"/>
          </a:solidFill>
          <a:ln w="38100" cap="flat" cmpd="sng" algn="ctr">
            <a:solidFill>
              <a:srgbClr val="5C2D91"/>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55" name="Rectangle 54"/>
          <p:cNvSpPr/>
          <p:nvPr/>
        </p:nvSpPr>
        <p:spPr>
          <a:xfrm>
            <a:off x="882984" y="3929913"/>
            <a:ext cx="2420800" cy="476224"/>
          </a:xfrm>
          <a:prstGeom prst="rect">
            <a:avLst/>
          </a:prstGeom>
          <a:solidFill>
            <a:srgbClr val="107C10"/>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Windows Core</a:t>
            </a:r>
          </a:p>
        </p:txBody>
      </p:sp>
      <p:sp>
        <p:nvSpPr>
          <p:cNvPr id="56" name="Rectangle 55"/>
          <p:cNvSpPr/>
          <p:nvPr/>
        </p:nvSpPr>
        <p:spPr>
          <a:xfrm>
            <a:off x="3680801" y="3929913"/>
            <a:ext cx="2420800" cy="476224"/>
          </a:xfrm>
          <a:prstGeom prst="rect">
            <a:avLst/>
          </a:prstGeom>
          <a:solidFill>
            <a:srgbClr val="107C10"/>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Windows Core</a:t>
            </a:r>
          </a:p>
        </p:txBody>
      </p:sp>
      <p:sp>
        <p:nvSpPr>
          <p:cNvPr id="57" name="Rectangle 56"/>
          <p:cNvSpPr/>
          <p:nvPr/>
        </p:nvSpPr>
        <p:spPr>
          <a:xfrm>
            <a:off x="6449729" y="3929913"/>
            <a:ext cx="2420800" cy="476224"/>
          </a:xfrm>
          <a:prstGeom prst="rect">
            <a:avLst/>
          </a:prstGeom>
          <a:solidFill>
            <a:srgbClr val="107C10"/>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Windows Core</a:t>
            </a:r>
          </a:p>
        </p:txBody>
      </p:sp>
      <p:sp>
        <p:nvSpPr>
          <p:cNvPr id="58" name="Rectangle 57"/>
          <p:cNvSpPr/>
          <p:nvPr/>
        </p:nvSpPr>
        <p:spPr>
          <a:xfrm>
            <a:off x="9257467" y="3929913"/>
            <a:ext cx="2420800" cy="476224"/>
          </a:xfrm>
          <a:prstGeom prst="rect">
            <a:avLst/>
          </a:prstGeom>
          <a:solidFill>
            <a:srgbClr val="107C10"/>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Windows Core</a:t>
            </a:r>
          </a:p>
        </p:txBody>
      </p:sp>
      <p:sp>
        <p:nvSpPr>
          <p:cNvPr id="59" name="Oval 58"/>
          <p:cNvSpPr/>
          <p:nvPr/>
        </p:nvSpPr>
        <p:spPr>
          <a:xfrm>
            <a:off x="4145514" y="1818837"/>
            <a:ext cx="1444966" cy="1444966"/>
          </a:xfrm>
          <a:prstGeom prst="ellipse">
            <a:avLst/>
          </a:prstGeom>
          <a:solidFill>
            <a:srgbClr val="107C10"/>
          </a:solidFill>
          <a:ln w="38100" cap="flat" cmpd="sng" algn="ctr">
            <a:noFill/>
            <a:prstDash val="solid"/>
            <a:miter lim="800000"/>
          </a:ln>
          <a:effectLst/>
        </p:spPr>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1836" b="1" kern="0" dirty="0">
                <a:solidFill>
                  <a:prstClr val="white"/>
                </a:solidFill>
                <a:latin typeface="Segoe UI Light"/>
              </a:rPr>
              <a:t>UAP</a:t>
            </a:r>
          </a:p>
        </p:txBody>
      </p:sp>
      <p:sp>
        <p:nvSpPr>
          <p:cNvPr id="60" name="Block Arc 59"/>
          <p:cNvSpPr/>
          <p:nvPr/>
        </p:nvSpPr>
        <p:spPr>
          <a:xfrm>
            <a:off x="3693961" y="1372187"/>
            <a:ext cx="2336030" cy="2362349"/>
          </a:xfrm>
          <a:prstGeom prst="blockArc">
            <a:avLst>
              <a:gd name="adj1" fmla="val 11043132"/>
              <a:gd name="adj2" fmla="val 16048041"/>
              <a:gd name="adj3" fmla="val 14530"/>
            </a:avLst>
          </a:prstGeom>
          <a:solidFill>
            <a:sysClr val="window" lastClr="FFFFFF"/>
          </a:solidFill>
          <a:ln w="38100" cap="flat" cmpd="sng" algn="ctr">
            <a:solidFill>
              <a:srgbClr val="B4009E"/>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61" name="Block Arc 60"/>
          <p:cNvSpPr/>
          <p:nvPr/>
        </p:nvSpPr>
        <p:spPr>
          <a:xfrm rot="16200000">
            <a:off x="3693961" y="1372187"/>
            <a:ext cx="2336030" cy="2362349"/>
          </a:xfrm>
          <a:prstGeom prst="blockArc">
            <a:avLst>
              <a:gd name="adj1" fmla="val 11043132"/>
              <a:gd name="adj2" fmla="val 16048041"/>
              <a:gd name="adj3" fmla="val 14530"/>
            </a:avLst>
          </a:prstGeom>
          <a:solidFill>
            <a:sysClr val="window" lastClr="FFFFFF"/>
          </a:solidFill>
          <a:ln w="38100" cap="flat" cmpd="sng" algn="ctr">
            <a:solidFill>
              <a:srgbClr val="737373"/>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62" name="Block Arc 61"/>
          <p:cNvSpPr/>
          <p:nvPr/>
        </p:nvSpPr>
        <p:spPr>
          <a:xfrm rot="10800000">
            <a:off x="3693960" y="1372186"/>
            <a:ext cx="2336030" cy="2362349"/>
          </a:xfrm>
          <a:prstGeom prst="blockArc">
            <a:avLst>
              <a:gd name="adj1" fmla="val 11043132"/>
              <a:gd name="adj2" fmla="val 16048041"/>
              <a:gd name="adj3" fmla="val 14530"/>
            </a:avLst>
          </a:prstGeom>
          <a:noFill/>
          <a:ln w="38100" cap="flat" cmpd="sng" algn="ctr">
            <a:solidFill>
              <a:srgbClr val="0078D7"/>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63" name="Block Arc 62"/>
          <p:cNvSpPr/>
          <p:nvPr/>
        </p:nvSpPr>
        <p:spPr>
          <a:xfrm rot="5400000">
            <a:off x="3693960" y="1372186"/>
            <a:ext cx="2336030" cy="2362349"/>
          </a:xfrm>
          <a:prstGeom prst="blockArc">
            <a:avLst>
              <a:gd name="adj1" fmla="val 11043132"/>
              <a:gd name="adj2" fmla="val 16048041"/>
              <a:gd name="adj3" fmla="val 14530"/>
            </a:avLst>
          </a:prstGeom>
          <a:solidFill>
            <a:srgbClr val="5C2D91"/>
          </a:solidFill>
          <a:ln w="12700" cap="flat" cmpd="sng" algn="ctr">
            <a:solidFill>
              <a:srgbClr val="5C2D91">
                <a:shade val="50000"/>
              </a:srgbClr>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64" name="Oval 63"/>
          <p:cNvSpPr/>
          <p:nvPr/>
        </p:nvSpPr>
        <p:spPr>
          <a:xfrm>
            <a:off x="6943667" y="1818836"/>
            <a:ext cx="1444966" cy="1444966"/>
          </a:xfrm>
          <a:prstGeom prst="ellipse">
            <a:avLst/>
          </a:prstGeom>
          <a:solidFill>
            <a:srgbClr val="107C10"/>
          </a:solidFill>
          <a:ln w="38100" cap="flat" cmpd="sng" algn="ctr">
            <a:noFill/>
            <a:prstDash val="solid"/>
            <a:miter lim="800000"/>
          </a:ln>
          <a:effectLst/>
        </p:spPr>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1836" b="1" kern="0" dirty="0">
                <a:solidFill>
                  <a:prstClr val="white"/>
                </a:solidFill>
                <a:latin typeface="Segoe UI Light"/>
              </a:rPr>
              <a:t>UAP</a:t>
            </a:r>
          </a:p>
        </p:txBody>
      </p:sp>
      <p:sp>
        <p:nvSpPr>
          <p:cNvPr id="65" name="Block Arc 64"/>
          <p:cNvSpPr/>
          <p:nvPr/>
        </p:nvSpPr>
        <p:spPr>
          <a:xfrm>
            <a:off x="6492114" y="1372186"/>
            <a:ext cx="2336030" cy="2362349"/>
          </a:xfrm>
          <a:prstGeom prst="blockArc">
            <a:avLst>
              <a:gd name="adj1" fmla="val 11043132"/>
              <a:gd name="adj2" fmla="val 16048041"/>
              <a:gd name="adj3" fmla="val 14530"/>
            </a:avLst>
          </a:prstGeom>
          <a:solidFill>
            <a:sysClr val="window" lastClr="FFFFFF"/>
          </a:solidFill>
          <a:ln w="38100" cap="flat" cmpd="sng" algn="ctr">
            <a:solidFill>
              <a:srgbClr val="B4009E"/>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66" name="Block Arc 65"/>
          <p:cNvSpPr/>
          <p:nvPr/>
        </p:nvSpPr>
        <p:spPr>
          <a:xfrm rot="16200000">
            <a:off x="6492114" y="1372186"/>
            <a:ext cx="2336030" cy="2362349"/>
          </a:xfrm>
          <a:prstGeom prst="blockArc">
            <a:avLst>
              <a:gd name="adj1" fmla="val 11043132"/>
              <a:gd name="adj2" fmla="val 16048041"/>
              <a:gd name="adj3" fmla="val 14530"/>
            </a:avLst>
          </a:prstGeom>
          <a:noFill/>
          <a:ln w="38100" cap="flat" cmpd="sng" algn="ctr">
            <a:solidFill>
              <a:srgbClr val="737373"/>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67" name="Block Arc 66"/>
          <p:cNvSpPr/>
          <p:nvPr/>
        </p:nvSpPr>
        <p:spPr>
          <a:xfrm rot="10800000">
            <a:off x="6492113" y="1372185"/>
            <a:ext cx="2336030" cy="2362349"/>
          </a:xfrm>
          <a:prstGeom prst="blockArc">
            <a:avLst>
              <a:gd name="adj1" fmla="val 11043132"/>
              <a:gd name="adj2" fmla="val 16048041"/>
              <a:gd name="adj3" fmla="val 14530"/>
            </a:avLst>
          </a:prstGeom>
          <a:solidFill>
            <a:srgbClr val="0078D7"/>
          </a:solidFill>
          <a:ln w="381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68" name="Block Arc 67"/>
          <p:cNvSpPr/>
          <p:nvPr/>
        </p:nvSpPr>
        <p:spPr>
          <a:xfrm rot="5400000">
            <a:off x="6492113" y="1372185"/>
            <a:ext cx="2336030" cy="2362349"/>
          </a:xfrm>
          <a:prstGeom prst="blockArc">
            <a:avLst>
              <a:gd name="adj1" fmla="val 11043132"/>
              <a:gd name="adj2" fmla="val 16048041"/>
              <a:gd name="adj3" fmla="val 14530"/>
            </a:avLst>
          </a:prstGeom>
          <a:solidFill>
            <a:sysClr val="window" lastClr="FFFFFF"/>
          </a:solidFill>
          <a:ln w="38100" cap="flat" cmpd="sng" algn="ctr">
            <a:solidFill>
              <a:srgbClr val="5C2D91"/>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69" name="Oval 68"/>
          <p:cNvSpPr/>
          <p:nvPr/>
        </p:nvSpPr>
        <p:spPr>
          <a:xfrm>
            <a:off x="9751404" y="1818837"/>
            <a:ext cx="1444966" cy="1444966"/>
          </a:xfrm>
          <a:prstGeom prst="ellipse">
            <a:avLst/>
          </a:prstGeom>
          <a:solidFill>
            <a:srgbClr val="107C10"/>
          </a:solidFill>
          <a:ln w="38100" cap="flat" cmpd="sng" algn="ctr">
            <a:noFill/>
            <a:prstDash val="solid"/>
            <a:miter lim="800000"/>
          </a:ln>
          <a:effectLst/>
        </p:spPr>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1836" b="1" kern="0" dirty="0">
                <a:solidFill>
                  <a:prstClr val="white"/>
                </a:solidFill>
                <a:latin typeface="Segoe UI Light"/>
              </a:rPr>
              <a:t>UAP</a:t>
            </a:r>
          </a:p>
        </p:txBody>
      </p:sp>
      <p:sp>
        <p:nvSpPr>
          <p:cNvPr id="70" name="Block Arc 69"/>
          <p:cNvSpPr/>
          <p:nvPr/>
        </p:nvSpPr>
        <p:spPr>
          <a:xfrm>
            <a:off x="9299852" y="1372187"/>
            <a:ext cx="2336030" cy="2362349"/>
          </a:xfrm>
          <a:prstGeom prst="blockArc">
            <a:avLst>
              <a:gd name="adj1" fmla="val 11043132"/>
              <a:gd name="adj2" fmla="val 16048041"/>
              <a:gd name="adj3" fmla="val 14530"/>
            </a:avLst>
          </a:prstGeom>
          <a:solidFill>
            <a:sysClr val="window" lastClr="FFFFFF"/>
          </a:solidFill>
          <a:ln w="38100" cap="flat" cmpd="sng" algn="ctr">
            <a:solidFill>
              <a:srgbClr val="B4009E"/>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71" name="Block Arc 70"/>
          <p:cNvSpPr/>
          <p:nvPr/>
        </p:nvSpPr>
        <p:spPr>
          <a:xfrm rot="16200000">
            <a:off x="9299852" y="1372187"/>
            <a:ext cx="2336030" cy="2362349"/>
          </a:xfrm>
          <a:prstGeom prst="blockArc">
            <a:avLst>
              <a:gd name="adj1" fmla="val 11043132"/>
              <a:gd name="adj2" fmla="val 16048041"/>
              <a:gd name="adj3" fmla="val 14530"/>
            </a:avLst>
          </a:prstGeom>
          <a:solidFill>
            <a:srgbClr val="737373"/>
          </a:solidFill>
          <a:ln w="381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72" name="Block Arc 71"/>
          <p:cNvSpPr/>
          <p:nvPr/>
        </p:nvSpPr>
        <p:spPr>
          <a:xfrm rot="10800000">
            <a:off x="9299851" y="1372186"/>
            <a:ext cx="2336030" cy="2362349"/>
          </a:xfrm>
          <a:prstGeom prst="blockArc">
            <a:avLst>
              <a:gd name="adj1" fmla="val 11043132"/>
              <a:gd name="adj2" fmla="val 16048041"/>
              <a:gd name="adj3" fmla="val 14530"/>
            </a:avLst>
          </a:prstGeom>
          <a:noFill/>
          <a:ln w="38100" cap="flat" cmpd="sng" algn="ctr">
            <a:solidFill>
              <a:srgbClr val="0078D7"/>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73" name="Block Arc 72"/>
          <p:cNvSpPr/>
          <p:nvPr/>
        </p:nvSpPr>
        <p:spPr>
          <a:xfrm rot="5400000">
            <a:off x="9299851" y="1372186"/>
            <a:ext cx="2336030" cy="2362349"/>
          </a:xfrm>
          <a:prstGeom prst="blockArc">
            <a:avLst>
              <a:gd name="adj1" fmla="val 11043132"/>
              <a:gd name="adj2" fmla="val 16048041"/>
              <a:gd name="adj3" fmla="val 14530"/>
            </a:avLst>
          </a:prstGeom>
          <a:solidFill>
            <a:sysClr val="window" lastClr="FFFFFF"/>
          </a:solidFill>
          <a:ln w="38100" cap="flat" cmpd="sng" algn="ctr">
            <a:solidFill>
              <a:srgbClr val="5C2D91"/>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1632" kern="0" dirty="0" err="1">
              <a:solidFill>
                <a:srgbClr val="737373"/>
              </a:solidFill>
              <a:latin typeface="Segoe UI Light"/>
            </a:endParaRPr>
          </a:p>
        </p:txBody>
      </p:sp>
      <p:sp>
        <p:nvSpPr>
          <p:cNvPr id="74" name="Rectangle 73"/>
          <p:cNvSpPr/>
          <p:nvPr/>
        </p:nvSpPr>
        <p:spPr>
          <a:xfrm>
            <a:off x="854095" y="4564876"/>
            <a:ext cx="2420800" cy="982210"/>
          </a:xfrm>
          <a:prstGeom prst="rect">
            <a:avLst/>
          </a:prstGeom>
          <a:solidFill>
            <a:srgbClr val="B4009E"/>
          </a:solidFill>
          <a:ln w="12700" cap="flat" cmpd="sng" algn="ctr">
            <a:solidFill>
              <a:srgbClr val="B4009E">
                <a:shade val="50000"/>
              </a:srgbClr>
            </a:solid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Desktop</a:t>
            </a:r>
          </a:p>
        </p:txBody>
      </p:sp>
      <p:sp>
        <p:nvSpPr>
          <p:cNvPr id="75" name="Rectangle 74"/>
          <p:cNvSpPr/>
          <p:nvPr/>
        </p:nvSpPr>
        <p:spPr>
          <a:xfrm>
            <a:off x="3651912" y="4564876"/>
            <a:ext cx="2420800" cy="982210"/>
          </a:xfrm>
          <a:prstGeom prst="rect">
            <a:avLst/>
          </a:prstGeom>
          <a:solidFill>
            <a:srgbClr val="5C2D91"/>
          </a:solidFill>
          <a:ln w="12700" cap="flat" cmpd="sng" algn="ctr">
            <a:solidFill>
              <a:srgbClr val="5C2D91">
                <a:shade val="50000"/>
              </a:srgbClr>
            </a:solid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Mobile</a:t>
            </a:r>
          </a:p>
        </p:txBody>
      </p:sp>
      <p:sp>
        <p:nvSpPr>
          <p:cNvPr id="76" name="Rectangle 75"/>
          <p:cNvSpPr/>
          <p:nvPr/>
        </p:nvSpPr>
        <p:spPr>
          <a:xfrm>
            <a:off x="6449729" y="4564876"/>
            <a:ext cx="2420800" cy="982210"/>
          </a:xfrm>
          <a:prstGeom prst="rect">
            <a:avLst/>
          </a:prstGeom>
          <a:solidFill>
            <a:srgbClr val="0078D7"/>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Xbox</a:t>
            </a:r>
          </a:p>
        </p:txBody>
      </p:sp>
      <p:sp>
        <p:nvSpPr>
          <p:cNvPr id="77" name="Rectangle 76"/>
          <p:cNvSpPr/>
          <p:nvPr/>
        </p:nvSpPr>
        <p:spPr>
          <a:xfrm>
            <a:off x="9257467" y="4564876"/>
            <a:ext cx="2420800" cy="982210"/>
          </a:xfrm>
          <a:prstGeom prst="rect">
            <a:avLst/>
          </a:prstGeom>
          <a:solidFill>
            <a:srgbClr val="737373"/>
          </a:solidFill>
          <a:ln w="12700" cap="flat" cmpd="sng" algn="ctr">
            <a:solidFill>
              <a:srgbClr val="737373">
                <a:shade val="50000"/>
              </a:srgbClr>
            </a:solid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More…</a:t>
            </a:r>
          </a:p>
        </p:txBody>
      </p:sp>
      <p:grpSp>
        <p:nvGrpSpPr>
          <p:cNvPr id="78" name="Group 77"/>
          <p:cNvGrpSpPr/>
          <p:nvPr/>
        </p:nvGrpSpPr>
        <p:grpSpPr>
          <a:xfrm>
            <a:off x="1542600" y="2698859"/>
            <a:ext cx="1095253" cy="473606"/>
            <a:chOff x="1511625" y="2842953"/>
            <a:chExt cx="1073875" cy="464362"/>
          </a:xfrm>
        </p:grpSpPr>
        <p:sp>
          <p:nvSpPr>
            <p:cNvPr id="79" name="Oval 78"/>
            <p:cNvSpPr/>
            <p:nvPr/>
          </p:nvSpPr>
          <p:spPr>
            <a:xfrm>
              <a:off x="1511625" y="2842953"/>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80" name="Oval 79"/>
            <p:cNvSpPr/>
            <p:nvPr/>
          </p:nvSpPr>
          <p:spPr>
            <a:xfrm>
              <a:off x="1765639" y="3049621"/>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81" name="Oval 80"/>
            <p:cNvSpPr/>
            <p:nvPr/>
          </p:nvSpPr>
          <p:spPr>
            <a:xfrm>
              <a:off x="2070112" y="3049621"/>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82" name="Oval 81"/>
            <p:cNvSpPr/>
            <p:nvPr/>
          </p:nvSpPr>
          <p:spPr>
            <a:xfrm>
              <a:off x="2327806" y="2842953"/>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grpSp>
      <p:grpSp>
        <p:nvGrpSpPr>
          <p:cNvPr id="83" name="Group 82"/>
          <p:cNvGrpSpPr/>
          <p:nvPr/>
        </p:nvGrpSpPr>
        <p:grpSpPr>
          <a:xfrm>
            <a:off x="4322900" y="2698859"/>
            <a:ext cx="1095253" cy="473606"/>
            <a:chOff x="1511625" y="2842953"/>
            <a:chExt cx="1073875" cy="464362"/>
          </a:xfrm>
        </p:grpSpPr>
        <p:sp>
          <p:nvSpPr>
            <p:cNvPr id="84" name="Oval 83"/>
            <p:cNvSpPr/>
            <p:nvPr/>
          </p:nvSpPr>
          <p:spPr>
            <a:xfrm>
              <a:off x="1511625" y="2842953"/>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85" name="Oval 84"/>
            <p:cNvSpPr/>
            <p:nvPr/>
          </p:nvSpPr>
          <p:spPr>
            <a:xfrm>
              <a:off x="1765639" y="3049621"/>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86" name="Oval 85"/>
            <p:cNvSpPr/>
            <p:nvPr/>
          </p:nvSpPr>
          <p:spPr>
            <a:xfrm>
              <a:off x="2070112" y="3049621"/>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87" name="Oval 86"/>
            <p:cNvSpPr/>
            <p:nvPr/>
          </p:nvSpPr>
          <p:spPr>
            <a:xfrm>
              <a:off x="2327806" y="2842953"/>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grpSp>
      <p:grpSp>
        <p:nvGrpSpPr>
          <p:cNvPr id="88" name="Group 87"/>
          <p:cNvGrpSpPr/>
          <p:nvPr/>
        </p:nvGrpSpPr>
        <p:grpSpPr>
          <a:xfrm>
            <a:off x="7141135" y="2698859"/>
            <a:ext cx="1095253" cy="473606"/>
            <a:chOff x="1511625" y="2842953"/>
            <a:chExt cx="1073875" cy="464362"/>
          </a:xfrm>
        </p:grpSpPr>
        <p:sp>
          <p:nvSpPr>
            <p:cNvPr id="89" name="Oval 88"/>
            <p:cNvSpPr/>
            <p:nvPr/>
          </p:nvSpPr>
          <p:spPr>
            <a:xfrm>
              <a:off x="1511625" y="2842953"/>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90" name="Oval 89"/>
            <p:cNvSpPr/>
            <p:nvPr/>
          </p:nvSpPr>
          <p:spPr>
            <a:xfrm>
              <a:off x="1765639" y="3049621"/>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91" name="Oval 90"/>
            <p:cNvSpPr/>
            <p:nvPr/>
          </p:nvSpPr>
          <p:spPr>
            <a:xfrm>
              <a:off x="2070112" y="3049621"/>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92" name="Oval 91"/>
            <p:cNvSpPr/>
            <p:nvPr/>
          </p:nvSpPr>
          <p:spPr>
            <a:xfrm>
              <a:off x="2327806" y="2842953"/>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grpSp>
      <p:grpSp>
        <p:nvGrpSpPr>
          <p:cNvPr id="93" name="Group 92"/>
          <p:cNvGrpSpPr/>
          <p:nvPr/>
        </p:nvGrpSpPr>
        <p:grpSpPr>
          <a:xfrm>
            <a:off x="9920238" y="2698859"/>
            <a:ext cx="1095253" cy="473606"/>
            <a:chOff x="1511625" y="2842953"/>
            <a:chExt cx="1073875" cy="464362"/>
          </a:xfrm>
        </p:grpSpPr>
        <p:sp>
          <p:nvSpPr>
            <p:cNvPr id="94" name="Oval 93"/>
            <p:cNvSpPr/>
            <p:nvPr/>
          </p:nvSpPr>
          <p:spPr>
            <a:xfrm>
              <a:off x="1511625" y="2842953"/>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95" name="Oval 94"/>
            <p:cNvSpPr/>
            <p:nvPr/>
          </p:nvSpPr>
          <p:spPr>
            <a:xfrm>
              <a:off x="1765639" y="3049621"/>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96" name="Oval 95"/>
            <p:cNvSpPr/>
            <p:nvPr/>
          </p:nvSpPr>
          <p:spPr>
            <a:xfrm>
              <a:off x="2070112" y="3049621"/>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97" name="Oval 96"/>
            <p:cNvSpPr/>
            <p:nvPr/>
          </p:nvSpPr>
          <p:spPr>
            <a:xfrm>
              <a:off x="2327806" y="2842953"/>
              <a:ext cx="257694" cy="257694"/>
            </a:xfrm>
            <a:prstGeom prst="ellipse">
              <a:avLst/>
            </a:prstGeom>
            <a:solidFill>
              <a:srgbClr val="107C10">
                <a:lumMod val="40000"/>
                <a:lumOff val="60000"/>
              </a:srgbClr>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grpSp>
    </p:spTree>
    <p:extLst>
      <p:ext uri="{BB962C8B-B14F-4D97-AF65-F5344CB8AC3E}">
        <p14:creationId xmlns:p14="http://schemas.microsoft.com/office/powerpoint/2010/main" val="2899151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p:cTn id="13" dur="500" fill="hold"/>
                                        <p:tgtEl>
                                          <p:spTgt spid="56"/>
                                        </p:tgtEl>
                                        <p:attrNameLst>
                                          <p:attrName>ppt_w</p:attrName>
                                        </p:attrNameLst>
                                      </p:cBhvr>
                                      <p:tavLst>
                                        <p:tav tm="0">
                                          <p:val>
                                            <p:fltVal val="0"/>
                                          </p:val>
                                        </p:tav>
                                        <p:tav tm="100000">
                                          <p:val>
                                            <p:strVal val="#ppt_w"/>
                                          </p:val>
                                        </p:tav>
                                      </p:tavLst>
                                    </p:anim>
                                    <p:anim calcmode="lin" valueType="num">
                                      <p:cBhvr>
                                        <p:cTn id="14" dur="500" fill="hold"/>
                                        <p:tgtEl>
                                          <p:spTgt spid="56"/>
                                        </p:tgtEl>
                                        <p:attrNameLst>
                                          <p:attrName>ppt_h</p:attrName>
                                        </p:attrNameLst>
                                      </p:cBhvr>
                                      <p:tavLst>
                                        <p:tav tm="0">
                                          <p:val>
                                            <p:fltVal val="0"/>
                                          </p:val>
                                        </p:tav>
                                        <p:tav tm="100000">
                                          <p:val>
                                            <p:strVal val="#ppt_h"/>
                                          </p:val>
                                        </p:tav>
                                      </p:tavLst>
                                    </p:anim>
                                    <p:animEffect transition="in" filter="fade">
                                      <p:cBhvr>
                                        <p:cTn id="15" dur="500"/>
                                        <p:tgtEl>
                                          <p:spTgt spid="5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Effect transition="in" filter="fade">
                                      <p:cBhvr>
                                        <p:cTn id="21" dur="500"/>
                                        <p:tgtEl>
                                          <p:spTgt spid="5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p:cTn id="25" dur="500" fill="hold"/>
                                        <p:tgtEl>
                                          <p:spTgt spid="58"/>
                                        </p:tgtEl>
                                        <p:attrNameLst>
                                          <p:attrName>ppt_w</p:attrName>
                                        </p:attrNameLst>
                                      </p:cBhvr>
                                      <p:tavLst>
                                        <p:tav tm="0">
                                          <p:val>
                                            <p:fltVal val="0"/>
                                          </p:val>
                                        </p:tav>
                                        <p:tav tm="100000">
                                          <p:val>
                                            <p:strVal val="#ppt_w"/>
                                          </p:val>
                                        </p:tav>
                                      </p:tavLst>
                                    </p:anim>
                                    <p:anim calcmode="lin" valueType="num">
                                      <p:cBhvr>
                                        <p:cTn id="26" dur="500" fill="hold"/>
                                        <p:tgtEl>
                                          <p:spTgt spid="58"/>
                                        </p:tgtEl>
                                        <p:attrNameLst>
                                          <p:attrName>ppt_h</p:attrName>
                                        </p:attrNameLst>
                                      </p:cBhvr>
                                      <p:tavLst>
                                        <p:tav tm="0">
                                          <p:val>
                                            <p:fltVal val="0"/>
                                          </p:val>
                                        </p:tav>
                                        <p:tav tm="100000">
                                          <p:val>
                                            <p:strVal val="#ppt_h"/>
                                          </p:val>
                                        </p:tav>
                                      </p:tavLst>
                                    </p:anim>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p:cTn id="32" dur="500" fill="hold"/>
                                        <p:tgtEl>
                                          <p:spTgt spid="50"/>
                                        </p:tgtEl>
                                        <p:attrNameLst>
                                          <p:attrName>ppt_w</p:attrName>
                                        </p:attrNameLst>
                                      </p:cBhvr>
                                      <p:tavLst>
                                        <p:tav tm="0">
                                          <p:val>
                                            <p:fltVal val="0"/>
                                          </p:val>
                                        </p:tav>
                                        <p:tav tm="100000">
                                          <p:val>
                                            <p:strVal val="#ppt_w"/>
                                          </p:val>
                                        </p:tav>
                                      </p:tavLst>
                                    </p:anim>
                                    <p:anim calcmode="lin" valueType="num">
                                      <p:cBhvr>
                                        <p:cTn id="33" dur="500" fill="hold"/>
                                        <p:tgtEl>
                                          <p:spTgt spid="50"/>
                                        </p:tgtEl>
                                        <p:attrNameLst>
                                          <p:attrName>ppt_h</p:attrName>
                                        </p:attrNameLst>
                                      </p:cBhvr>
                                      <p:tavLst>
                                        <p:tav tm="0">
                                          <p:val>
                                            <p:fltVal val="0"/>
                                          </p:val>
                                        </p:tav>
                                        <p:tav tm="100000">
                                          <p:val>
                                            <p:strVal val="#ppt_h"/>
                                          </p:val>
                                        </p:tav>
                                      </p:tavLst>
                                    </p:anim>
                                    <p:animEffect transition="in" filter="fade">
                                      <p:cBhvr>
                                        <p:cTn id="34" dur="500"/>
                                        <p:tgtEl>
                                          <p:spTgt spid="5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fade">
                                      <p:cBhvr>
                                        <p:cTn id="38" dur="500"/>
                                        <p:tgtEl>
                                          <p:spTgt spid="78"/>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59"/>
                                        </p:tgtEl>
                                        <p:attrNameLst>
                                          <p:attrName>style.visibility</p:attrName>
                                        </p:attrNameLst>
                                      </p:cBhvr>
                                      <p:to>
                                        <p:strVal val="visible"/>
                                      </p:to>
                                    </p:set>
                                    <p:anim calcmode="lin" valueType="num">
                                      <p:cBhvr>
                                        <p:cTn id="42" dur="500" fill="hold"/>
                                        <p:tgtEl>
                                          <p:spTgt spid="59"/>
                                        </p:tgtEl>
                                        <p:attrNameLst>
                                          <p:attrName>ppt_w</p:attrName>
                                        </p:attrNameLst>
                                      </p:cBhvr>
                                      <p:tavLst>
                                        <p:tav tm="0">
                                          <p:val>
                                            <p:fltVal val="0"/>
                                          </p:val>
                                        </p:tav>
                                        <p:tav tm="100000">
                                          <p:val>
                                            <p:strVal val="#ppt_w"/>
                                          </p:val>
                                        </p:tav>
                                      </p:tavLst>
                                    </p:anim>
                                    <p:anim calcmode="lin" valueType="num">
                                      <p:cBhvr>
                                        <p:cTn id="43" dur="500" fill="hold"/>
                                        <p:tgtEl>
                                          <p:spTgt spid="59"/>
                                        </p:tgtEl>
                                        <p:attrNameLst>
                                          <p:attrName>ppt_h</p:attrName>
                                        </p:attrNameLst>
                                      </p:cBhvr>
                                      <p:tavLst>
                                        <p:tav tm="0">
                                          <p:val>
                                            <p:fltVal val="0"/>
                                          </p:val>
                                        </p:tav>
                                        <p:tav tm="100000">
                                          <p:val>
                                            <p:strVal val="#ppt_h"/>
                                          </p:val>
                                        </p:tav>
                                      </p:tavLst>
                                    </p:anim>
                                    <p:animEffect transition="in" filter="fade">
                                      <p:cBhvr>
                                        <p:cTn id="44" dur="500"/>
                                        <p:tgtEl>
                                          <p:spTgt spid="59"/>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500"/>
                                        <p:tgtEl>
                                          <p:spTgt spid="83"/>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 calcmode="lin" valueType="num">
                                      <p:cBhvr>
                                        <p:cTn id="52" dur="500" fill="hold"/>
                                        <p:tgtEl>
                                          <p:spTgt spid="64"/>
                                        </p:tgtEl>
                                        <p:attrNameLst>
                                          <p:attrName>ppt_w</p:attrName>
                                        </p:attrNameLst>
                                      </p:cBhvr>
                                      <p:tavLst>
                                        <p:tav tm="0">
                                          <p:val>
                                            <p:fltVal val="0"/>
                                          </p:val>
                                        </p:tav>
                                        <p:tav tm="100000">
                                          <p:val>
                                            <p:strVal val="#ppt_w"/>
                                          </p:val>
                                        </p:tav>
                                      </p:tavLst>
                                    </p:anim>
                                    <p:anim calcmode="lin" valueType="num">
                                      <p:cBhvr>
                                        <p:cTn id="53" dur="500" fill="hold"/>
                                        <p:tgtEl>
                                          <p:spTgt spid="64"/>
                                        </p:tgtEl>
                                        <p:attrNameLst>
                                          <p:attrName>ppt_h</p:attrName>
                                        </p:attrNameLst>
                                      </p:cBhvr>
                                      <p:tavLst>
                                        <p:tav tm="0">
                                          <p:val>
                                            <p:fltVal val="0"/>
                                          </p:val>
                                        </p:tav>
                                        <p:tav tm="100000">
                                          <p:val>
                                            <p:strVal val="#ppt_h"/>
                                          </p:val>
                                        </p:tav>
                                      </p:tavLst>
                                    </p:anim>
                                    <p:animEffect transition="in" filter="fade">
                                      <p:cBhvr>
                                        <p:cTn id="54" dur="500"/>
                                        <p:tgtEl>
                                          <p:spTgt spid="64"/>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fade">
                                      <p:cBhvr>
                                        <p:cTn id="58" dur="500"/>
                                        <p:tgtEl>
                                          <p:spTgt spid="88"/>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69"/>
                                        </p:tgtEl>
                                        <p:attrNameLst>
                                          <p:attrName>style.visibility</p:attrName>
                                        </p:attrNameLst>
                                      </p:cBhvr>
                                      <p:to>
                                        <p:strVal val="visible"/>
                                      </p:to>
                                    </p:set>
                                    <p:anim calcmode="lin" valueType="num">
                                      <p:cBhvr>
                                        <p:cTn id="62" dur="500" fill="hold"/>
                                        <p:tgtEl>
                                          <p:spTgt spid="69"/>
                                        </p:tgtEl>
                                        <p:attrNameLst>
                                          <p:attrName>ppt_w</p:attrName>
                                        </p:attrNameLst>
                                      </p:cBhvr>
                                      <p:tavLst>
                                        <p:tav tm="0">
                                          <p:val>
                                            <p:fltVal val="0"/>
                                          </p:val>
                                        </p:tav>
                                        <p:tav tm="100000">
                                          <p:val>
                                            <p:strVal val="#ppt_w"/>
                                          </p:val>
                                        </p:tav>
                                      </p:tavLst>
                                    </p:anim>
                                    <p:anim calcmode="lin" valueType="num">
                                      <p:cBhvr>
                                        <p:cTn id="63" dur="500" fill="hold"/>
                                        <p:tgtEl>
                                          <p:spTgt spid="69"/>
                                        </p:tgtEl>
                                        <p:attrNameLst>
                                          <p:attrName>ppt_h</p:attrName>
                                        </p:attrNameLst>
                                      </p:cBhvr>
                                      <p:tavLst>
                                        <p:tav tm="0">
                                          <p:val>
                                            <p:fltVal val="0"/>
                                          </p:val>
                                        </p:tav>
                                        <p:tav tm="100000">
                                          <p:val>
                                            <p:strVal val="#ppt_h"/>
                                          </p:val>
                                        </p:tav>
                                      </p:tavLst>
                                    </p:anim>
                                    <p:animEffect transition="in" filter="fade">
                                      <p:cBhvr>
                                        <p:cTn id="64" dur="500"/>
                                        <p:tgtEl>
                                          <p:spTgt spid="69"/>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fade">
                                      <p:cBhvr>
                                        <p:cTn id="68" dur="500"/>
                                        <p:tgtEl>
                                          <p:spTgt spid="93"/>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 calcmode="lin" valueType="num">
                                      <p:cBhvr>
                                        <p:cTn id="73" dur="500" fill="hold"/>
                                        <p:tgtEl>
                                          <p:spTgt spid="51"/>
                                        </p:tgtEl>
                                        <p:attrNameLst>
                                          <p:attrName>ppt_w</p:attrName>
                                        </p:attrNameLst>
                                      </p:cBhvr>
                                      <p:tavLst>
                                        <p:tav tm="0">
                                          <p:val>
                                            <p:fltVal val="0"/>
                                          </p:val>
                                        </p:tav>
                                        <p:tav tm="100000">
                                          <p:val>
                                            <p:strVal val="#ppt_w"/>
                                          </p:val>
                                        </p:tav>
                                      </p:tavLst>
                                    </p:anim>
                                    <p:anim calcmode="lin" valueType="num">
                                      <p:cBhvr>
                                        <p:cTn id="74" dur="500" fill="hold"/>
                                        <p:tgtEl>
                                          <p:spTgt spid="51"/>
                                        </p:tgtEl>
                                        <p:attrNameLst>
                                          <p:attrName>ppt_h</p:attrName>
                                        </p:attrNameLst>
                                      </p:cBhvr>
                                      <p:tavLst>
                                        <p:tav tm="0">
                                          <p:val>
                                            <p:fltVal val="0"/>
                                          </p:val>
                                        </p:tav>
                                        <p:tav tm="100000">
                                          <p:val>
                                            <p:strVal val="#ppt_h"/>
                                          </p:val>
                                        </p:tav>
                                      </p:tavLst>
                                    </p:anim>
                                    <p:animEffect transition="in" filter="fade">
                                      <p:cBhvr>
                                        <p:cTn id="75" dur="500"/>
                                        <p:tgtEl>
                                          <p:spTgt spid="51"/>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 calcmode="lin" valueType="num">
                                      <p:cBhvr>
                                        <p:cTn id="79" dur="500" fill="hold"/>
                                        <p:tgtEl>
                                          <p:spTgt spid="63"/>
                                        </p:tgtEl>
                                        <p:attrNameLst>
                                          <p:attrName>ppt_w</p:attrName>
                                        </p:attrNameLst>
                                      </p:cBhvr>
                                      <p:tavLst>
                                        <p:tav tm="0">
                                          <p:val>
                                            <p:fltVal val="0"/>
                                          </p:val>
                                        </p:tav>
                                        <p:tav tm="100000">
                                          <p:val>
                                            <p:strVal val="#ppt_w"/>
                                          </p:val>
                                        </p:tav>
                                      </p:tavLst>
                                    </p:anim>
                                    <p:anim calcmode="lin" valueType="num">
                                      <p:cBhvr>
                                        <p:cTn id="80" dur="500" fill="hold"/>
                                        <p:tgtEl>
                                          <p:spTgt spid="63"/>
                                        </p:tgtEl>
                                        <p:attrNameLst>
                                          <p:attrName>ppt_h</p:attrName>
                                        </p:attrNameLst>
                                      </p:cBhvr>
                                      <p:tavLst>
                                        <p:tav tm="0">
                                          <p:val>
                                            <p:fltVal val="0"/>
                                          </p:val>
                                        </p:tav>
                                        <p:tav tm="100000">
                                          <p:val>
                                            <p:strVal val="#ppt_h"/>
                                          </p:val>
                                        </p:tav>
                                      </p:tavLst>
                                    </p:anim>
                                    <p:animEffect transition="in" filter="fade">
                                      <p:cBhvr>
                                        <p:cTn id="81" dur="500"/>
                                        <p:tgtEl>
                                          <p:spTgt spid="63"/>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p:cTn id="85" dur="500" fill="hold"/>
                                        <p:tgtEl>
                                          <p:spTgt spid="67"/>
                                        </p:tgtEl>
                                        <p:attrNameLst>
                                          <p:attrName>ppt_w</p:attrName>
                                        </p:attrNameLst>
                                      </p:cBhvr>
                                      <p:tavLst>
                                        <p:tav tm="0">
                                          <p:val>
                                            <p:fltVal val="0"/>
                                          </p:val>
                                        </p:tav>
                                        <p:tav tm="100000">
                                          <p:val>
                                            <p:strVal val="#ppt_w"/>
                                          </p:val>
                                        </p:tav>
                                      </p:tavLst>
                                    </p:anim>
                                    <p:anim calcmode="lin" valueType="num">
                                      <p:cBhvr>
                                        <p:cTn id="86" dur="500" fill="hold"/>
                                        <p:tgtEl>
                                          <p:spTgt spid="67"/>
                                        </p:tgtEl>
                                        <p:attrNameLst>
                                          <p:attrName>ppt_h</p:attrName>
                                        </p:attrNameLst>
                                      </p:cBhvr>
                                      <p:tavLst>
                                        <p:tav tm="0">
                                          <p:val>
                                            <p:fltVal val="0"/>
                                          </p:val>
                                        </p:tav>
                                        <p:tav tm="100000">
                                          <p:val>
                                            <p:strVal val="#ppt_h"/>
                                          </p:val>
                                        </p:tav>
                                      </p:tavLst>
                                    </p:anim>
                                    <p:animEffect transition="in" filter="fade">
                                      <p:cBhvr>
                                        <p:cTn id="87" dur="500"/>
                                        <p:tgtEl>
                                          <p:spTgt spid="67"/>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71"/>
                                        </p:tgtEl>
                                        <p:attrNameLst>
                                          <p:attrName>style.visibility</p:attrName>
                                        </p:attrNameLst>
                                      </p:cBhvr>
                                      <p:to>
                                        <p:strVal val="visible"/>
                                      </p:to>
                                    </p:set>
                                    <p:anim calcmode="lin" valueType="num">
                                      <p:cBhvr>
                                        <p:cTn id="91" dur="500" fill="hold"/>
                                        <p:tgtEl>
                                          <p:spTgt spid="71"/>
                                        </p:tgtEl>
                                        <p:attrNameLst>
                                          <p:attrName>ppt_w</p:attrName>
                                        </p:attrNameLst>
                                      </p:cBhvr>
                                      <p:tavLst>
                                        <p:tav tm="0">
                                          <p:val>
                                            <p:fltVal val="0"/>
                                          </p:val>
                                        </p:tav>
                                        <p:tav tm="100000">
                                          <p:val>
                                            <p:strVal val="#ppt_w"/>
                                          </p:val>
                                        </p:tav>
                                      </p:tavLst>
                                    </p:anim>
                                    <p:anim calcmode="lin" valueType="num">
                                      <p:cBhvr>
                                        <p:cTn id="92" dur="500" fill="hold"/>
                                        <p:tgtEl>
                                          <p:spTgt spid="71"/>
                                        </p:tgtEl>
                                        <p:attrNameLst>
                                          <p:attrName>ppt_h</p:attrName>
                                        </p:attrNameLst>
                                      </p:cBhvr>
                                      <p:tavLst>
                                        <p:tav tm="0">
                                          <p:val>
                                            <p:fltVal val="0"/>
                                          </p:val>
                                        </p:tav>
                                        <p:tav tm="100000">
                                          <p:val>
                                            <p:strVal val="#ppt_h"/>
                                          </p:val>
                                        </p:tav>
                                      </p:tavLst>
                                    </p:anim>
                                    <p:animEffect transition="in" filter="fade">
                                      <p:cBhvr>
                                        <p:cTn id="93" dur="500"/>
                                        <p:tgtEl>
                                          <p:spTgt spid="71"/>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54"/>
                                        </p:tgtEl>
                                        <p:attrNameLst>
                                          <p:attrName>style.visibility</p:attrName>
                                        </p:attrNameLst>
                                      </p:cBhvr>
                                      <p:to>
                                        <p:strVal val="visible"/>
                                      </p:to>
                                    </p:set>
                                    <p:anim calcmode="lin" valueType="num">
                                      <p:cBhvr>
                                        <p:cTn id="98" dur="300" fill="hold"/>
                                        <p:tgtEl>
                                          <p:spTgt spid="54"/>
                                        </p:tgtEl>
                                        <p:attrNameLst>
                                          <p:attrName>ppt_w</p:attrName>
                                        </p:attrNameLst>
                                      </p:cBhvr>
                                      <p:tavLst>
                                        <p:tav tm="0">
                                          <p:val>
                                            <p:fltVal val="0"/>
                                          </p:val>
                                        </p:tav>
                                        <p:tav tm="100000">
                                          <p:val>
                                            <p:strVal val="#ppt_w"/>
                                          </p:val>
                                        </p:tav>
                                      </p:tavLst>
                                    </p:anim>
                                    <p:anim calcmode="lin" valueType="num">
                                      <p:cBhvr>
                                        <p:cTn id="99" dur="300" fill="hold"/>
                                        <p:tgtEl>
                                          <p:spTgt spid="54"/>
                                        </p:tgtEl>
                                        <p:attrNameLst>
                                          <p:attrName>ppt_h</p:attrName>
                                        </p:attrNameLst>
                                      </p:cBhvr>
                                      <p:tavLst>
                                        <p:tav tm="0">
                                          <p:val>
                                            <p:fltVal val="0"/>
                                          </p:val>
                                        </p:tav>
                                        <p:tav tm="100000">
                                          <p:val>
                                            <p:strVal val="#ppt_h"/>
                                          </p:val>
                                        </p:tav>
                                      </p:tavLst>
                                    </p:anim>
                                    <p:animEffect transition="in" filter="fade">
                                      <p:cBhvr>
                                        <p:cTn id="100" dur="300"/>
                                        <p:tgtEl>
                                          <p:spTgt spid="54"/>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53"/>
                                        </p:tgtEl>
                                        <p:attrNameLst>
                                          <p:attrName>style.visibility</p:attrName>
                                        </p:attrNameLst>
                                      </p:cBhvr>
                                      <p:to>
                                        <p:strVal val="visible"/>
                                      </p:to>
                                    </p:set>
                                    <p:anim calcmode="lin" valueType="num">
                                      <p:cBhvr>
                                        <p:cTn id="104" dur="300" fill="hold"/>
                                        <p:tgtEl>
                                          <p:spTgt spid="53"/>
                                        </p:tgtEl>
                                        <p:attrNameLst>
                                          <p:attrName>ppt_w</p:attrName>
                                        </p:attrNameLst>
                                      </p:cBhvr>
                                      <p:tavLst>
                                        <p:tav tm="0">
                                          <p:val>
                                            <p:fltVal val="0"/>
                                          </p:val>
                                        </p:tav>
                                        <p:tav tm="100000">
                                          <p:val>
                                            <p:strVal val="#ppt_w"/>
                                          </p:val>
                                        </p:tav>
                                      </p:tavLst>
                                    </p:anim>
                                    <p:anim calcmode="lin" valueType="num">
                                      <p:cBhvr>
                                        <p:cTn id="105" dur="300" fill="hold"/>
                                        <p:tgtEl>
                                          <p:spTgt spid="53"/>
                                        </p:tgtEl>
                                        <p:attrNameLst>
                                          <p:attrName>ppt_h</p:attrName>
                                        </p:attrNameLst>
                                      </p:cBhvr>
                                      <p:tavLst>
                                        <p:tav tm="0">
                                          <p:val>
                                            <p:fltVal val="0"/>
                                          </p:val>
                                        </p:tav>
                                        <p:tav tm="100000">
                                          <p:val>
                                            <p:strVal val="#ppt_h"/>
                                          </p:val>
                                        </p:tav>
                                      </p:tavLst>
                                    </p:anim>
                                    <p:animEffect transition="in" filter="fade">
                                      <p:cBhvr>
                                        <p:cTn id="106" dur="300"/>
                                        <p:tgtEl>
                                          <p:spTgt spid="53"/>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 calcmode="lin" valueType="num">
                                      <p:cBhvr>
                                        <p:cTn id="110" dur="300" fill="hold"/>
                                        <p:tgtEl>
                                          <p:spTgt spid="52"/>
                                        </p:tgtEl>
                                        <p:attrNameLst>
                                          <p:attrName>ppt_w</p:attrName>
                                        </p:attrNameLst>
                                      </p:cBhvr>
                                      <p:tavLst>
                                        <p:tav tm="0">
                                          <p:val>
                                            <p:fltVal val="0"/>
                                          </p:val>
                                        </p:tav>
                                        <p:tav tm="100000">
                                          <p:val>
                                            <p:strVal val="#ppt_w"/>
                                          </p:val>
                                        </p:tav>
                                      </p:tavLst>
                                    </p:anim>
                                    <p:anim calcmode="lin" valueType="num">
                                      <p:cBhvr>
                                        <p:cTn id="111" dur="300" fill="hold"/>
                                        <p:tgtEl>
                                          <p:spTgt spid="52"/>
                                        </p:tgtEl>
                                        <p:attrNameLst>
                                          <p:attrName>ppt_h</p:attrName>
                                        </p:attrNameLst>
                                      </p:cBhvr>
                                      <p:tavLst>
                                        <p:tav tm="0">
                                          <p:val>
                                            <p:fltVal val="0"/>
                                          </p:val>
                                        </p:tav>
                                        <p:tav tm="100000">
                                          <p:val>
                                            <p:strVal val="#ppt_h"/>
                                          </p:val>
                                        </p:tav>
                                      </p:tavLst>
                                    </p:anim>
                                    <p:animEffect transition="in" filter="fade">
                                      <p:cBhvr>
                                        <p:cTn id="112" dur="300"/>
                                        <p:tgtEl>
                                          <p:spTgt spid="52"/>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62"/>
                                        </p:tgtEl>
                                        <p:attrNameLst>
                                          <p:attrName>style.visibility</p:attrName>
                                        </p:attrNameLst>
                                      </p:cBhvr>
                                      <p:to>
                                        <p:strVal val="visible"/>
                                      </p:to>
                                    </p:set>
                                    <p:anim calcmode="lin" valueType="num">
                                      <p:cBhvr>
                                        <p:cTn id="116" dur="300" fill="hold"/>
                                        <p:tgtEl>
                                          <p:spTgt spid="62"/>
                                        </p:tgtEl>
                                        <p:attrNameLst>
                                          <p:attrName>ppt_w</p:attrName>
                                        </p:attrNameLst>
                                      </p:cBhvr>
                                      <p:tavLst>
                                        <p:tav tm="0">
                                          <p:val>
                                            <p:fltVal val="0"/>
                                          </p:val>
                                        </p:tav>
                                        <p:tav tm="100000">
                                          <p:val>
                                            <p:strVal val="#ppt_w"/>
                                          </p:val>
                                        </p:tav>
                                      </p:tavLst>
                                    </p:anim>
                                    <p:anim calcmode="lin" valueType="num">
                                      <p:cBhvr>
                                        <p:cTn id="117" dur="300" fill="hold"/>
                                        <p:tgtEl>
                                          <p:spTgt spid="62"/>
                                        </p:tgtEl>
                                        <p:attrNameLst>
                                          <p:attrName>ppt_h</p:attrName>
                                        </p:attrNameLst>
                                      </p:cBhvr>
                                      <p:tavLst>
                                        <p:tav tm="0">
                                          <p:val>
                                            <p:fltVal val="0"/>
                                          </p:val>
                                        </p:tav>
                                        <p:tav tm="100000">
                                          <p:val>
                                            <p:strVal val="#ppt_h"/>
                                          </p:val>
                                        </p:tav>
                                      </p:tavLst>
                                    </p:anim>
                                    <p:animEffect transition="in" filter="fade">
                                      <p:cBhvr>
                                        <p:cTn id="118" dur="300"/>
                                        <p:tgtEl>
                                          <p:spTgt spid="62"/>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61"/>
                                        </p:tgtEl>
                                        <p:attrNameLst>
                                          <p:attrName>style.visibility</p:attrName>
                                        </p:attrNameLst>
                                      </p:cBhvr>
                                      <p:to>
                                        <p:strVal val="visible"/>
                                      </p:to>
                                    </p:set>
                                    <p:anim calcmode="lin" valueType="num">
                                      <p:cBhvr>
                                        <p:cTn id="122" dur="300" fill="hold"/>
                                        <p:tgtEl>
                                          <p:spTgt spid="61"/>
                                        </p:tgtEl>
                                        <p:attrNameLst>
                                          <p:attrName>ppt_w</p:attrName>
                                        </p:attrNameLst>
                                      </p:cBhvr>
                                      <p:tavLst>
                                        <p:tav tm="0">
                                          <p:val>
                                            <p:fltVal val="0"/>
                                          </p:val>
                                        </p:tav>
                                        <p:tav tm="100000">
                                          <p:val>
                                            <p:strVal val="#ppt_w"/>
                                          </p:val>
                                        </p:tav>
                                      </p:tavLst>
                                    </p:anim>
                                    <p:anim calcmode="lin" valueType="num">
                                      <p:cBhvr>
                                        <p:cTn id="123" dur="300" fill="hold"/>
                                        <p:tgtEl>
                                          <p:spTgt spid="61"/>
                                        </p:tgtEl>
                                        <p:attrNameLst>
                                          <p:attrName>ppt_h</p:attrName>
                                        </p:attrNameLst>
                                      </p:cBhvr>
                                      <p:tavLst>
                                        <p:tav tm="0">
                                          <p:val>
                                            <p:fltVal val="0"/>
                                          </p:val>
                                        </p:tav>
                                        <p:tav tm="100000">
                                          <p:val>
                                            <p:strVal val="#ppt_h"/>
                                          </p:val>
                                        </p:tav>
                                      </p:tavLst>
                                    </p:anim>
                                    <p:animEffect transition="in" filter="fade">
                                      <p:cBhvr>
                                        <p:cTn id="124" dur="300"/>
                                        <p:tgtEl>
                                          <p:spTgt spid="61"/>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60"/>
                                        </p:tgtEl>
                                        <p:attrNameLst>
                                          <p:attrName>style.visibility</p:attrName>
                                        </p:attrNameLst>
                                      </p:cBhvr>
                                      <p:to>
                                        <p:strVal val="visible"/>
                                      </p:to>
                                    </p:set>
                                    <p:anim calcmode="lin" valueType="num">
                                      <p:cBhvr>
                                        <p:cTn id="128" dur="300" fill="hold"/>
                                        <p:tgtEl>
                                          <p:spTgt spid="60"/>
                                        </p:tgtEl>
                                        <p:attrNameLst>
                                          <p:attrName>ppt_w</p:attrName>
                                        </p:attrNameLst>
                                      </p:cBhvr>
                                      <p:tavLst>
                                        <p:tav tm="0">
                                          <p:val>
                                            <p:fltVal val="0"/>
                                          </p:val>
                                        </p:tav>
                                        <p:tav tm="100000">
                                          <p:val>
                                            <p:strVal val="#ppt_w"/>
                                          </p:val>
                                        </p:tav>
                                      </p:tavLst>
                                    </p:anim>
                                    <p:anim calcmode="lin" valueType="num">
                                      <p:cBhvr>
                                        <p:cTn id="129" dur="300" fill="hold"/>
                                        <p:tgtEl>
                                          <p:spTgt spid="60"/>
                                        </p:tgtEl>
                                        <p:attrNameLst>
                                          <p:attrName>ppt_h</p:attrName>
                                        </p:attrNameLst>
                                      </p:cBhvr>
                                      <p:tavLst>
                                        <p:tav tm="0">
                                          <p:val>
                                            <p:fltVal val="0"/>
                                          </p:val>
                                        </p:tav>
                                        <p:tav tm="100000">
                                          <p:val>
                                            <p:strVal val="#ppt_h"/>
                                          </p:val>
                                        </p:tav>
                                      </p:tavLst>
                                    </p:anim>
                                    <p:animEffect transition="in" filter="fade">
                                      <p:cBhvr>
                                        <p:cTn id="130" dur="300"/>
                                        <p:tgtEl>
                                          <p:spTgt spid="60"/>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66"/>
                                        </p:tgtEl>
                                        <p:attrNameLst>
                                          <p:attrName>style.visibility</p:attrName>
                                        </p:attrNameLst>
                                      </p:cBhvr>
                                      <p:to>
                                        <p:strVal val="visible"/>
                                      </p:to>
                                    </p:set>
                                    <p:anim calcmode="lin" valueType="num">
                                      <p:cBhvr>
                                        <p:cTn id="134" dur="300" fill="hold"/>
                                        <p:tgtEl>
                                          <p:spTgt spid="66"/>
                                        </p:tgtEl>
                                        <p:attrNameLst>
                                          <p:attrName>ppt_w</p:attrName>
                                        </p:attrNameLst>
                                      </p:cBhvr>
                                      <p:tavLst>
                                        <p:tav tm="0">
                                          <p:val>
                                            <p:fltVal val="0"/>
                                          </p:val>
                                        </p:tav>
                                        <p:tav tm="100000">
                                          <p:val>
                                            <p:strVal val="#ppt_w"/>
                                          </p:val>
                                        </p:tav>
                                      </p:tavLst>
                                    </p:anim>
                                    <p:anim calcmode="lin" valueType="num">
                                      <p:cBhvr>
                                        <p:cTn id="135" dur="300" fill="hold"/>
                                        <p:tgtEl>
                                          <p:spTgt spid="66"/>
                                        </p:tgtEl>
                                        <p:attrNameLst>
                                          <p:attrName>ppt_h</p:attrName>
                                        </p:attrNameLst>
                                      </p:cBhvr>
                                      <p:tavLst>
                                        <p:tav tm="0">
                                          <p:val>
                                            <p:fltVal val="0"/>
                                          </p:val>
                                        </p:tav>
                                        <p:tav tm="100000">
                                          <p:val>
                                            <p:strVal val="#ppt_h"/>
                                          </p:val>
                                        </p:tav>
                                      </p:tavLst>
                                    </p:anim>
                                    <p:animEffect transition="in" filter="fade">
                                      <p:cBhvr>
                                        <p:cTn id="136" dur="300"/>
                                        <p:tgtEl>
                                          <p:spTgt spid="66"/>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65"/>
                                        </p:tgtEl>
                                        <p:attrNameLst>
                                          <p:attrName>style.visibility</p:attrName>
                                        </p:attrNameLst>
                                      </p:cBhvr>
                                      <p:to>
                                        <p:strVal val="visible"/>
                                      </p:to>
                                    </p:set>
                                    <p:anim calcmode="lin" valueType="num">
                                      <p:cBhvr>
                                        <p:cTn id="140" dur="300" fill="hold"/>
                                        <p:tgtEl>
                                          <p:spTgt spid="65"/>
                                        </p:tgtEl>
                                        <p:attrNameLst>
                                          <p:attrName>ppt_w</p:attrName>
                                        </p:attrNameLst>
                                      </p:cBhvr>
                                      <p:tavLst>
                                        <p:tav tm="0">
                                          <p:val>
                                            <p:fltVal val="0"/>
                                          </p:val>
                                        </p:tav>
                                        <p:tav tm="100000">
                                          <p:val>
                                            <p:strVal val="#ppt_w"/>
                                          </p:val>
                                        </p:tav>
                                      </p:tavLst>
                                    </p:anim>
                                    <p:anim calcmode="lin" valueType="num">
                                      <p:cBhvr>
                                        <p:cTn id="141" dur="300" fill="hold"/>
                                        <p:tgtEl>
                                          <p:spTgt spid="65"/>
                                        </p:tgtEl>
                                        <p:attrNameLst>
                                          <p:attrName>ppt_h</p:attrName>
                                        </p:attrNameLst>
                                      </p:cBhvr>
                                      <p:tavLst>
                                        <p:tav tm="0">
                                          <p:val>
                                            <p:fltVal val="0"/>
                                          </p:val>
                                        </p:tav>
                                        <p:tav tm="100000">
                                          <p:val>
                                            <p:strVal val="#ppt_h"/>
                                          </p:val>
                                        </p:tav>
                                      </p:tavLst>
                                    </p:anim>
                                    <p:animEffect transition="in" filter="fade">
                                      <p:cBhvr>
                                        <p:cTn id="142" dur="300"/>
                                        <p:tgtEl>
                                          <p:spTgt spid="65"/>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68"/>
                                        </p:tgtEl>
                                        <p:attrNameLst>
                                          <p:attrName>style.visibility</p:attrName>
                                        </p:attrNameLst>
                                      </p:cBhvr>
                                      <p:to>
                                        <p:strVal val="visible"/>
                                      </p:to>
                                    </p:set>
                                    <p:anim calcmode="lin" valueType="num">
                                      <p:cBhvr>
                                        <p:cTn id="146" dur="300" fill="hold"/>
                                        <p:tgtEl>
                                          <p:spTgt spid="68"/>
                                        </p:tgtEl>
                                        <p:attrNameLst>
                                          <p:attrName>ppt_w</p:attrName>
                                        </p:attrNameLst>
                                      </p:cBhvr>
                                      <p:tavLst>
                                        <p:tav tm="0">
                                          <p:val>
                                            <p:fltVal val="0"/>
                                          </p:val>
                                        </p:tav>
                                        <p:tav tm="100000">
                                          <p:val>
                                            <p:strVal val="#ppt_w"/>
                                          </p:val>
                                        </p:tav>
                                      </p:tavLst>
                                    </p:anim>
                                    <p:anim calcmode="lin" valueType="num">
                                      <p:cBhvr>
                                        <p:cTn id="147" dur="300" fill="hold"/>
                                        <p:tgtEl>
                                          <p:spTgt spid="68"/>
                                        </p:tgtEl>
                                        <p:attrNameLst>
                                          <p:attrName>ppt_h</p:attrName>
                                        </p:attrNameLst>
                                      </p:cBhvr>
                                      <p:tavLst>
                                        <p:tav tm="0">
                                          <p:val>
                                            <p:fltVal val="0"/>
                                          </p:val>
                                        </p:tav>
                                        <p:tav tm="100000">
                                          <p:val>
                                            <p:strVal val="#ppt_h"/>
                                          </p:val>
                                        </p:tav>
                                      </p:tavLst>
                                    </p:anim>
                                    <p:animEffect transition="in" filter="fade">
                                      <p:cBhvr>
                                        <p:cTn id="148" dur="300"/>
                                        <p:tgtEl>
                                          <p:spTgt spid="68"/>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70"/>
                                        </p:tgtEl>
                                        <p:attrNameLst>
                                          <p:attrName>style.visibility</p:attrName>
                                        </p:attrNameLst>
                                      </p:cBhvr>
                                      <p:to>
                                        <p:strVal val="visible"/>
                                      </p:to>
                                    </p:set>
                                    <p:anim calcmode="lin" valueType="num">
                                      <p:cBhvr>
                                        <p:cTn id="152" dur="300" fill="hold"/>
                                        <p:tgtEl>
                                          <p:spTgt spid="70"/>
                                        </p:tgtEl>
                                        <p:attrNameLst>
                                          <p:attrName>ppt_w</p:attrName>
                                        </p:attrNameLst>
                                      </p:cBhvr>
                                      <p:tavLst>
                                        <p:tav tm="0">
                                          <p:val>
                                            <p:fltVal val="0"/>
                                          </p:val>
                                        </p:tav>
                                        <p:tav tm="100000">
                                          <p:val>
                                            <p:strVal val="#ppt_w"/>
                                          </p:val>
                                        </p:tav>
                                      </p:tavLst>
                                    </p:anim>
                                    <p:anim calcmode="lin" valueType="num">
                                      <p:cBhvr>
                                        <p:cTn id="153" dur="300" fill="hold"/>
                                        <p:tgtEl>
                                          <p:spTgt spid="70"/>
                                        </p:tgtEl>
                                        <p:attrNameLst>
                                          <p:attrName>ppt_h</p:attrName>
                                        </p:attrNameLst>
                                      </p:cBhvr>
                                      <p:tavLst>
                                        <p:tav tm="0">
                                          <p:val>
                                            <p:fltVal val="0"/>
                                          </p:val>
                                        </p:tav>
                                        <p:tav tm="100000">
                                          <p:val>
                                            <p:strVal val="#ppt_h"/>
                                          </p:val>
                                        </p:tav>
                                      </p:tavLst>
                                    </p:anim>
                                    <p:animEffect transition="in" filter="fade">
                                      <p:cBhvr>
                                        <p:cTn id="154" dur="300"/>
                                        <p:tgtEl>
                                          <p:spTgt spid="70"/>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73"/>
                                        </p:tgtEl>
                                        <p:attrNameLst>
                                          <p:attrName>style.visibility</p:attrName>
                                        </p:attrNameLst>
                                      </p:cBhvr>
                                      <p:to>
                                        <p:strVal val="visible"/>
                                      </p:to>
                                    </p:set>
                                    <p:anim calcmode="lin" valueType="num">
                                      <p:cBhvr>
                                        <p:cTn id="158" dur="300" fill="hold"/>
                                        <p:tgtEl>
                                          <p:spTgt spid="73"/>
                                        </p:tgtEl>
                                        <p:attrNameLst>
                                          <p:attrName>ppt_w</p:attrName>
                                        </p:attrNameLst>
                                      </p:cBhvr>
                                      <p:tavLst>
                                        <p:tav tm="0">
                                          <p:val>
                                            <p:fltVal val="0"/>
                                          </p:val>
                                        </p:tav>
                                        <p:tav tm="100000">
                                          <p:val>
                                            <p:strVal val="#ppt_w"/>
                                          </p:val>
                                        </p:tav>
                                      </p:tavLst>
                                    </p:anim>
                                    <p:anim calcmode="lin" valueType="num">
                                      <p:cBhvr>
                                        <p:cTn id="159" dur="300" fill="hold"/>
                                        <p:tgtEl>
                                          <p:spTgt spid="73"/>
                                        </p:tgtEl>
                                        <p:attrNameLst>
                                          <p:attrName>ppt_h</p:attrName>
                                        </p:attrNameLst>
                                      </p:cBhvr>
                                      <p:tavLst>
                                        <p:tav tm="0">
                                          <p:val>
                                            <p:fltVal val="0"/>
                                          </p:val>
                                        </p:tav>
                                        <p:tav tm="100000">
                                          <p:val>
                                            <p:strVal val="#ppt_h"/>
                                          </p:val>
                                        </p:tav>
                                      </p:tavLst>
                                    </p:anim>
                                    <p:animEffect transition="in" filter="fade">
                                      <p:cBhvr>
                                        <p:cTn id="160" dur="300"/>
                                        <p:tgtEl>
                                          <p:spTgt spid="73"/>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72"/>
                                        </p:tgtEl>
                                        <p:attrNameLst>
                                          <p:attrName>style.visibility</p:attrName>
                                        </p:attrNameLst>
                                      </p:cBhvr>
                                      <p:to>
                                        <p:strVal val="visible"/>
                                      </p:to>
                                    </p:set>
                                    <p:anim calcmode="lin" valueType="num">
                                      <p:cBhvr>
                                        <p:cTn id="164" dur="300" fill="hold"/>
                                        <p:tgtEl>
                                          <p:spTgt spid="72"/>
                                        </p:tgtEl>
                                        <p:attrNameLst>
                                          <p:attrName>ppt_w</p:attrName>
                                        </p:attrNameLst>
                                      </p:cBhvr>
                                      <p:tavLst>
                                        <p:tav tm="0">
                                          <p:val>
                                            <p:fltVal val="0"/>
                                          </p:val>
                                        </p:tav>
                                        <p:tav tm="100000">
                                          <p:val>
                                            <p:strVal val="#ppt_w"/>
                                          </p:val>
                                        </p:tav>
                                      </p:tavLst>
                                    </p:anim>
                                    <p:anim calcmode="lin" valueType="num">
                                      <p:cBhvr>
                                        <p:cTn id="165" dur="300" fill="hold"/>
                                        <p:tgtEl>
                                          <p:spTgt spid="72"/>
                                        </p:tgtEl>
                                        <p:attrNameLst>
                                          <p:attrName>ppt_h</p:attrName>
                                        </p:attrNameLst>
                                      </p:cBhvr>
                                      <p:tavLst>
                                        <p:tav tm="0">
                                          <p:val>
                                            <p:fltVal val="0"/>
                                          </p:val>
                                        </p:tav>
                                        <p:tav tm="100000">
                                          <p:val>
                                            <p:strVal val="#ppt_h"/>
                                          </p:val>
                                        </p:tav>
                                      </p:tavLst>
                                    </p:anim>
                                    <p:animEffect transition="in" filter="fade">
                                      <p:cBhvr>
                                        <p:cTn id="166" dur="3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275481" y="209578"/>
            <a:ext cx="11885514"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5"/>
                </a:solidFill>
                <a:effectLst/>
                <a:latin typeface="+mj-lt"/>
                <a:ea typeface="+mj-ea"/>
                <a:cs typeface="+mj-cs"/>
              </a:defRPr>
            </a:lvl1pPr>
          </a:lstStyle>
          <a:p>
            <a:pPr defTabSz="932573">
              <a:defRPr/>
            </a:pPr>
            <a:r>
              <a:rPr lang="en-US" sz="4896" dirty="0">
                <a:solidFill>
                  <a:srgbClr val="107C10"/>
                </a:solidFill>
                <a:latin typeface="Segoe UI"/>
              </a:rPr>
              <a:t>Platform extensions</a:t>
            </a:r>
          </a:p>
        </p:txBody>
      </p:sp>
      <p:sp>
        <p:nvSpPr>
          <p:cNvPr id="17" name="Text Placeholder 2"/>
          <p:cNvSpPr txBox="1">
            <a:spLocks/>
          </p:cNvSpPr>
          <p:nvPr/>
        </p:nvSpPr>
        <p:spPr>
          <a:xfrm>
            <a:off x="263176" y="1228900"/>
            <a:ext cx="12172416" cy="5765625"/>
          </a:xfrm>
          <a:prstGeom prst="rect">
            <a:avLst/>
          </a:prstGeom>
        </p:spPr>
        <p:txBody>
          <a:bodyPr vert="horz" lIns="139891" tIns="111912" rIns="139891" bIns="111912" rtlCol="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defTabSz="932573">
              <a:spcBef>
                <a:spcPts val="2448"/>
              </a:spcBef>
              <a:defRPr/>
            </a:pPr>
            <a:r>
              <a:rPr lang="pt-PT" sz="3807">
                <a:solidFill>
                  <a:srgbClr val="737373"/>
                </a:solidFill>
                <a:latin typeface="Segoe UI"/>
              </a:rPr>
              <a:t>Device-specific API</a:t>
            </a:r>
          </a:p>
          <a:p>
            <a:pPr lvl="1" defTabSz="932573">
              <a:spcBef>
                <a:spcPts val="612"/>
              </a:spcBef>
              <a:defRPr/>
            </a:pPr>
            <a:r>
              <a:rPr lang="pt-PT" sz="2448">
                <a:solidFill>
                  <a:srgbClr val="0078D7"/>
                </a:solidFill>
                <a:latin typeface="Segoe UI Light"/>
              </a:rPr>
              <a:t>Family-specific capabilities</a:t>
            </a:r>
          </a:p>
          <a:p>
            <a:pPr lvl="1" defTabSz="932573">
              <a:spcBef>
                <a:spcPts val="612"/>
              </a:spcBef>
              <a:defRPr/>
            </a:pPr>
            <a:r>
              <a:rPr lang="pt-PT" sz="2448">
                <a:solidFill>
                  <a:srgbClr val="0078D7"/>
                </a:solidFill>
                <a:latin typeface="Segoe UI Light"/>
              </a:rPr>
              <a:t>Compatible across devices</a:t>
            </a:r>
          </a:p>
          <a:p>
            <a:pPr lvl="1" defTabSz="932573">
              <a:spcBef>
                <a:spcPts val="612"/>
              </a:spcBef>
              <a:defRPr/>
            </a:pPr>
            <a:r>
              <a:rPr lang="pt-PT" sz="2448">
                <a:solidFill>
                  <a:srgbClr val="0078D7"/>
                </a:solidFill>
                <a:latin typeface="Segoe UI Light"/>
              </a:rPr>
              <a:t>Unique update cadence</a:t>
            </a:r>
          </a:p>
          <a:p>
            <a:pPr defTabSz="932573">
              <a:spcBef>
                <a:spcPts val="2448"/>
              </a:spcBef>
              <a:defRPr/>
            </a:pPr>
            <a:endParaRPr lang="pt-PT" sz="3807" dirty="0">
              <a:solidFill>
                <a:srgbClr val="737373"/>
              </a:solidFill>
              <a:latin typeface="Segoe UI"/>
            </a:endParaRPr>
          </a:p>
        </p:txBody>
      </p:sp>
      <p:grpSp>
        <p:nvGrpSpPr>
          <p:cNvPr id="18" name="Group 17"/>
          <p:cNvGrpSpPr/>
          <p:nvPr/>
        </p:nvGrpSpPr>
        <p:grpSpPr>
          <a:xfrm>
            <a:off x="7154776" y="3284593"/>
            <a:ext cx="4670049" cy="2674564"/>
            <a:chOff x="5904690" y="3144065"/>
            <a:chExt cx="5885233" cy="3042726"/>
          </a:xfrm>
        </p:grpSpPr>
        <p:sp>
          <p:nvSpPr>
            <p:cNvPr id="19" name="Rectangle 18"/>
            <p:cNvSpPr/>
            <p:nvPr/>
          </p:nvSpPr>
          <p:spPr>
            <a:xfrm>
              <a:off x="7918315" y="5262664"/>
              <a:ext cx="1857983" cy="924127"/>
            </a:xfrm>
            <a:prstGeom prst="rect">
              <a:avLst/>
            </a:prstGeom>
            <a:solidFill>
              <a:srgbClr val="737373"/>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Phone</a:t>
              </a:r>
            </a:p>
            <a:p>
              <a:pPr algn="ctr" defTabSz="932597">
                <a:lnSpc>
                  <a:spcPct val="90000"/>
                </a:lnSpc>
                <a:spcBef>
                  <a:spcPts val="612"/>
                </a:spcBef>
                <a:defRPr/>
              </a:pPr>
              <a:r>
                <a:rPr lang="en-US" sz="1428" kern="0" dirty="0">
                  <a:solidFill>
                    <a:prstClr val="white"/>
                  </a:solidFill>
                  <a:latin typeface="Segoe UI Light"/>
                </a:rPr>
                <a:t>Device</a:t>
              </a:r>
              <a:endParaRPr lang="en-US" sz="2040" kern="0" dirty="0">
                <a:solidFill>
                  <a:prstClr val="white"/>
                </a:solidFill>
                <a:latin typeface="Segoe UI Light"/>
              </a:endParaRPr>
            </a:p>
          </p:txBody>
        </p:sp>
        <p:sp>
          <p:nvSpPr>
            <p:cNvPr id="20" name="Rectangle 19"/>
            <p:cNvSpPr/>
            <p:nvPr/>
          </p:nvSpPr>
          <p:spPr>
            <a:xfrm>
              <a:off x="9931940" y="5262663"/>
              <a:ext cx="1857983" cy="924127"/>
            </a:xfrm>
            <a:prstGeom prst="rect">
              <a:avLst/>
            </a:prstGeom>
            <a:solidFill>
              <a:srgbClr val="737373"/>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Xbox</a:t>
              </a:r>
            </a:p>
            <a:p>
              <a:pPr algn="ctr" defTabSz="932597">
                <a:lnSpc>
                  <a:spcPct val="90000"/>
                </a:lnSpc>
                <a:spcBef>
                  <a:spcPts val="612"/>
                </a:spcBef>
                <a:defRPr/>
              </a:pPr>
              <a:r>
                <a:rPr lang="en-US" sz="1428" kern="0" dirty="0">
                  <a:solidFill>
                    <a:prstClr val="white"/>
                  </a:solidFill>
                  <a:latin typeface="Segoe UI Light"/>
                </a:rPr>
                <a:t>Device</a:t>
              </a:r>
              <a:endParaRPr lang="en-US" sz="2040" kern="0" dirty="0">
                <a:solidFill>
                  <a:prstClr val="white"/>
                </a:solidFill>
                <a:latin typeface="Segoe UI Light"/>
              </a:endParaRPr>
            </a:p>
          </p:txBody>
        </p:sp>
        <p:sp>
          <p:nvSpPr>
            <p:cNvPr id="21" name="Rectangle 20"/>
            <p:cNvSpPr/>
            <p:nvPr/>
          </p:nvSpPr>
          <p:spPr>
            <a:xfrm>
              <a:off x="5904690" y="5262664"/>
              <a:ext cx="1857983" cy="924127"/>
            </a:xfrm>
            <a:prstGeom prst="rect">
              <a:avLst/>
            </a:prstGeom>
            <a:solidFill>
              <a:srgbClr val="737373"/>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Desktop</a:t>
              </a:r>
            </a:p>
            <a:p>
              <a:pPr algn="ctr" defTabSz="932597">
                <a:lnSpc>
                  <a:spcPct val="90000"/>
                </a:lnSpc>
                <a:spcBef>
                  <a:spcPts val="612"/>
                </a:spcBef>
                <a:defRPr/>
              </a:pPr>
              <a:r>
                <a:rPr lang="en-US" sz="1428" kern="0" dirty="0">
                  <a:solidFill>
                    <a:prstClr val="white"/>
                  </a:solidFill>
                  <a:latin typeface="Segoe UI Light"/>
                </a:rPr>
                <a:t>Device</a:t>
              </a:r>
              <a:endParaRPr lang="en-US" sz="2040" kern="0" dirty="0">
                <a:solidFill>
                  <a:prstClr val="white"/>
                </a:solidFill>
                <a:latin typeface="Segoe UI Light"/>
              </a:endParaRPr>
            </a:p>
          </p:txBody>
        </p:sp>
        <p:sp>
          <p:nvSpPr>
            <p:cNvPr id="22" name="Rectangle 21"/>
            <p:cNvSpPr/>
            <p:nvPr/>
          </p:nvSpPr>
          <p:spPr>
            <a:xfrm>
              <a:off x="5904690" y="4202349"/>
              <a:ext cx="5885233" cy="924127"/>
            </a:xfrm>
            <a:prstGeom prst="rect">
              <a:avLst/>
            </a:prstGeom>
            <a:solidFill>
              <a:srgbClr val="737373"/>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Windows Core</a:t>
              </a:r>
            </a:p>
          </p:txBody>
        </p:sp>
        <p:sp>
          <p:nvSpPr>
            <p:cNvPr id="23" name="Rectangle 22"/>
            <p:cNvSpPr/>
            <p:nvPr/>
          </p:nvSpPr>
          <p:spPr>
            <a:xfrm>
              <a:off x="5904690" y="3144065"/>
              <a:ext cx="5885233" cy="924127"/>
            </a:xfrm>
            <a:prstGeom prst="rect">
              <a:avLst/>
            </a:prstGeom>
            <a:solidFill>
              <a:srgbClr val="737373"/>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Universal Windows Platform</a:t>
              </a:r>
            </a:p>
          </p:txBody>
        </p:sp>
      </p:grpSp>
      <p:sp>
        <p:nvSpPr>
          <p:cNvPr id="24" name="Rectangle 23"/>
          <p:cNvSpPr/>
          <p:nvPr/>
        </p:nvSpPr>
        <p:spPr>
          <a:xfrm>
            <a:off x="7154775" y="1403874"/>
            <a:ext cx="4670050" cy="812310"/>
          </a:xfrm>
          <a:prstGeom prst="rect">
            <a:avLst/>
          </a:prstGeom>
          <a:solidFill>
            <a:srgbClr val="737373"/>
          </a:solidFill>
          <a:ln w="12700" cap="flat" cmpd="sng" algn="ctr">
            <a:noFill/>
            <a:prstDash val="solid"/>
            <a:miter lim="800000"/>
          </a:ln>
          <a:effectLst/>
        </p:spPr>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Windows App</a:t>
            </a:r>
          </a:p>
        </p:txBody>
      </p:sp>
      <p:sp>
        <p:nvSpPr>
          <p:cNvPr id="25" name="Snip Diagonal Corner Rectangle 24"/>
          <p:cNvSpPr/>
          <p:nvPr/>
        </p:nvSpPr>
        <p:spPr>
          <a:xfrm>
            <a:off x="8752627" y="2335895"/>
            <a:ext cx="1474347" cy="812310"/>
          </a:xfrm>
          <a:prstGeom prst="snip2DiagRect">
            <a:avLst/>
          </a:prstGeom>
          <a:solidFill>
            <a:srgbClr val="B4009E"/>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Phone</a:t>
            </a:r>
          </a:p>
          <a:p>
            <a:pPr algn="ctr" defTabSz="932597">
              <a:lnSpc>
                <a:spcPct val="90000"/>
              </a:lnSpc>
              <a:spcBef>
                <a:spcPts val="612"/>
              </a:spcBef>
              <a:defRPr/>
            </a:pPr>
            <a:r>
              <a:rPr lang="en-US" sz="1428" kern="0" dirty="0">
                <a:solidFill>
                  <a:prstClr val="white"/>
                </a:solidFill>
                <a:latin typeface="Segoe UI Light"/>
              </a:rPr>
              <a:t>extension</a:t>
            </a:r>
            <a:endParaRPr lang="en-US" sz="2040" kern="0" dirty="0">
              <a:solidFill>
                <a:prstClr val="white"/>
              </a:solidFill>
              <a:latin typeface="Segoe UI Light"/>
            </a:endParaRPr>
          </a:p>
        </p:txBody>
      </p:sp>
      <p:sp>
        <p:nvSpPr>
          <p:cNvPr id="26" name="Snip Diagonal Corner Rectangle 25"/>
          <p:cNvSpPr/>
          <p:nvPr/>
        </p:nvSpPr>
        <p:spPr>
          <a:xfrm>
            <a:off x="10350478" y="2335894"/>
            <a:ext cx="1474347" cy="812310"/>
          </a:xfrm>
          <a:prstGeom prst="snip2DiagRect">
            <a:avLst/>
          </a:prstGeom>
          <a:solidFill>
            <a:srgbClr val="B4009E"/>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Xbox</a:t>
            </a:r>
          </a:p>
          <a:p>
            <a:pPr algn="ctr" defTabSz="932597">
              <a:lnSpc>
                <a:spcPct val="90000"/>
              </a:lnSpc>
              <a:spcBef>
                <a:spcPts val="612"/>
              </a:spcBef>
              <a:defRPr/>
            </a:pPr>
            <a:r>
              <a:rPr lang="en-US" sz="1428" kern="0" dirty="0">
                <a:solidFill>
                  <a:prstClr val="white"/>
                </a:solidFill>
                <a:latin typeface="Segoe UI Light"/>
              </a:rPr>
              <a:t>extension</a:t>
            </a:r>
            <a:endParaRPr lang="en-US" sz="2040" kern="0" dirty="0">
              <a:solidFill>
                <a:prstClr val="white"/>
              </a:solidFill>
              <a:latin typeface="Segoe UI Light"/>
            </a:endParaRPr>
          </a:p>
        </p:txBody>
      </p:sp>
      <p:sp>
        <p:nvSpPr>
          <p:cNvPr id="27" name="Snip Diagonal Corner Rectangle 26"/>
          <p:cNvSpPr/>
          <p:nvPr/>
        </p:nvSpPr>
        <p:spPr>
          <a:xfrm>
            <a:off x="7154775" y="2335895"/>
            <a:ext cx="1474347" cy="812310"/>
          </a:xfrm>
          <a:prstGeom prst="snip2DiagRect">
            <a:avLst/>
          </a:prstGeom>
          <a:solidFill>
            <a:srgbClr val="B4009E"/>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Desktop</a:t>
            </a:r>
          </a:p>
          <a:p>
            <a:pPr algn="ctr" defTabSz="932597">
              <a:lnSpc>
                <a:spcPct val="90000"/>
              </a:lnSpc>
              <a:spcBef>
                <a:spcPts val="612"/>
              </a:spcBef>
              <a:defRPr/>
            </a:pPr>
            <a:r>
              <a:rPr lang="en-US" sz="1428" kern="0" dirty="0">
                <a:solidFill>
                  <a:prstClr val="white"/>
                </a:solidFill>
                <a:latin typeface="Segoe UI Light"/>
              </a:rPr>
              <a:t>extension</a:t>
            </a:r>
            <a:endParaRPr lang="en-US" sz="2040" kern="0" dirty="0">
              <a:solidFill>
                <a:prstClr val="white"/>
              </a:solidFill>
              <a:latin typeface="Segoe UI Light"/>
            </a:endParaRPr>
          </a:p>
        </p:txBody>
      </p:sp>
      <p:sp>
        <p:nvSpPr>
          <p:cNvPr id="28" name="Chevron 27"/>
          <p:cNvSpPr/>
          <p:nvPr/>
        </p:nvSpPr>
        <p:spPr>
          <a:xfrm>
            <a:off x="6218238" y="2335894"/>
            <a:ext cx="822340" cy="822340"/>
          </a:xfrm>
          <a:prstGeom prst="chevron">
            <a:avLst/>
          </a:prstGeom>
          <a:solidFill>
            <a:srgbClr val="0078D7"/>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srgbClr val="737373"/>
              </a:solidFill>
              <a:latin typeface="Segoe UI Light"/>
            </a:endParaRPr>
          </a:p>
        </p:txBody>
      </p:sp>
      <p:pic>
        <p:nvPicPr>
          <p:cNvPr id="29" name="Picture 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2235" y="3356472"/>
            <a:ext cx="6187413" cy="42758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6115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75481" y="209578"/>
            <a:ext cx="11885514"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5"/>
                </a:solidFill>
                <a:effectLst/>
                <a:latin typeface="+mj-lt"/>
                <a:ea typeface="+mj-ea"/>
                <a:cs typeface="+mj-cs"/>
              </a:defRPr>
            </a:lvl1pPr>
          </a:lstStyle>
          <a:p>
            <a:pPr defTabSz="932573">
              <a:defRPr/>
            </a:pPr>
            <a:r>
              <a:rPr lang="en-US" sz="4896">
                <a:solidFill>
                  <a:srgbClr val="107C10"/>
                </a:solidFill>
                <a:latin typeface="Segoe UI"/>
              </a:rPr>
              <a:t>Test capabilities at runtime</a:t>
            </a:r>
            <a:endParaRPr lang="en-US" sz="4896" dirty="0">
              <a:solidFill>
                <a:srgbClr val="107C10"/>
              </a:solidFill>
              <a:latin typeface="Segoe UI"/>
            </a:endParaRPr>
          </a:p>
        </p:txBody>
      </p:sp>
      <p:sp>
        <p:nvSpPr>
          <p:cNvPr id="7" name="Text Placeholder 4"/>
          <p:cNvSpPr txBox="1">
            <a:spLocks/>
          </p:cNvSpPr>
          <p:nvPr/>
        </p:nvSpPr>
        <p:spPr>
          <a:xfrm>
            <a:off x="263176" y="1228900"/>
            <a:ext cx="12172416" cy="5765625"/>
          </a:xfrm>
          <a:prstGeom prst="rect">
            <a:avLst/>
          </a:prstGeom>
        </p:spPr>
        <p:txBody>
          <a:bodyPr vert="horz" lIns="139891" tIns="111912" rIns="139891" bIns="111912" rtlCol="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defTabSz="932573">
              <a:spcBef>
                <a:spcPts val="2448"/>
              </a:spcBef>
              <a:defRPr/>
            </a:pPr>
            <a:r>
              <a:rPr lang="en-US" sz="3807">
                <a:solidFill>
                  <a:srgbClr val="737373"/>
                </a:solidFill>
                <a:latin typeface="Segoe UI"/>
              </a:rPr>
              <a:t>Use Adaptive Code to light-up </a:t>
            </a:r>
            <a:br>
              <a:rPr lang="en-US" sz="3807">
                <a:solidFill>
                  <a:srgbClr val="737373"/>
                </a:solidFill>
                <a:latin typeface="Segoe UI"/>
              </a:rPr>
            </a:br>
            <a:r>
              <a:rPr lang="en-US" sz="3807">
                <a:solidFill>
                  <a:srgbClr val="737373"/>
                </a:solidFill>
                <a:latin typeface="Segoe UI"/>
              </a:rPr>
              <a:t>your app on specific devices</a:t>
            </a:r>
            <a:endParaRPr lang="en-US" sz="3807" dirty="0">
              <a:solidFill>
                <a:srgbClr val="737373"/>
              </a:solidFill>
              <a:latin typeface="Segoe UI"/>
            </a:endParaRPr>
          </a:p>
        </p:txBody>
      </p:sp>
      <p:sp>
        <p:nvSpPr>
          <p:cNvPr id="8" name="Rectangle 7"/>
          <p:cNvSpPr/>
          <p:nvPr/>
        </p:nvSpPr>
        <p:spPr>
          <a:xfrm>
            <a:off x="882" y="2793146"/>
            <a:ext cx="12434711" cy="2670789"/>
          </a:xfrm>
          <a:prstGeom prst="rect">
            <a:avLst/>
          </a:prstGeom>
          <a:solidFill>
            <a:sysClr val="window" lastClr="FFFFFF"/>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marL="471156" lvl="3" defTabSz="932597">
              <a:lnSpc>
                <a:spcPct val="107000"/>
              </a:lnSpc>
              <a:defRPr/>
            </a:pPr>
            <a:r>
              <a:rPr lang="en-US" sz="2448" kern="0"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48" kern="0"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48" kern="0"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48" kern="0"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48" kern="0"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48" kern="0" dirty="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48" kern="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71156" lvl="3" defTabSz="932597">
              <a:lnSpc>
                <a:spcPct val="107000"/>
              </a:lnSpc>
              <a:defRPr/>
            </a:pPr>
            <a:r>
              <a:rPr lang="en-US" sz="2448" kern="0"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48" kern="0"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48" kern="0"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48" kern="0"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48" kern="0"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71156" lvl="3" defTabSz="932597">
              <a:lnSpc>
                <a:spcPct val="107000"/>
              </a:lnSpc>
              <a:defRPr/>
            </a:pPr>
            <a: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48" kern="0" dirty="0">
              <a:solidFill>
                <a:prstClr val="white"/>
              </a:solidFill>
              <a:latin typeface="Segoe UI Light"/>
              <a:ea typeface="Calibri" panose="020F0502020204030204" pitchFamily="34" charset="0"/>
              <a:cs typeface="Arial" panose="020B0604020202020204" pitchFamily="34" charset="0"/>
            </a:endParaRPr>
          </a:p>
          <a:p>
            <a:pPr marL="471156" lvl="4" defTabSz="932597">
              <a:lnSpc>
                <a:spcPct val="107000"/>
              </a:lnSpc>
              <a:defRPr/>
            </a:pPr>
            <a: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48" kern="0"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48" kern="0" dirty="0" err="1">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48" kern="0" dirty="0" err="1">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48" kern="0" dirty="0" err="1">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71156" lvl="4" defTabSz="932597">
              <a:lnSpc>
                <a:spcPct val="107000"/>
              </a:lnSpc>
              <a:defRPr/>
            </a:pPr>
            <a:r>
              <a:rPr lang="en-US" sz="2448" kern="0"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71156" lvl="3" defTabSz="932597">
              <a:lnSpc>
                <a:spcPct val="107000"/>
              </a:lnSpc>
              <a:defRPr/>
            </a:pPr>
            <a:r>
              <a:rPr lang="en-US" sz="2448" kern="0"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48" kern="0" dirty="0">
              <a:solidFill>
                <a:prstClr val="white"/>
              </a:solidFill>
              <a:latin typeface="Segoe UI Light"/>
            </a:endParaRPr>
          </a:p>
        </p:txBody>
      </p:sp>
      <p:sp>
        <p:nvSpPr>
          <p:cNvPr id="9" name="Rectangle 8"/>
          <p:cNvSpPr/>
          <p:nvPr/>
        </p:nvSpPr>
        <p:spPr>
          <a:xfrm>
            <a:off x="980706" y="3116548"/>
            <a:ext cx="11180289" cy="755527"/>
          </a:xfrm>
          <a:prstGeom prst="rect">
            <a:avLst/>
          </a:prstGeom>
          <a:noFill/>
          <a:ln w="76200" cap="flat" cmpd="sng" algn="ctr">
            <a:solidFill>
              <a:srgbClr val="B4009E"/>
            </a:solid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Tree>
    <p:extLst>
      <p:ext uri="{BB962C8B-B14F-4D97-AF65-F5344CB8AC3E}">
        <p14:creationId xmlns:p14="http://schemas.microsoft.com/office/powerpoint/2010/main" val="1056341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55220" y="5284753"/>
            <a:ext cx="4118999" cy="670308"/>
          </a:xfrm>
          <a:prstGeom prst="rect">
            <a:avLst/>
          </a:prstGeom>
          <a:solidFill>
            <a:srgbClr val="FFF100"/>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prstClr val="white"/>
              </a:solidFill>
              <a:latin typeface="Segoe UI Light"/>
            </a:endParaRPr>
          </a:p>
        </p:txBody>
      </p:sp>
      <p:sp>
        <p:nvSpPr>
          <p:cNvPr id="7" name="Title 2"/>
          <p:cNvSpPr txBox="1">
            <a:spLocks/>
          </p:cNvSpPr>
          <p:nvPr/>
        </p:nvSpPr>
        <p:spPr>
          <a:xfrm>
            <a:off x="275481" y="209578"/>
            <a:ext cx="11885514"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sz="4800" b="1" kern="1200" cap="none" spc="0">
                <a:ln>
                  <a:noFill/>
                </a:ln>
                <a:solidFill>
                  <a:schemeClr val="bg1"/>
                </a:solidFill>
                <a:effectLst/>
                <a:latin typeface="+mj-lt"/>
                <a:ea typeface="+mj-ea"/>
                <a:cs typeface="+mj-cs"/>
              </a:defRPr>
            </a:lvl1pPr>
          </a:lstStyle>
          <a:p>
            <a:pPr defTabSz="932573">
              <a:defRPr/>
            </a:pPr>
            <a:r>
              <a:rPr lang="en-US" sz="4896" dirty="0">
                <a:solidFill>
                  <a:srgbClr val="107C10"/>
                </a:solidFill>
                <a:latin typeface="Segoe UI"/>
              </a:rPr>
              <a:t>Testing for capabilities</a:t>
            </a:r>
          </a:p>
        </p:txBody>
      </p:sp>
      <p:sp>
        <p:nvSpPr>
          <p:cNvPr id="8" name="Rectangle 7"/>
          <p:cNvSpPr/>
          <p:nvPr/>
        </p:nvSpPr>
        <p:spPr>
          <a:xfrm>
            <a:off x="1641573" y="2320122"/>
            <a:ext cx="6217356" cy="4110869"/>
          </a:xfrm>
          <a:prstGeom prst="rect">
            <a:avLst/>
          </a:prstGeom>
        </p:spPr>
        <p:txBody>
          <a:bodyPr>
            <a:spAutoFit/>
          </a:bodyPr>
          <a:lstStyle/>
          <a:p>
            <a:r>
              <a:rPr lang="en-US" sz="3264" dirty="0" err="1">
                <a:solidFill>
                  <a:srgbClr val="000000"/>
                </a:solidFill>
                <a:latin typeface="Consolas" panose="020B0609020204030204" pitchFamily="49" charset="0"/>
                <a:cs typeface="Consolas" panose="020B0609020204030204" pitchFamily="49" charset="0"/>
              </a:rPr>
              <a:t>IsApiContractPresent</a:t>
            </a:r>
            <a:endParaRPr lang="en-US" sz="3264" dirty="0">
              <a:solidFill>
                <a:srgbClr val="000000"/>
              </a:solidFill>
              <a:latin typeface="Consolas" panose="020B0609020204030204" pitchFamily="49" charset="0"/>
              <a:cs typeface="Consolas" panose="020B0609020204030204" pitchFamily="49" charset="0"/>
            </a:endParaRPr>
          </a:p>
          <a:p>
            <a:r>
              <a:rPr lang="en-US" sz="3264" dirty="0" err="1">
                <a:solidFill>
                  <a:srgbClr val="000000"/>
                </a:solidFill>
                <a:latin typeface="Consolas" panose="020B0609020204030204" pitchFamily="49" charset="0"/>
                <a:cs typeface="Consolas" panose="020B0609020204030204" pitchFamily="49" charset="0"/>
              </a:rPr>
              <a:t>IsEnumNamedValuePresent</a:t>
            </a:r>
            <a:endParaRPr lang="en-US" sz="3264" dirty="0">
              <a:solidFill>
                <a:srgbClr val="000000"/>
              </a:solidFill>
              <a:latin typeface="Consolas" panose="020B0609020204030204" pitchFamily="49" charset="0"/>
              <a:cs typeface="Consolas" panose="020B0609020204030204" pitchFamily="49" charset="0"/>
            </a:endParaRPr>
          </a:p>
          <a:p>
            <a:r>
              <a:rPr lang="en-US" sz="3264" dirty="0" err="1">
                <a:solidFill>
                  <a:srgbClr val="000000"/>
                </a:solidFill>
                <a:latin typeface="Consolas" panose="020B0609020204030204" pitchFamily="49" charset="0"/>
                <a:cs typeface="Consolas" panose="020B0609020204030204" pitchFamily="49" charset="0"/>
              </a:rPr>
              <a:t>IsEventPresent</a:t>
            </a:r>
            <a:endParaRPr lang="en-US" sz="3264" dirty="0">
              <a:solidFill>
                <a:srgbClr val="000000"/>
              </a:solidFill>
              <a:latin typeface="Consolas" panose="020B0609020204030204" pitchFamily="49" charset="0"/>
              <a:cs typeface="Consolas" panose="020B0609020204030204" pitchFamily="49" charset="0"/>
            </a:endParaRPr>
          </a:p>
          <a:p>
            <a:r>
              <a:rPr lang="en-US" sz="3264" dirty="0" err="1">
                <a:solidFill>
                  <a:srgbClr val="000000"/>
                </a:solidFill>
                <a:latin typeface="Consolas" panose="020B0609020204030204" pitchFamily="49" charset="0"/>
                <a:cs typeface="Consolas" panose="020B0609020204030204" pitchFamily="49" charset="0"/>
              </a:rPr>
              <a:t>IsMethodPresent</a:t>
            </a:r>
            <a:endParaRPr lang="en-US" sz="3264" dirty="0">
              <a:solidFill>
                <a:srgbClr val="000000"/>
              </a:solidFill>
              <a:latin typeface="Consolas" panose="020B0609020204030204" pitchFamily="49" charset="0"/>
              <a:cs typeface="Consolas" panose="020B0609020204030204" pitchFamily="49" charset="0"/>
            </a:endParaRPr>
          </a:p>
          <a:p>
            <a:r>
              <a:rPr lang="en-US" sz="3264" dirty="0" err="1">
                <a:solidFill>
                  <a:srgbClr val="000000"/>
                </a:solidFill>
                <a:latin typeface="Consolas" panose="020B0609020204030204" pitchFamily="49" charset="0"/>
                <a:cs typeface="Consolas" panose="020B0609020204030204" pitchFamily="49" charset="0"/>
              </a:rPr>
              <a:t>IsPropertyPresent</a:t>
            </a:r>
            <a:endParaRPr lang="en-US" sz="3264" dirty="0">
              <a:solidFill>
                <a:srgbClr val="000000"/>
              </a:solidFill>
              <a:latin typeface="Consolas" panose="020B0609020204030204" pitchFamily="49" charset="0"/>
              <a:cs typeface="Consolas" panose="020B0609020204030204" pitchFamily="49" charset="0"/>
            </a:endParaRPr>
          </a:p>
          <a:p>
            <a:r>
              <a:rPr lang="en-US" sz="3264" dirty="0" err="1">
                <a:solidFill>
                  <a:srgbClr val="000000"/>
                </a:solidFill>
                <a:latin typeface="Consolas" panose="020B0609020204030204" pitchFamily="49" charset="0"/>
                <a:cs typeface="Consolas" panose="020B0609020204030204" pitchFamily="49" charset="0"/>
              </a:rPr>
              <a:t>IsReadOnlyPropertyPresent</a:t>
            </a:r>
            <a:endParaRPr lang="en-US" sz="3264" dirty="0">
              <a:solidFill>
                <a:srgbClr val="000000"/>
              </a:solidFill>
              <a:latin typeface="Consolas" panose="020B0609020204030204" pitchFamily="49" charset="0"/>
              <a:cs typeface="Consolas" panose="020B0609020204030204" pitchFamily="49" charset="0"/>
            </a:endParaRPr>
          </a:p>
          <a:p>
            <a:r>
              <a:rPr lang="en-US" sz="3264" dirty="0" err="1">
                <a:solidFill>
                  <a:srgbClr val="000000"/>
                </a:solidFill>
                <a:latin typeface="Consolas" panose="020B0609020204030204" pitchFamily="49" charset="0"/>
                <a:cs typeface="Consolas" panose="020B0609020204030204" pitchFamily="49" charset="0"/>
              </a:rPr>
              <a:t>IsTypePresent</a:t>
            </a:r>
            <a:endParaRPr lang="en-US" sz="3264" dirty="0">
              <a:solidFill>
                <a:srgbClr val="000000"/>
              </a:solidFill>
              <a:latin typeface="Consolas" panose="020B0609020204030204" pitchFamily="49" charset="0"/>
              <a:cs typeface="Consolas" panose="020B0609020204030204" pitchFamily="49" charset="0"/>
            </a:endParaRPr>
          </a:p>
          <a:p>
            <a:r>
              <a:rPr lang="en-US" sz="3264" dirty="0" err="1">
                <a:solidFill>
                  <a:srgbClr val="000000"/>
                </a:solidFill>
                <a:latin typeface="Consolas" panose="020B0609020204030204" pitchFamily="49" charset="0"/>
                <a:cs typeface="Consolas" panose="020B0609020204030204" pitchFamily="49" charset="0"/>
              </a:rPr>
              <a:t>IsWriteablePropertyPresent</a:t>
            </a:r>
            <a:endParaRPr lang="en-US" sz="3264" dirty="0">
              <a:solidFill>
                <a:srgbClr val="000000"/>
              </a:solidFill>
              <a:latin typeface="Consolas" panose="020B0609020204030204" pitchFamily="49" charset="0"/>
              <a:cs typeface="Consolas" panose="020B0609020204030204" pitchFamily="49" charset="0"/>
            </a:endParaRPr>
          </a:p>
        </p:txBody>
      </p:sp>
      <p:sp>
        <p:nvSpPr>
          <p:cNvPr id="9" name="Rectangle 8"/>
          <p:cNvSpPr/>
          <p:nvPr/>
        </p:nvSpPr>
        <p:spPr>
          <a:xfrm>
            <a:off x="189128" y="1467484"/>
            <a:ext cx="10076306" cy="606488"/>
          </a:xfrm>
          <a:prstGeom prst="rect">
            <a:avLst/>
          </a:prstGeom>
        </p:spPr>
        <p:txBody>
          <a:bodyPr wrap="none">
            <a:spAutoFit/>
          </a:bodyPr>
          <a:lstStyle/>
          <a:p>
            <a:r>
              <a:rPr lang="en-US" sz="3264" dirty="0" err="1">
                <a:solidFill>
                  <a:srgbClr val="000000"/>
                </a:solidFill>
                <a:highlight>
                  <a:srgbClr val="FFFFFF"/>
                </a:highlight>
                <a:latin typeface="Consolas" panose="020B0609020204030204" pitchFamily="49" charset="0"/>
              </a:rPr>
              <a:t>Windows.Foundation.Metadata.</a:t>
            </a:r>
            <a:r>
              <a:rPr lang="en-US" sz="3264" dirty="0" err="1">
                <a:solidFill>
                  <a:srgbClr val="2B91AF"/>
                </a:solidFill>
                <a:highlight>
                  <a:srgbClr val="FFFFFF"/>
                </a:highlight>
                <a:latin typeface="Consolas" panose="020B0609020204030204" pitchFamily="49" charset="0"/>
              </a:rPr>
              <a:t>ApiInformation</a:t>
            </a:r>
            <a:endParaRPr lang="en-US" sz="3264" dirty="0">
              <a:solidFill>
                <a:srgbClr val="737373"/>
              </a:solidFill>
              <a:latin typeface="Segoe UI Light"/>
            </a:endParaRPr>
          </a:p>
        </p:txBody>
      </p:sp>
    </p:spTree>
    <p:extLst>
      <p:ext uri="{BB962C8B-B14F-4D97-AF65-F5344CB8AC3E}">
        <p14:creationId xmlns:p14="http://schemas.microsoft.com/office/powerpoint/2010/main" val="237277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4226" y="2078372"/>
            <a:ext cx="5728025" cy="6121062"/>
          </a:xfrm>
          <a:prstGeom prst="rect">
            <a:avLst/>
          </a:prstGeom>
          <a:ln>
            <a:noFill/>
          </a:ln>
          <a:effectLst>
            <a:outerShdw blurRad="292100" dist="139700" dir="2700000" algn="tl" rotWithShape="0">
              <a:srgbClr val="333333">
                <a:alpha val="65000"/>
              </a:srgbClr>
            </a:outerShdw>
          </a:effectLst>
        </p:spPr>
      </p:pic>
      <p:sp>
        <p:nvSpPr>
          <p:cNvPr id="8" name="Rectangular Callout 7"/>
          <p:cNvSpPr/>
          <p:nvPr/>
        </p:nvSpPr>
        <p:spPr>
          <a:xfrm>
            <a:off x="7022052" y="2431083"/>
            <a:ext cx="5138943" cy="3377703"/>
          </a:xfrm>
          <a:prstGeom prst="wedgeRectCallout">
            <a:avLst>
              <a:gd name="adj1" fmla="val -95332"/>
              <a:gd name="adj2" fmla="val 44153"/>
            </a:avLst>
          </a:prstGeom>
          <a:solidFill>
            <a:srgbClr val="0078D7"/>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GB" sz="2040" kern="0" dirty="0" err="1">
              <a:solidFill>
                <a:prstClr val="white"/>
              </a:solidFill>
              <a:latin typeface="Segoe UI Light"/>
            </a:endParaRPr>
          </a:p>
        </p:txBody>
      </p:sp>
      <p:sp>
        <p:nvSpPr>
          <p:cNvPr id="9" name="Title 1"/>
          <p:cNvSpPr txBox="1">
            <a:spLocks/>
          </p:cNvSpPr>
          <p:nvPr/>
        </p:nvSpPr>
        <p:spPr>
          <a:xfrm>
            <a:off x="275481" y="209578"/>
            <a:ext cx="11885514"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5"/>
                </a:solidFill>
                <a:effectLst/>
                <a:latin typeface="+mj-lt"/>
                <a:ea typeface="+mj-ea"/>
                <a:cs typeface="+mj-cs"/>
              </a:defRPr>
            </a:lvl1pPr>
          </a:lstStyle>
          <a:p>
            <a:pPr defTabSz="932573">
              <a:defRPr/>
            </a:pPr>
            <a:r>
              <a:rPr lang="en-GB" sz="4896">
                <a:solidFill>
                  <a:srgbClr val="107C10"/>
                </a:solidFill>
                <a:latin typeface="Segoe UI"/>
              </a:rPr>
              <a:t>Identifying the Extension SDK</a:t>
            </a:r>
            <a:endParaRPr lang="en-GB" sz="4896" dirty="0">
              <a:solidFill>
                <a:srgbClr val="107C10"/>
              </a:solidFill>
              <a:latin typeface="Segoe UI"/>
            </a:endParaRPr>
          </a:p>
        </p:txBody>
      </p:sp>
      <p:sp>
        <p:nvSpPr>
          <p:cNvPr id="10" name="Text Placeholder 2"/>
          <p:cNvSpPr txBox="1">
            <a:spLocks/>
          </p:cNvSpPr>
          <p:nvPr/>
        </p:nvSpPr>
        <p:spPr>
          <a:xfrm>
            <a:off x="263176" y="1228900"/>
            <a:ext cx="12172416" cy="5765625"/>
          </a:xfrm>
          <a:prstGeom prst="rect">
            <a:avLst/>
          </a:prstGeom>
        </p:spPr>
        <p:txBody>
          <a:bodyPr vert="horz" lIns="139891" tIns="111912" rIns="139891" bIns="111912" rtlCol="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defTabSz="932573">
              <a:spcBef>
                <a:spcPts val="2448"/>
              </a:spcBef>
              <a:defRPr/>
            </a:pPr>
            <a:r>
              <a:rPr lang="en-GB" sz="3807" dirty="0">
                <a:solidFill>
                  <a:srgbClr val="737373"/>
                </a:solidFill>
                <a:latin typeface="Segoe UI"/>
              </a:rPr>
              <a:t>MSDN docs:</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95285" y="2518172"/>
            <a:ext cx="4992475" cy="3187078"/>
          </a:xfrm>
          <a:prstGeom prst="rect">
            <a:avLst/>
          </a:prstGeom>
        </p:spPr>
      </p:pic>
    </p:spTree>
    <p:extLst>
      <p:ext uri="{BB962C8B-B14F-4D97-AF65-F5344CB8AC3E}">
        <p14:creationId xmlns:p14="http://schemas.microsoft.com/office/powerpoint/2010/main" val="23017221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3" y="2567610"/>
            <a:ext cx="12434711"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pPr>
            <a:endParaRPr lang="en-US" sz="244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77720" y="3032540"/>
            <a:ext cx="10911459" cy="141014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573">
              <a:lnSpc>
                <a:spcPct val="90000"/>
              </a:lnSpc>
              <a:spcBef>
                <a:spcPts val="816"/>
              </a:spcBef>
            </a:pPr>
            <a:endParaRPr lang="en-US" sz="2720" dirty="0" err="1">
              <a:solidFill>
                <a:prstClr val="white"/>
              </a:solidFill>
            </a:endParaRPr>
          </a:p>
        </p:txBody>
      </p:sp>
      <p:grpSp>
        <p:nvGrpSpPr>
          <p:cNvPr id="111" name="Group 110"/>
          <p:cNvGrpSpPr/>
          <p:nvPr/>
        </p:nvGrpSpPr>
        <p:grpSpPr>
          <a:xfrm>
            <a:off x="781937" y="2130448"/>
            <a:ext cx="10911459" cy="1771946"/>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grpSp>
        <p:nvGrpSpPr>
          <p:cNvPr id="12" name="Group 11"/>
          <p:cNvGrpSpPr/>
          <p:nvPr/>
        </p:nvGrpSpPr>
        <p:grpSpPr>
          <a:xfrm>
            <a:off x="5210516" y="1982191"/>
            <a:ext cx="2015443" cy="2015443"/>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grpSp>
        <p:nvGrpSpPr>
          <p:cNvPr id="96" name="Group 95"/>
          <p:cNvGrpSpPr/>
          <p:nvPr/>
        </p:nvGrpSpPr>
        <p:grpSpPr>
          <a:xfrm>
            <a:off x="767901" y="1843642"/>
            <a:ext cx="10930111" cy="2312856"/>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sp>
        <p:nvSpPr>
          <p:cNvPr id="15" name="Rectangle 14"/>
          <p:cNvSpPr/>
          <p:nvPr/>
        </p:nvSpPr>
        <p:spPr>
          <a:xfrm>
            <a:off x="4056717" y="3074156"/>
            <a:ext cx="4323042" cy="555282"/>
          </a:xfrm>
          <a:prstGeom prst="rect">
            <a:avLst/>
          </a:prstGeom>
          <a:noFill/>
        </p:spPr>
        <p:txBody>
          <a:bodyPr wrap="none">
            <a:spAutoFit/>
          </a:bodyPr>
          <a:lstStyle/>
          <a:p>
            <a:pPr algn="ctr" defTabSz="1268006" fontAlgn="base">
              <a:lnSpc>
                <a:spcPct val="90000"/>
              </a:lnSpc>
              <a:spcBef>
                <a:spcPct val="0"/>
              </a:spcBef>
              <a:spcAft>
                <a:spcPct val="0"/>
              </a:spcAft>
              <a:defRPr/>
            </a:pPr>
            <a:r>
              <a:rPr lang="en-US" sz="3264"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790292" y="1906054"/>
            <a:ext cx="1367085" cy="774312"/>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pPr>
              <a:endParaRPr lang="en-US" sz="1428"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0641" y="3230737"/>
              <a:ext cx="458808" cy="367594"/>
            </a:xfrm>
            <a:prstGeom prst="rect">
              <a:avLst/>
            </a:prstGeom>
          </p:spPr>
          <p:txBody>
            <a:bodyPr wrap="none">
              <a:spAutoFit/>
            </a:bodyPr>
            <a:lstStyle/>
            <a:p>
              <a:pPr algn="ctr" defTabSz="1268006" fontAlgn="base">
                <a:lnSpc>
                  <a:spcPct val="90000"/>
                </a:lnSpc>
                <a:spcBef>
                  <a:spcPct val="0"/>
                </a:spcBef>
                <a:spcAft>
                  <a:spcPct val="0"/>
                </a:spcAft>
                <a:defRPr/>
              </a:pPr>
              <a:r>
                <a:rPr lang="en-US" sz="1428"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279098" y="1906054"/>
            <a:ext cx="1367085" cy="774312"/>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pPr>
              <a:endParaRPr lang="en-US" sz="1428"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81924" y="3230737"/>
              <a:ext cx="636245" cy="360419"/>
            </a:xfrm>
            <a:prstGeom prst="rect">
              <a:avLst/>
            </a:prstGeom>
          </p:spPr>
          <p:txBody>
            <a:bodyPr wrap="none">
              <a:spAutoFit/>
            </a:bodyPr>
            <a:lstStyle/>
            <a:p>
              <a:pPr algn="ctr" defTabSz="1268006" fontAlgn="base">
                <a:lnSpc>
                  <a:spcPct val="90000"/>
                </a:lnSpc>
                <a:spcBef>
                  <a:spcPct val="0"/>
                </a:spcBef>
                <a:spcAft>
                  <a:spcPct val="0"/>
                </a:spcAft>
                <a:defRPr/>
              </a:pPr>
              <a:r>
                <a:rPr lang="en-US" sz="1428"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28"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247475" y="2067069"/>
            <a:ext cx="1367085" cy="774311"/>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pPr>
              <a:endParaRPr lang="en-US" sz="1428"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1334" y="3230737"/>
              <a:ext cx="817423" cy="367595"/>
            </a:xfrm>
            <a:prstGeom prst="rect">
              <a:avLst/>
            </a:prstGeom>
          </p:spPr>
          <p:txBody>
            <a:bodyPr wrap="none">
              <a:spAutoFit/>
            </a:bodyPr>
            <a:lstStyle/>
            <a:p>
              <a:pPr algn="ctr" defTabSz="1268006" fontAlgn="base">
                <a:lnSpc>
                  <a:spcPct val="90000"/>
                </a:lnSpc>
                <a:spcBef>
                  <a:spcPct val="0"/>
                </a:spcBef>
                <a:spcAft>
                  <a:spcPct val="0"/>
                </a:spcAft>
                <a:defRPr/>
              </a:pPr>
              <a:r>
                <a:rPr lang="en-US" sz="1428"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821916" y="2067067"/>
            <a:ext cx="1367085" cy="774312"/>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pPr>
              <a:endParaRPr lang="en-US" sz="1428"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61627" y="3230737"/>
              <a:ext cx="1276841" cy="360419"/>
            </a:xfrm>
            <a:prstGeom prst="rect">
              <a:avLst/>
            </a:prstGeom>
          </p:spPr>
          <p:txBody>
            <a:bodyPr wrap="none">
              <a:spAutoFit/>
            </a:bodyPr>
            <a:lstStyle/>
            <a:p>
              <a:pPr algn="ctr" defTabSz="1268006" fontAlgn="base">
                <a:lnSpc>
                  <a:spcPct val="90000"/>
                </a:lnSpc>
                <a:spcBef>
                  <a:spcPct val="0"/>
                </a:spcBef>
                <a:spcAft>
                  <a:spcPct val="0"/>
                </a:spcAft>
                <a:defRPr/>
              </a:pPr>
              <a:r>
                <a:rPr lang="en-US" sz="1428"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358308" y="1364462"/>
            <a:ext cx="1325649" cy="786634"/>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479619" y="2443897"/>
            <a:ext cx="1367085" cy="774311"/>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pPr>
              <a:endParaRPr lang="en-US" sz="1428"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4190" y="3230738"/>
              <a:ext cx="1011714" cy="360420"/>
            </a:xfrm>
            <a:prstGeom prst="rect">
              <a:avLst/>
            </a:prstGeom>
          </p:spPr>
          <p:txBody>
            <a:bodyPr wrap="none">
              <a:spAutoFit/>
            </a:bodyPr>
            <a:lstStyle/>
            <a:p>
              <a:pPr algn="ctr" defTabSz="1268006" fontAlgn="base">
                <a:lnSpc>
                  <a:spcPct val="90000"/>
                </a:lnSpc>
                <a:spcBef>
                  <a:spcPct val="0"/>
                </a:spcBef>
                <a:spcAft>
                  <a:spcPct val="0"/>
                </a:spcAft>
                <a:defRPr/>
              </a:pPr>
              <a:r>
                <a:rPr lang="en-US" sz="1428"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28"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796979" y="1375480"/>
            <a:ext cx="1550329" cy="83469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308287" y="1792299"/>
            <a:ext cx="1411396" cy="54462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875033" y="1476732"/>
            <a:ext cx="1372119" cy="747259"/>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799590" y="2299045"/>
            <a:ext cx="798662" cy="302274"/>
          </a:xfrm>
          <a:prstGeom prst="rect">
            <a:avLst/>
          </a:prstGeom>
          <a:noFill/>
          <a:ln>
            <a:noFill/>
          </a:ln>
        </p:spPr>
      </p:pic>
      <p:grpSp>
        <p:nvGrpSpPr>
          <p:cNvPr id="16" name="Group 15"/>
          <p:cNvGrpSpPr/>
          <p:nvPr/>
        </p:nvGrpSpPr>
        <p:grpSpPr>
          <a:xfrm>
            <a:off x="1622484" y="2443895"/>
            <a:ext cx="1367085" cy="774313"/>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pPr>
              <a:endParaRPr lang="en-US" sz="1428"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47" rIns="0" bIns="0" numCol="1" spcCol="0" rtlCol="0" fromWordArt="0" anchor="b" anchorCtr="0" forceAA="0" compatLnSpc="1">
              <a:prstTxWarp prst="textNoShape">
                <a:avLst/>
              </a:prstTxWarp>
              <a:noAutofit/>
            </a:bodyPr>
            <a:lstStyle/>
            <a:p>
              <a:pPr algn="ctr" defTabSz="1268006"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24219" y="3230737"/>
              <a:ext cx="1351652" cy="367595"/>
            </a:xfrm>
            <a:prstGeom prst="rect">
              <a:avLst/>
            </a:prstGeom>
          </p:spPr>
          <p:txBody>
            <a:bodyPr wrap="none">
              <a:spAutoFit/>
            </a:bodyPr>
            <a:lstStyle/>
            <a:p>
              <a:pPr algn="ctr" defTabSz="1268006" fontAlgn="base">
                <a:lnSpc>
                  <a:spcPct val="90000"/>
                </a:lnSpc>
                <a:spcBef>
                  <a:spcPct val="0"/>
                </a:spcBef>
                <a:spcAft>
                  <a:spcPct val="0"/>
                </a:spcAft>
                <a:defRPr/>
              </a:pPr>
              <a:r>
                <a:rPr lang="en-US" sz="1428"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28"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28"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69728" y="2302402"/>
            <a:ext cx="1009955" cy="379678"/>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338750" y="3012598"/>
            <a:ext cx="5616558" cy="687123"/>
          </a:xfrm>
          <a:prstGeom prst="rect">
            <a:avLst/>
          </a:prstGeom>
          <a:noFill/>
        </p:spPr>
        <p:txBody>
          <a:bodyPr wrap="square" lIns="139891" tIns="111912" rIns="139891" bIns="111912" rtlCol="0">
            <a:spAutoFit/>
          </a:bodyPr>
          <a:lstStyle/>
          <a:p>
            <a:pPr algn="ctr" defTabSz="932597">
              <a:lnSpc>
                <a:spcPct val="90000"/>
              </a:lnSpc>
              <a:spcBef>
                <a:spcPts val="612"/>
              </a:spcBef>
            </a:pPr>
            <a:r>
              <a:rPr lang="en-US" sz="3264" dirty="0">
                <a:gradFill>
                  <a:gsLst>
                    <a:gs pos="0">
                      <a:srgbClr val="FFFFFF"/>
                    </a:gs>
                    <a:gs pos="100000">
                      <a:srgbClr val="FFFFFF"/>
                    </a:gs>
                  </a:gsLst>
                  <a:lin ang="5400000" scaled="0"/>
                </a:gradFill>
                <a:ea typeface="Segoe UI" pitchFamily="34" charset="0"/>
                <a:cs typeface="Segoe UI Light" panose="020B0502040204020203" pitchFamily="34" charset="0"/>
              </a:rPr>
              <a:t>Universal Windows Apps</a:t>
            </a:r>
          </a:p>
        </p:txBody>
      </p:sp>
      <p:grpSp>
        <p:nvGrpSpPr>
          <p:cNvPr id="75" name="Store"/>
          <p:cNvGrpSpPr/>
          <p:nvPr/>
        </p:nvGrpSpPr>
        <p:grpSpPr>
          <a:xfrm>
            <a:off x="7026955" y="4255421"/>
            <a:ext cx="2290259" cy="762393"/>
            <a:chOff x="7574900" y="3506973"/>
            <a:chExt cx="1688884" cy="617463"/>
          </a:xfrm>
        </p:grpSpPr>
        <p:sp>
          <p:nvSpPr>
            <p:cNvPr id="76" name="TextBox 75"/>
            <p:cNvSpPr txBox="1"/>
            <p:nvPr/>
          </p:nvSpPr>
          <p:spPr>
            <a:xfrm>
              <a:off x="7853238" y="3506973"/>
              <a:ext cx="1410546" cy="617463"/>
            </a:xfrm>
            <a:prstGeom prst="rect">
              <a:avLst/>
            </a:prstGeom>
            <a:noFill/>
          </p:spPr>
          <p:txBody>
            <a:bodyPr wrap="square" lIns="186521" tIns="149217" rIns="186521" bIns="149217" rtlCol="0">
              <a:spAutoFit/>
            </a:bodyPr>
            <a:lstStyle/>
            <a:p>
              <a:pPr defTabSz="932573">
                <a:lnSpc>
                  <a:spcPct val="90000"/>
                </a:lnSpc>
                <a:spcBef>
                  <a:spcPts val="816"/>
                </a:spcBef>
              </a:pPr>
              <a:r>
                <a:rPr lang="en-US" sz="1632" dirty="0">
                  <a:solidFill>
                    <a:srgbClr val="0078D7">
                      <a:lumMod val="20000"/>
                      <a:lumOff val="80000"/>
                    </a:srgbClr>
                  </a:solidFill>
                </a:rPr>
                <a:t>One Store +</a:t>
              </a:r>
              <a:br>
                <a:rPr lang="en-US" sz="1632" dirty="0">
                  <a:solidFill>
                    <a:srgbClr val="0078D7">
                      <a:lumMod val="20000"/>
                      <a:lumOff val="80000"/>
                    </a:srgbClr>
                  </a:solidFill>
                </a:rPr>
              </a:br>
              <a:r>
                <a:rPr lang="en-US" sz="1632"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875937" y="3949060"/>
            <a:ext cx="1555995" cy="762393"/>
            <a:chOff x="5616311" y="3984573"/>
            <a:chExt cx="1260204" cy="617463"/>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7463"/>
            </a:xfrm>
            <a:prstGeom prst="rect">
              <a:avLst/>
            </a:prstGeom>
            <a:noFill/>
          </p:spPr>
          <p:txBody>
            <a:bodyPr wrap="square" lIns="124347" tIns="149217" rIns="0" bIns="149217" rtlCol="0">
              <a:spAutoFit/>
            </a:bodyPr>
            <a:lstStyle/>
            <a:p>
              <a:pPr defTabSz="932573">
                <a:lnSpc>
                  <a:spcPct val="90000"/>
                </a:lnSpc>
                <a:spcBef>
                  <a:spcPts val="816"/>
                </a:spcBef>
              </a:pPr>
              <a:r>
                <a:rPr lang="en-US" sz="1632" dirty="0">
                  <a:solidFill>
                    <a:srgbClr val="0078D7">
                      <a:lumMod val="20000"/>
                      <a:lumOff val="80000"/>
                    </a:srgbClr>
                  </a:solidFill>
                </a:rPr>
                <a:t>Reuse Existing Code</a:t>
              </a:r>
            </a:p>
          </p:txBody>
        </p:sp>
      </p:grpSp>
      <p:grpSp>
        <p:nvGrpSpPr>
          <p:cNvPr id="83" name="One SDK"/>
          <p:cNvGrpSpPr/>
          <p:nvPr/>
        </p:nvGrpSpPr>
        <p:grpSpPr>
          <a:xfrm>
            <a:off x="5352351" y="4405038"/>
            <a:ext cx="1845478" cy="762393"/>
            <a:chOff x="4428826" y="3733778"/>
            <a:chExt cx="1357092" cy="560634"/>
          </a:xfrm>
        </p:grpSpPr>
        <p:sp>
          <p:nvSpPr>
            <p:cNvPr id="84" name="TextBox 83"/>
            <p:cNvSpPr txBox="1"/>
            <p:nvPr/>
          </p:nvSpPr>
          <p:spPr>
            <a:xfrm>
              <a:off x="4608153" y="3733778"/>
              <a:ext cx="1177765" cy="560634"/>
            </a:xfrm>
            <a:prstGeom prst="rect">
              <a:avLst/>
            </a:prstGeom>
            <a:noFill/>
          </p:spPr>
          <p:txBody>
            <a:bodyPr wrap="square" lIns="186521" tIns="149217" rIns="186521" bIns="149217" rtlCol="0">
              <a:spAutoFit/>
            </a:bodyPr>
            <a:lstStyle/>
            <a:p>
              <a:pPr defTabSz="932573">
                <a:lnSpc>
                  <a:spcPct val="90000"/>
                </a:lnSpc>
                <a:spcBef>
                  <a:spcPts val="816"/>
                </a:spcBef>
              </a:pPr>
              <a:r>
                <a:rPr lang="en-US" sz="1632" dirty="0">
                  <a:solidFill>
                    <a:srgbClr val="0078D7">
                      <a:lumMod val="20000"/>
                      <a:lumOff val="80000"/>
                    </a:srgbClr>
                  </a:solidFill>
                </a:rPr>
                <a:t>One SDK + Tooling</a:t>
              </a: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57514" y="3938959"/>
            <a:ext cx="2098063" cy="762393"/>
            <a:chOff x="1274764" y="3263907"/>
            <a:chExt cx="1542833" cy="560634"/>
          </a:xfrm>
        </p:grpSpPr>
        <p:sp>
          <p:nvSpPr>
            <p:cNvPr id="87" name="TextBox 86"/>
            <p:cNvSpPr txBox="1"/>
            <p:nvPr/>
          </p:nvSpPr>
          <p:spPr>
            <a:xfrm>
              <a:off x="1592022" y="3263907"/>
              <a:ext cx="1225575" cy="560634"/>
            </a:xfrm>
            <a:prstGeom prst="rect">
              <a:avLst/>
            </a:prstGeom>
            <a:noFill/>
          </p:spPr>
          <p:txBody>
            <a:bodyPr wrap="square" lIns="186521" tIns="149217" rIns="186521" bIns="149217" rtlCol="0">
              <a:spAutoFit/>
            </a:bodyPr>
            <a:lstStyle/>
            <a:p>
              <a:pPr defTabSz="932573">
                <a:lnSpc>
                  <a:spcPct val="90000"/>
                </a:lnSpc>
                <a:spcBef>
                  <a:spcPts val="816"/>
                </a:spcBef>
              </a:pPr>
              <a:r>
                <a:rPr lang="en-US" sz="1632" dirty="0">
                  <a:solidFill>
                    <a:srgbClr val="0078D7">
                      <a:lumMod val="20000"/>
                      <a:lumOff val="80000"/>
                    </a:srgbClr>
                  </a:solidFill>
                </a:rPr>
                <a:t>Adaptive </a:t>
              </a:r>
              <a:br>
                <a:rPr lang="en-US" sz="1632" dirty="0">
                  <a:solidFill>
                    <a:srgbClr val="0078D7">
                      <a:lumMod val="20000"/>
                      <a:lumOff val="80000"/>
                    </a:srgbClr>
                  </a:solidFill>
                </a:rPr>
              </a:br>
              <a:r>
                <a:rPr lang="en-US" sz="1632"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4347" tIns="62174" rIns="124347" bIns="6217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48" dirty="0">
                    <a:solidFill>
                      <a:srgbClr val="0078D7">
                        <a:lumMod val="20000"/>
                        <a:lumOff val="80000"/>
                      </a:srgbClr>
                    </a:solidFill>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73817" y="4337348"/>
            <a:ext cx="1957749" cy="762393"/>
            <a:chOff x="2810595" y="3636234"/>
            <a:chExt cx="1439652" cy="560634"/>
          </a:xfrm>
        </p:grpSpPr>
        <p:sp>
          <p:nvSpPr>
            <p:cNvPr id="95" name="TextBox 94"/>
            <p:cNvSpPr txBox="1"/>
            <p:nvPr/>
          </p:nvSpPr>
          <p:spPr>
            <a:xfrm>
              <a:off x="2988031" y="3636234"/>
              <a:ext cx="1262216" cy="560634"/>
            </a:xfrm>
            <a:prstGeom prst="rect">
              <a:avLst/>
            </a:prstGeom>
            <a:noFill/>
          </p:spPr>
          <p:txBody>
            <a:bodyPr wrap="square" lIns="186521" tIns="149217" rIns="186521" bIns="149217" rtlCol="0">
              <a:spAutoFit/>
            </a:bodyPr>
            <a:lstStyle/>
            <a:p>
              <a:pPr defTabSz="932573">
                <a:lnSpc>
                  <a:spcPct val="90000"/>
                </a:lnSpc>
                <a:spcBef>
                  <a:spcPts val="816"/>
                </a:spcBef>
              </a:pPr>
              <a:r>
                <a:rPr lang="en-US" sz="1632" dirty="0">
                  <a:solidFill>
                    <a:srgbClr val="0078D7">
                      <a:lumMod val="20000"/>
                      <a:lumOff val="80000"/>
                    </a:srgbClr>
                  </a:solidFill>
                </a:rPr>
                <a:t>Natural</a:t>
              </a:r>
              <a:br>
                <a:rPr lang="en-US" sz="1632" dirty="0">
                  <a:solidFill>
                    <a:srgbClr val="0078D7">
                      <a:lumMod val="20000"/>
                      <a:lumOff val="80000"/>
                    </a:srgbClr>
                  </a:solidFill>
                </a:rPr>
              </a:br>
              <a:r>
                <a:rPr lang="en-US" sz="1632"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6847" tIns="63423" rIns="126847" bIns="634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48"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872350" y="4435810"/>
            <a:ext cx="2030951" cy="1461158"/>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224348" y="4442994"/>
            <a:ext cx="2930254" cy="1787710"/>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462597" y="4434171"/>
            <a:ext cx="2241381" cy="884489"/>
          </a:xfrm>
          <a:prstGeom prst="rect">
            <a:avLst/>
          </a:prstGeom>
          <a:noFill/>
          <a:ln>
            <a:noFill/>
          </a:ln>
        </p:spPr>
      </p:pic>
      <p:grpSp>
        <p:nvGrpSpPr>
          <p:cNvPr id="211" name="Group 210"/>
          <p:cNvGrpSpPr/>
          <p:nvPr/>
        </p:nvGrpSpPr>
        <p:grpSpPr>
          <a:xfrm>
            <a:off x="10163927" y="4439750"/>
            <a:ext cx="1116098" cy="63256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81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145200" y="935585"/>
            <a:ext cx="1579380" cy="1004576"/>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145200" y="935585"/>
            <a:ext cx="1579380" cy="1004576"/>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222127" y="935585"/>
            <a:ext cx="1556401" cy="1145005"/>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142261" y="935585"/>
            <a:ext cx="1528433" cy="977195"/>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73721" y="935585"/>
            <a:ext cx="887400" cy="681396"/>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6458" y="935586"/>
            <a:ext cx="607446" cy="591600"/>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801554" y="935586"/>
            <a:ext cx="870025" cy="866618"/>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172031" y="935585"/>
            <a:ext cx="1609664" cy="1036992"/>
          </a:xfrm>
          <a:prstGeom prst="rect">
            <a:avLst/>
          </a:prstGeom>
        </p:spPr>
      </p:pic>
      <p:sp>
        <p:nvSpPr>
          <p:cNvPr id="119" name="TextBox 118"/>
          <p:cNvSpPr txBox="1"/>
          <p:nvPr/>
        </p:nvSpPr>
        <p:spPr>
          <a:xfrm>
            <a:off x="3029138" y="5312689"/>
            <a:ext cx="6154800" cy="687123"/>
          </a:xfrm>
          <a:prstGeom prst="rect">
            <a:avLst/>
          </a:prstGeom>
          <a:noFill/>
        </p:spPr>
        <p:txBody>
          <a:bodyPr wrap="none" lIns="139891" tIns="111912" rIns="139891" bIns="111912" rtlCol="0">
            <a:spAutoFit/>
          </a:bodyPr>
          <a:lstStyle/>
          <a:p>
            <a:pPr defTabSz="932597">
              <a:lnSpc>
                <a:spcPct val="90000"/>
              </a:lnSpc>
              <a:spcBef>
                <a:spcPts val="612"/>
              </a:spcBef>
            </a:pPr>
            <a:r>
              <a:rPr lang="en-US" sz="3264"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695847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71172"/>
          </a:xfrm>
        </p:spPr>
        <p:txBody>
          <a:bodyPr/>
          <a:lstStyle/>
          <a:p>
            <a:pPr marL="0" indent="0">
              <a:buNone/>
            </a:pPr>
            <a:endParaRPr lang="en-US" sz="4400" dirty="0"/>
          </a:p>
          <a:p>
            <a:endParaRPr lang="en-US" dirty="0"/>
          </a:p>
        </p:txBody>
      </p:sp>
      <p:sp>
        <p:nvSpPr>
          <p:cNvPr id="3" name="Title 2"/>
          <p:cNvSpPr>
            <a:spLocks noGrp="1"/>
          </p:cNvSpPr>
          <p:nvPr>
            <p:ph type="title"/>
          </p:nvPr>
        </p:nvSpPr>
        <p:spPr/>
        <p:txBody>
          <a:bodyPr/>
          <a:lstStyle/>
          <a:p>
            <a:r>
              <a:rPr lang="en-US" dirty="0" smtClean="0"/>
              <a:t>Agenda</a:t>
            </a:r>
            <a:endParaRPr lang="en-US" dirty="0"/>
          </a:p>
        </p:txBody>
      </p:sp>
      <p:sp>
        <p:nvSpPr>
          <p:cNvPr id="4" name="TextBox 3"/>
          <p:cNvSpPr txBox="1"/>
          <p:nvPr/>
        </p:nvSpPr>
        <p:spPr>
          <a:xfrm>
            <a:off x="769938" y="1948436"/>
            <a:ext cx="10896600" cy="364099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Session </a:t>
            </a:r>
            <a:r>
              <a:rPr lang="en-US" sz="3200" dirty="0" smtClean="0">
                <a:gradFill>
                  <a:gsLst>
                    <a:gs pos="2917">
                      <a:schemeClr val="tx1"/>
                    </a:gs>
                    <a:gs pos="30000">
                      <a:schemeClr val="tx1"/>
                    </a:gs>
                  </a:gsLst>
                  <a:lin ang="5400000" scaled="0"/>
                </a:gradFill>
              </a:rPr>
              <a:t>3 </a:t>
            </a:r>
            <a:r>
              <a:rPr lang="en-US" sz="3200" dirty="0">
                <a:gradFill>
                  <a:gsLst>
                    <a:gs pos="2917">
                      <a:schemeClr val="tx1"/>
                    </a:gs>
                    <a:gs pos="30000">
                      <a:schemeClr val="tx1"/>
                    </a:gs>
                  </a:gsLst>
                  <a:lin ang="5400000" scaled="0"/>
                </a:gradFill>
              </a:rPr>
              <a:t>- Building Apps for Windows 10 </a:t>
            </a:r>
            <a:endParaRPr lang="en-US" sz="3200" dirty="0" smtClean="0">
              <a:gradFill>
                <a:gsLst>
                  <a:gs pos="2917">
                    <a:schemeClr val="tx1"/>
                  </a:gs>
                  <a:gs pos="30000">
                    <a:schemeClr val="tx1"/>
                  </a:gs>
                </a:gsLst>
                <a:lin ang="5400000" scaled="0"/>
              </a:gradFill>
            </a:endParaRPr>
          </a:p>
          <a:p>
            <a:pPr lvl="0"/>
            <a:r>
              <a:rPr lang="en-US" b="1" dirty="0"/>
              <a:t>Session 3 - Edge for Developers - 60 minutes</a:t>
            </a:r>
            <a:endParaRPr lang="en-US" dirty="0"/>
          </a:p>
          <a:p>
            <a:pPr marL="285750" lvl="0" indent="-285750">
              <a:buFont typeface="Arial" panose="020B0604020202020204" pitchFamily="34" charset="0"/>
              <a:buChar char="•"/>
            </a:pPr>
            <a:r>
              <a:rPr lang="en-US" dirty="0"/>
              <a:t>Overview of Edge Capabilities and Features</a:t>
            </a:r>
          </a:p>
          <a:p>
            <a:pPr marL="285750" lvl="0" indent="-285750">
              <a:buFont typeface="Arial" panose="020B0604020202020204" pitchFamily="34" charset="0"/>
              <a:buChar char="•"/>
            </a:pPr>
            <a:r>
              <a:rPr lang="en-US" dirty="0"/>
              <a:t>Overview of Cross-Browser Testing tools </a:t>
            </a:r>
          </a:p>
          <a:p>
            <a:pPr marL="285750" lvl="0" indent="-285750">
              <a:buFont typeface="Arial" panose="020B0604020202020204" pitchFamily="34" charset="0"/>
              <a:buChar char="•"/>
            </a:pPr>
            <a:r>
              <a:rPr lang="en-US" dirty="0"/>
              <a:t>Tools on </a:t>
            </a:r>
            <a:r>
              <a:rPr lang="en-US" u="sng" dirty="0">
                <a:hlinkClick r:id="rId2"/>
              </a:rPr>
              <a:t>modern.ie</a:t>
            </a:r>
            <a:endParaRPr lang="en-US" dirty="0"/>
          </a:p>
          <a:p>
            <a:pPr marL="285750" lvl="0" indent="-285750">
              <a:buFont typeface="Arial" panose="020B0604020202020204" pitchFamily="34" charset="0"/>
              <a:buChar char="•"/>
            </a:pPr>
            <a:r>
              <a:rPr lang="en-US" dirty="0"/>
              <a:t>Quick site scan, Screenshot generator, VMs, </a:t>
            </a:r>
            <a:r>
              <a:rPr lang="en-US" dirty="0" err="1"/>
              <a:t>etc</a:t>
            </a:r>
            <a:endParaRPr lang="en-US" dirty="0"/>
          </a:p>
          <a:p>
            <a:pPr marL="285750" lvl="0" indent="-285750">
              <a:buFont typeface="Arial" panose="020B0604020202020204" pitchFamily="34" charset="0"/>
              <a:buChar char="•"/>
            </a:pPr>
            <a:r>
              <a:rPr lang="en-US" dirty="0"/>
              <a:t>What developers need to know</a:t>
            </a:r>
          </a:p>
          <a:p>
            <a:pPr marL="285750" lvl="0" indent="-285750">
              <a:buFont typeface="Arial" panose="020B0604020202020204" pitchFamily="34" charset="0"/>
              <a:buChar char="•"/>
            </a:pPr>
            <a:r>
              <a:rPr lang="en-US" dirty="0"/>
              <a:t>HTML5 (and related technologies) support</a:t>
            </a:r>
          </a:p>
          <a:p>
            <a:pPr marL="285750" lvl="0" indent="-285750">
              <a:buFont typeface="Arial" panose="020B0604020202020204" pitchFamily="34" charset="0"/>
              <a:buChar char="•"/>
            </a:pPr>
            <a:r>
              <a:rPr lang="en-US" u="sng" dirty="0">
                <a:hlinkClick r:id="rId3"/>
              </a:rPr>
              <a:t>Compatibility</a:t>
            </a:r>
            <a:endParaRPr lang="en-US" dirty="0"/>
          </a:p>
          <a:p>
            <a:pPr marL="285750" lvl="0" indent="-285750">
              <a:buFont typeface="Arial" panose="020B0604020202020204" pitchFamily="34" charset="0"/>
              <a:buChar char="•"/>
            </a:pPr>
            <a:r>
              <a:rPr lang="en-US" dirty="0"/>
              <a:t>"Enterprise Mode"</a:t>
            </a: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2035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Developing </a:t>
            </a:r>
            <a:r>
              <a:rPr lang="en-US" dirty="0" smtClean="0"/>
              <a:t>Universal Windows Apps </a:t>
            </a:r>
            <a:br>
              <a:rPr lang="en-US" dirty="0" smtClean="0"/>
            </a:br>
            <a:r>
              <a:rPr lang="en-US" dirty="0" smtClean="0"/>
              <a:t>in </a:t>
            </a:r>
            <a:r>
              <a:rPr lang="en-US" dirty="0"/>
              <a:t>Visual Studio 2015 </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556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35053" y="4831242"/>
            <a:ext cx="11214893" cy="1050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a:solidFill>
                  <a:prstClr val="white"/>
                </a:solidFill>
              </a:rPr>
              <a:t>Windows 10</a:t>
            </a:r>
          </a:p>
          <a:p>
            <a:pPr algn="ctr" defTabSz="932597">
              <a:lnSpc>
                <a:spcPct val="90000"/>
              </a:lnSpc>
              <a:spcBef>
                <a:spcPts val="612"/>
              </a:spcBef>
            </a:pPr>
            <a:r>
              <a:rPr lang="en-US" sz="1428" dirty="0">
                <a:solidFill>
                  <a:prstClr val="white"/>
                </a:solidFill>
              </a:rPr>
              <a:t>operating system</a:t>
            </a:r>
          </a:p>
        </p:txBody>
      </p:sp>
      <p:grpSp>
        <p:nvGrpSpPr>
          <p:cNvPr id="7" name="Group 6"/>
          <p:cNvGrpSpPr/>
          <p:nvPr/>
        </p:nvGrpSpPr>
        <p:grpSpPr>
          <a:xfrm>
            <a:off x="7434052" y="1028478"/>
            <a:ext cx="4403457" cy="2395027"/>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b" anchorCtr="0" forceAA="0" compatLnSpc="1">
              <a:prstTxWarp prst="textNoShape">
                <a:avLst/>
              </a:prstTxWarp>
              <a:noAutofit/>
            </a:bodyPr>
            <a:lstStyle/>
            <a:p>
              <a:pPr algn="ctr" defTabSz="932597">
                <a:lnSpc>
                  <a:spcPct val="90000"/>
                </a:lnSpc>
                <a:spcBef>
                  <a:spcPts val="612"/>
                </a:spcBef>
              </a:pPr>
              <a:r>
                <a:rPr lang="en-US" sz="2448" dirty="0">
                  <a:solidFill>
                    <a:srgbClr val="000000"/>
                  </a:solidFill>
                </a:rPr>
                <a:t>Bridging technologies</a:t>
              </a: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040" dirty="0">
                    <a:solidFill>
                      <a:prstClr val="white"/>
                    </a:solidFill>
                  </a:rPr>
                  <a:t>Win32</a:t>
                </a:r>
                <a:endParaRPr lang="en-US" sz="2448" dirty="0">
                  <a:solidFill>
                    <a:prstClr val="white"/>
                  </a:solidFill>
                </a:endParaRPr>
              </a:p>
              <a:p>
                <a:pPr algn="ctr" defTabSz="932597">
                  <a:lnSpc>
                    <a:spcPct val="90000"/>
                  </a:lnSpc>
                  <a:spcBef>
                    <a:spcPts val="612"/>
                  </a:spcBef>
                </a:pPr>
                <a:r>
                  <a:rPr lang="en-US" sz="1428" dirty="0">
                    <a:solidFill>
                      <a:prstClr val="white"/>
                    </a:solidFill>
                  </a:rPr>
                  <a:t>desktop</a:t>
                </a:r>
                <a:endParaRPr lang="en-US" sz="2448" dirty="0">
                  <a:solidFill>
                    <a:prstClr val="white"/>
                  </a:solidFill>
                </a:endParaRPr>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040" dirty="0">
                    <a:solidFill>
                      <a:prstClr val="white"/>
                    </a:solidFill>
                  </a:rPr>
                  <a:t>Web</a:t>
                </a:r>
                <a:endParaRPr lang="en-US" sz="2448" dirty="0">
                  <a:solidFill>
                    <a:prstClr val="white"/>
                  </a:solidFill>
                </a:endParaRPr>
              </a:p>
              <a:p>
                <a:pPr algn="ctr" defTabSz="932597">
                  <a:lnSpc>
                    <a:spcPct val="90000"/>
                  </a:lnSpc>
                  <a:spcBef>
                    <a:spcPts val="612"/>
                  </a:spcBef>
                </a:pPr>
                <a:r>
                  <a:rPr lang="en-US" sz="1428" dirty="0">
                    <a:solidFill>
                      <a:prstClr val="white"/>
                    </a:solidFill>
                  </a:rPr>
                  <a:t>hosted</a:t>
                </a:r>
                <a:endParaRPr lang="en-US" sz="2448" dirty="0">
                  <a:solidFill>
                    <a:prstClr val="white"/>
                  </a:solidFill>
                </a:endParaRPr>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040" dirty="0">
                    <a:solidFill>
                      <a:prstClr val="white"/>
                    </a:solidFill>
                  </a:rPr>
                  <a:t>Java</a:t>
                </a:r>
              </a:p>
              <a:p>
                <a:pPr algn="ctr" defTabSz="932597">
                  <a:lnSpc>
                    <a:spcPct val="90000"/>
                  </a:lnSpc>
                  <a:spcBef>
                    <a:spcPts val="612"/>
                  </a:spcBef>
                </a:pPr>
                <a:r>
                  <a:rPr lang="en-US" sz="1428" dirty="0">
                    <a:solidFill>
                      <a:prstClr val="white"/>
                    </a:solidFill>
                  </a:rPr>
                  <a:t>Android</a:t>
                </a:r>
                <a:endParaRPr lang="en-US" sz="2448" dirty="0">
                  <a:solidFill>
                    <a:prstClr val="white"/>
                  </a:solidFill>
                </a:endParaRPr>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040" dirty="0" err="1">
                    <a:solidFill>
                      <a:prstClr val="white"/>
                    </a:solidFill>
                  </a:rPr>
                  <a:t>Obj.C</a:t>
                </a:r>
                <a:endParaRPr lang="en-US" sz="2040" dirty="0">
                  <a:solidFill>
                    <a:prstClr val="white"/>
                  </a:solidFill>
                </a:endParaRPr>
              </a:p>
              <a:p>
                <a:pPr algn="ctr" defTabSz="932597">
                  <a:lnSpc>
                    <a:spcPct val="90000"/>
                  </a:lnSpc>
                  <a:spcBef>
                    <a:spcPts val="612"/>
                  </a:spcBef>
                </a:pPr>
                <a:r>
                  <a:rPr lang="en-US" sz="1428" dirty="0">
                    <a:solidFill>
                      <a:prstClr val="white"/>
                    </a:solidFill>
                  </a:rPr>
                  <a:t>iOS</a:t>
                </a:r>
                <a:endParaRPr lang="en-US" sz="2448" dirty="0">
                  <a:solidFill>
                    <a:prstClr val="white"/>
                  </a:solidFill>
                </a:endParaRPr>
              </a:p>
            </p:txBody>
          </p:sp>
        </p:grpSp>
      </p:grpSp>
      <p:grpSp>
        <p:nvGrpSpPr>
          <p:cNvPr id="3" name="Group 2"/>
          <p:cNvGrpSpPr/>
          <p:nvPr/>
        </p:nvGrpSpPr>
        <p:grpSpPr>
          <a:xfrm>
            <a:off x="4017313" y="1028478"/>
            <a:ext cx="7820196" cy="3665848"/>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a:solidFill>
                    <a:prstClr val="white"/>
                  </a:solidFill>
                </a:rPr>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a:solidFill>
                    <a:prstClr val="white"/>
                  </a:solidFill>
                </a:rPr>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a:solidFill>
                    <a:prstClr val="white"/>
                  </a:solidFill>
                </a:rPr>
                <a:t>C++</a:t>
              </a:r>
            </a:p>
            <a:p>
              <a:pPr algn="ctr" defTabSz="932597">
                <a:lnSpc>
                  <a:spcPct val="90000"/>
                </a:lnSpc>
                <a:spcBef>
                  <a:spcPts val="612"/>
                </a:spcBef>
              </a:pPr>
              <a:r>
                <a:rPr lang="en-US" sz="1428" dirty="0">
                  <a:solidFill>
                    <a:prstClr val="white"/>
                  </a:solidFill>
                </a:rPr>
                <a:t>&amp; CX</a:t>
              </a:r>
              <a:endParaRPr lang="en-US" sz="2448" dirty="0">
                <a:solidFill>
                  <a:prstClr val="white"/>
                </a:solidFill>
              </a:endParaRPr>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err="1">
                  <a:solidFill>
                    <a:prstClr val="white"/>
                  </a:solidFill>
                </a:rPr>
                <a:t>.Net</a:t>
              </a:r>
              <a:endParaRPr lang="en-US" sz="2448" dirty="0">
                <a:solidFill>
                  <a:prstClr val="white"/>
                </a:solidFill>
              </a:endParaRPr>
            </a:p>
            <a:p>
              <a:pPr algn="ctr" defTabSz="932597">
                <a:lnSpc>
                  <a:spcPct val="90000"/>
                </a:lnSpc>
                <a:spcBef>
                  <a:spcPts val="612"/>
                </a:spcBef>
              </a:pPr>
              <a:r>
                <a:rPr lang="en-US" sz="1224" dirty="0">
                  <a:solidFill>
                    <a:prstClr val="white"/>
                  </a:solidFill>
                </a:rPr>
                <a:t>languages</a:t>
              </a:r>
              <a:endParaRPr lang="en-US" sz="2448" dirty="0">
                <a:solidFill>
                  <a:prstClr val="white"/>
                </a:solidFill>
              </a:endParaRPr>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a:solidFill>
                    <a:prstClr val="white"/>
                  </a:solidFill>
                </a:rPr>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a:solidFill>
                    <a:prstClr val="white"/>
                  </a:solidFill>
                </a:rPr>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a:solidFill>
                    <a:prstClr val="white"/>
                  </a:solidFill>
                </a:rPr>
                <a:t>XAML</a:t>
              </a:r>
            </a:p>
          </p:txBody>
        </p:sp>
      </p:grpSp>
      <p:grpSp>
        <p:nvGrpSpPr>
          <p:cNvPr id="2" name="Group 1"/>
          <p:cNvGrpSpPr/>
          <p:nvPr/>
        </p:nvGrpSpPr>
        <p:grpSpPr>
          <a:xfrm>
            <a:off x="622618" y="1028478"/>
            <a:ext cx="3268219" cy="3665848"/>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a:solidFill>
                    <a:prstClr val="white"/>
                  </a:solidFill>
                </a:rPr>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err="1">
                  <a:solidFill>
                    <a:prstClr val="white"/>
                  </a:solidFill>
                </a:rPr>
                <a:t>.Net</a:t>
              </a:r>
              <a:endParaRPr lang="en-US" sz="2448" dirty="0">
                <a:solidFill>
                  <a:prstClr val="white"/>
                </a:solidFill>
              </a:endParaRPr>
            </a:p>
            <a:p>
              <a:pPr algn="ctr" defTabSz="932597">
                <a:lnSpc>
                  <a:spcPct val="90000"/>
                </a:lnSpc>
                <a:spcBef>
                  <a:spcPts val="612"/>
                </a:spcBef>
              </a:pPr>
              <a:r>
                <a:rPr lang="en-US" sz="1224" dirty="0">
                  <a:solidFill>
                    <a:prstClr val="white"/>
                  </a:solidFill>
                </a:rPr>
                <a:t>languages</a:t>
              </a:r>
              <a:endParaRPr lang="en-US" sz="2448" dirty="0">
                <a:solidFill>
                  <a:prstClr val="white"/>
                </a:solidFill>
              </a:endParaRPr>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a:solidFill>
                    <a:prstClr val="white"/>
                  </a:solidFill>
                </a:rPr>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a:solidFill>
                    <a:prstClr val="white"/>
                  </a:solidFill>
                </a:rPr>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a:solidFill>
                    <a:prstClr val="white"/>
                  </a:solidFill>
                </a:rPr>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912" rIns="0"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448" dirty="0" err="1">
                  <a:solidFill>
                    <a:prstClr val="white"/>
                  </a:solidFill>
                </a:rPr>
                <a:t>.Net</a:t>
              </a:r>
              <a:endParaRPr lang="en-US" sz="2448" dirty="0">
                <a:solidFill>
                  <a:prstClr val="white"/>
                </a:solidFill>
              </a:endParaRPr>
            </a:p>
            <a:p>
              <a:pPr algn="ctr" defTabSz="932597">
                <a:lnSpc>
                  <a:spcPct val="90000"/>
                </a:lnSpc>
                <a:spcBef>
                  <a:spcPts val="612"/>
                </a:spcBef>
              </a:pPr>
              <a:r>
                <a:rPr lang="en-US" sz="1224" dirty="0">
                  <a:solidFill>
                    <a:prstClr val="white"/>
                  </a:solidFill>
                </a:rPr>
                <a:t>runtime</a:t>
              </a:r>
              <a:endParaRPr lang="en-US" sz="2448" dirty="0">
                <a:solidFill>
                  <a:prstClr val="white"/>
                </a:solidFill>
              </a:endParaRPr>
            </a:p>
          </p:txBody>
        </p:sp>
      </p:grpSp>
    </p:spTree>
    <p:extLst>
      <p:ext uri="{BB962C8B-B14F-4D97-AF65-F5344CB8AC3E}">
        <p14:creationId xmlns:p14="http://schemas.microsoft.com/office/powerpoint/2010/main" val="3244519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241" y="3120087"/>
            <a:ext cx="11125200" cy="917575"/>
          </a:xfrm>
        </p:spPr>
        <p:txBody>
          <a:bodyPr/>
          <a:lstStyle/>
          <a:p>
            <a:r>
              <a:rPr lang="en-US" b="1" dirty="0" smtClean="0"/>
              <a:t>Universal Windows App Development Tools</a:t>
            </a:r>
            <a:endParaRPr lang="en-US" b="1" dirty="0"/>
          </a:p>
        </p:txBody>
      </p:sp>
      <p:sp>
        <p:nvSpPr>
          <p:cNvPr id="9" name="Title 2"/>
          <p:cNvSpPr txBox="1">
            <a:spLocks/>
          </p:cNvSpPr>
          <p:nvPr/>
        </p:nvSpPr>
        <p:spPr>
          <a:xfrm>
            <a:off x="1646238" y="2227708"/>
            <a:ext cx="929639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b="1" dirty="0">
                <a:gradFill>
                  <a:gsLst>
                    <a:gs pos="1250">
                      <a:srgbClr val="404040"/>
                    </a:gs>
                    <a:gs pos="100000">
                      <a:srgbClr val="404040"/>
                    </a:gs>
                  </a:gsLst>
                  <a:lin ang="5400000" scaled="0"/>
                </a:gradFill>
              </a:rPr>
              <a:t>Visual Studio 2015 </a:t>
            </a:r>
            <a:r>
              <a:rPr b="1" dirty="0" smtClean="0">
                <a:gradFill>
                  <a:gsLst>
                    <a:gs pos="1250">
                      <a:srgbClr val="404040"/>
                    </a:gs>
                    <a:gs pos="100000">
                      <a:srgbClr val="404040"/>
                    </a:gs>
                  </a:gsLst>
                  <a:lin ang="5400000" scaled="0"/>
                </a:gradFill>
              </a:rPr>
              <a:t>Update 1 </a:t>
            </a:r>
            <a:r>
              <a:rPr b="1" dirty="0">
                <a:gradFill>
                  <a:gsLst>
                    <a:gs pos="1250">
                      <a:srgbClr val="404040"/>
                    </a:gs>
                    <a:gs pos="100000">
                      <a:srgbClr val="404040"/>
                    </a:gs>
                  </a:gsLst>
                  <a:lin ang="5400000" scaled="0"/>
                </a:gradFill>
              </a:rPr>
              <a:t>with</a:t>
            </a:r>
          </a:p>
        </p:txBody>
      </p:sp>
      <p:sp>
        <p:nvSpPr>
          <p:cNvPr id="12" name="Freeform 11"/>
          <p:cNvSpPr/>
          <p:nvPr/>
        </p:nvSpPr>
        <p:spPr>
          <a:xfrm>
            <a:off x="503237" y="4930041"/>
            <a:ext cx="3996123" cy="1330880"/>
          </a:xfrm>
          <a:custGeom>
            <a:avLst/>
            <a:gdLst>
              <a:gd name="connsiteX0" fmla="*/ 0 w 3767523"/>
              <a:gd name="connsiteY0" fmla="*/ 0 h 1330880"/>
              <a:gd name="connsiteX1" fmla="*/ 3102083 w 3767523"/>
              <a:gd name="connsiteY1" fmla="*/ 0 h 1330880"/>
              <a:gd name="connsiteX2" fmla="*/ 3767523 w 3767523"/>
              <a:gd name="connsiteY2" fmla="*/ 665440 h 1330880"/>
              <a:gd name="connsiteX3" fmla="*/ 3102083 w 3767523"/>
              <a:gd name="connsiteY3" fmla="*/ 1330880 h 1330880"/>
              <a:gd name="connsiteX4" fmla="*/ 0 w 3767523"/>
              <a:gd name="connsiteY4" fmla="*/ 1330880 h 1330880"/>
              <a:gd name="connsiteX5" fmla="*/ 665440 w 3767523"/>
              <a:gd name="connsiteY5" fmla="*/ 665440 h 1330880"/>
              <a:gd name="connsiteX6" fmla="*/ 0 w 3767523"/>
              <a:gd name="connsiteY6" fmla="*/ 0 h 133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7523" h="1330880">
                <a:moveTo>
                  <a:pt x="0" y="0"/>
                </a:moveTo>
                <a:lnTo>
                  <a:pt x="3102083" y="0"/>
                </a:lnTo>
                <a:lnTo>
                  <a:pt x="3767523" y="665440"/>
                </a:lnTo>
                <a:lnTo>
                  <a:pt x="3102083" y="1330880"/>
                </a:lnTo>
                <a:lnTo>
                  <a:pt x="0" y="1330880"/>
                </a:lnTo>
                <a:lnTo>
                  <a:pt x="665440" y="6654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7449" tIns="24003" rIns="689443" bIns="24003" numCol="1" spcCol="1270" anchor="ctr" anchorCtr="0">
            <a:noAutofit/>
          </a:bodyPr>
          <a:lstStyle/>
          <a:p>
            <a:pPr algn="ctr" defTabSz="800100">
              <a:lnSpc>
                <a:spcPct val="90000"/>
              </a:lnSpc>
              <a:spcBef>
                <a:spcPct val="0"/>
              </a:spcBef>
              <a:spcAft>
                <a:spcPct val="35000"/>
              </a:spcAft>
            </a:pPr>
            <a:r>
              <a:rPr lang="en-US" dirty="0" smtClean="0">
                <a:solidFill>
                  <a:srgbClr val="FFFFFF"/>
                </a:solidFill>
              </a:rPr>
              <a:t>Install Windows 10 Update 1) Released Nov 12)</a:t>
            </a:r>
          </a:p>
        </p:txBody>
      </p:sp>
      <p:sp>
        <p:nvSpPr>
          <p:cNvPr id="13" name="Freeform 12"/>
          <p:cNvSpPr/>
          <p:nvPr/>
        </p:nvSpPr>
        <p:spPr>
          <a:xfrm>
            <a:off x="4008438" y="4930041"/>
            <a:ext cx="4572000" cy="1330880"/>
          </a:xfrm>
          <a:custGeom>
            <a:avLst/>
            <a:gdLst>
              <a:gd name="connsiteX0" fmla="*/ 0 w 4092757"/>
              <a:gd name="connsiteY0" fmla="*/ 0 h 1330880"/>
              <a:gd name="connsiteX1" fmla="*/ 3427317 w 4092757"/>
              <a:gd name="connsiteY1" fmla="*/ 0 h 1330880"/>
              <a:gd name="connsiteX2" fmla="*/ 4092757 w 4092757"/>
              <a:gd name="connsiteY2" fmla="*/ 665440 h 1330880"/>
              <a:gd name="connsiteX3" fmla="*/ 3427317 w 4092757"/>
              <a:gd name="connsiteY3" fmla="*/ 1330880 h 1330880"/>
              <a:gd name="connsiteX4" fmla="*/ 0 w 4092757"/>
              <a:gd name="connsiteY4" fmla="*/ 1330880 h 1330880"/>
              <a:gd name="connsiteX5" fmla="*/ 665440 w 4092757"/>
              <a:gd name="connsiteY5" fmla="*/ 665440 h 1330880"/>
              <a:gd name="connsiteX6" fmla="*/ 0 w 4092757"/>
              <a:gd name="connsiteY6" fmla="*/ 0 h 133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2757" h="1330880">
                <a:moveTo>
                  <a:pt x="0" y="0"/>
                </a:moveTo>
                <a:lnTo>
                  <a:pt x="3427317" y="0"/>
                </a:lnTo>
                <a:lnTo>
                  <a:pt x="4092757" y="665440"/>
                </a:lnTo>
                <a:lnTo>
                  <a:pt x="3427317" y="1330880"/>
                </a:lnTo>
                <a:lnTo>
                  <a:pt x="0" y="1330880"/>
                </a:lnTo>
                <a:lnTo>
                  <a:pt x="665440" y="6654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7449" tIns="24003" rIns="689443" bIns="24003" numCol="1" spcCol="1270" anchor="ctr" anchorCtr="0">
            <a:noAutofit/>
          </a:bodyPr>
          <a:lstStyle/>
          <a:p>
            <a:pPr algn="ctr" defTabSz="800100">
              <a:lnSpc>
                <a:spcPct val="90000"/>
              </a:lnSpc>
              <a:spcBef>
                <a:spcPct val="0"/>
              </a:spcBef>
              <a:spcAft>
                <a:spcPct val="35000"/>
              </a:spcAft>
            </a:pPr>
            <a:r>
              <a:rPr lang="en-US" dirty="0" smtClean="0">
                <a:solidFill>
                  <a:srgbClr val="FFFFFF"/>
                </a:solidFill>
              </a:rPr>
              <a:t>Install VS 2015 Update 1 w/ Universal Windows SDK &amp; Tools</a:t>
            </a:r>
          </a:p>
          <a:p>
            <a:pPr algn="ctr" defTabSz="800100">
              <a:lnSpc>
                <a:spcPct val="90000"/>
              </a:lnSpc>
              <a:spcBef>
                <a:spcPct val="0"/>
              </a:spcBef>
              <a:spcAft>
                <a:spcPct val="35000"/>
              </a:spcAft>
            </a:pPr>
            <a:r>
              <a:rPr lang="en-US" dirty="0">
                <a:solidFill>
                  <a:srgbClr val="FFFFFF"/>
                </a:solidFill>
                <a:hlinkClick r:id="rId3"/>
              </a:rPr>
              <a:t>www.visualstudio.com</a:t>
            </a:r>
            <a:endParaRPr lang="en-US" dirty="0">
              <a:solidFill>
                <a:srgbClr val="FFFFFF"/>
              </a:solidFill>
            </a:endParaRPr>
          </a:p>
        </p:txBody>
      </p:sp>
      <p:sp>
        <p:nvSpPr>
          <p:cNvPr id="14" name="Freeform 13"/>
          <p:cNvSpPr/>
          <p:nvPr/>
        </p:nvSpPr>
        <p:spPr>
          <a:xfrm>
            <a:off x="8112526" y="4930041"/>
            <a:ext cx="3771316" cy="1330880"/>
          </a:xfrm>
          <a:custGeom>
            <a:avLst/>
            <a:gdLst>
              <a:gd name="connsiteX0" fmla="*/ 0 w 3771316"/>
              <a:gd name="connsiteY0" fmla="*/ 0 h 1330880"/>
              <a:gd name="connsiteX1" fmla="*/ 3105876 w 3771316"/>
              <a:gd name="connsiteY1" fmla="*/ 0 h 1330880"/>
              <a:gd name="connsiteX2" fmla="*/ 3771316 w 3771316"/>
              <a:gd name="connsiteY2" fmla="*/ 665440 h 1330880"/>
              <a:gd name="connsiteX3" fmla="*/ 3105876 w 3771316"/>
              <a:gd name="connsiteY3" fmla="*/ 1330880 h 1330880"/>
              <a:gd name="connsiteX4" fmla="*/ 0 w 3771316"/>
              <a:gd name="connsiteY4" fmla="*/ 1330880 h 1330880"/>
              <a:gd name="connsiteX5" fmla="*/ 665440 w 3771316"/>
              <a:gd name="connsiteY5" fmla="*/ 665440 h 1330880"/>
              <a:gd name="connsiteX6" fmla="*/ 0 w 3771316"/>
              <a:gd name="connsiteY6" fmla="*/ 0 h 133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1316" h="1330880">
                <a:moveTo>
                  <a:pt x="0" y="0"/>
                </a:moveTo>
                <a:lnTo>
                  <a:pt x="3105876" y="0"/>
                </a:lnTo>
                <a:lnTo>
                  <a:pt x="3771316" y="665440"/>
                </a:lnTo>
                <a:lnTo>
                  <a:pt x="3105876" y="1330880"/>
                </a:lnTo>
                <a:lnTo>
                  <a:pt x="0" y="1330880"/>
                </a:lnTo>
                <a:lnTo>
                  <a:pt x="665440" y="6654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7449" tIns="24003" rIns="689443" bIns="24003" numCol="1" spcCol="1270" anchor="ctr" anchorCtr="0">
            <a:noAutofit/>
          </a:bodyPr>
          <a:lstStyle/>
          <a:p>
            <a:pPr algn="ctr" defTabSz="800100">
              <a:lnSpc>
                <a:spcPct val="90000"/>
              </a:lnSpc>
              <a:spcBef>
                <a:spcPct val="0"/>
              </a:spcBef>
              <a:spcAft>
                <a:spcPct val="35000"/>
              </a:spcAft>
            </a:pPr>
            <a:r>
              <a:rPr lang="en-US" dirty="0" smtClean="0">
                <a:solidFill>
                  <a:srgbClr val="FFFFFF"/>
                </a:solidFill>
              </a:rPr>
              <a:t>Build your first Universal Windows App</a:t>
            </a:r>
            <a:endParaRPr lang="en-US" dirty="0">
              <a:solidFill>
                <a:srgbClr val="FFFFFF"/>
              </a:solidFill>
            </a:endParaRPr>
          </a:p>
        </p:txBody>
      </p:sp>
    </p:spTree>
    <p:extLst>
      <p:ext uri="{BB962C8B-B14F-4D97-AF65-F5344CB8AC3E}">
        <p14:creationId xmlns:p14="http://schemas.microsoft.com/office/powerpoint/2010/main" val="139826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2039598" cy="917575"/>
          </a:xfrm>
        </p:spPr>
        <p:txBody>
          <a:bodyPr/>
          <a:lstStyle/>
          <a:p>
            <a:r>
              <a:rPr lang="en-US" dirty="0" smtClean="0"/>
              <a:t>Acquiring Windows 10 Tools/SDKs/Emulators</a:t>
            </a:r>
            <a:endParaRPr lang="en-US" dirty="0"/>
          </a:p>
        </p:txBody>
      </p:sp>
      <p:sp>
        <p:nvSpPr>
          <p:cNvPr id="7" name="Content Placeholder 3"/>
          <p:cNvSpPr>
            <a:spLocks noGrp="1"/>
          </p:cNvSpPr>
          <p:nvPr>
            <p:ph type="body" sz="quarter" idx="11"/>
          </p:nvPr>
        </p:nvSpPr>
        <p:spPr>
          <a:xfrm>
            <a:off x="312738" y="3344863"/>
            <a:ext cx="7124699" cy="914400"/>
          </a:xfrm>
        </p:spPr>
        <p:txBody>
          <a:bodyPr/>
          <a:lstStyle/>
          <a:p>
            <a:pPr algn="just"/>
            <a:r>
              <a:rPr lang="en-US" dirty="0">
                <a:latin typeface="+mj-lt"/>
              </a:rPr>
              <a:t>Select </a:t>
            </a:r>
            <a:r>
              <a:rPr lang="en-US" dirty="0" smtClean="0">
                <a:latin typeface="+mj-lt"/>
              </a:rPr>
              <a:t>“</a:t>
            </a:r>
            <a:r>
              <a:rPr lang="en-US" b="1" i="1" dirty="0" smtClean="0">
                <a:latin typeface="+mj-lt"/>
              </a:rPr>
              <a:t>Universal </a:t>
            </a:r>
            <a:r>
              <a:rPr lang="en-US" b="1" i="1" dirty="0">
                <a:latin typeface="+mj-lt"/>
              </a:rPr>
              <a:t>Windows App Development </a:t>
            </a:r>
            <a:r>
              <a:rPr lang="en-US" b="1" i="1" dirty="0" smtClean="0">
                <a:latin typeface="+mj-lt"/>
              </a:rPr>
              <a:t>Tools”</a:t>
            </a:r>
            <a:r>
              <a:rPr lang="en-US" dirty="0" smtClean="0">
                <a:latin typeface="+mj-lt"/>
              </a:rPr>
              <a:t> </a:t>
            </a:r>
            <a:r>
              <a:rPr lang="en-US" dirty="0">
                <a:latin typeface="+mj-lt"/>
              </a:rPr>
              <a:t>using </a:t>
            </a:r>
            <a:r>
              <a:rPr lang="en-US" b="1" dirty="0">
                <a:latin typeface="+mj-lt"/>
              </a:rPr>
              <a:t>Custom </a:t>
            </a:r>
            <a:r>
              <a:rPr lang="en-US" dirty="0">
                <a:latin typeface="+mj-lt"/>
              </a:rPr>
              <a:t>setup option</a:t>
            </a:r>
          </a:p>
        </p:txBody>
      </p:sp>
      <p:sp>
        <p:nvSpPr>
          <p:cNvPr id="4" name="Rectangle 3"/>
          <p:cNvSpPr/>
          <p:nvPr/>
        </p:nvSpPr>
        <p:spPr bwMode="auto">
          <a:xfrm>
            <a:off x="7742237" y="4411662"/>
            <a:ext cx="3962400" cy="685800"/>
          </a:xfrm>
          <a:prstGeom prst="rect">
            <a:avLst/>
          </a:prstGeom>
          <a:noFill/>
          <a:ln w="2222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00188F"/>
              </a:soli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7441910" y="1212849"/>
            <a:ext cx="4839695" cy="6743700"/>
          </a:xfrm>
          <a:prstGeom prst="rect">
            <a:avLst/>
          </a:prstGeom>
        </p:spPr>
      </p:pic>
    </p:spTree>
    <p:extLst>
      <p:ext uri="{BB962C8B-B14F-4D97-AF65-F5344CB8AC3E}">
        <p14:creationId xmlns:p14="http://schemas.microsoft.com/office/powerpoint/2010/main" val="109359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963398" cy="917575"/>
          </a:xfrm>
        </p:spPr>
        <p:txBody>
          <a:bodyPr/>
          <a:lstStyle/>
          <a:p>
            <a:r>
              <a:rPr lang="en-US" dirty="0" smtClean="0"/>
              <a:t>Universal Windows Platform</a:t>
            </a:r>
            <a:endParaRPr lang="en-US" dirty="0"/>
          </a:p>
        </p:txBody>
      </p:sp>
      <p:sp>
        <p:nvSpPr>
          <p:cNvPr id="2" name="Text Placeholder 1"/>
          <p:cNvSpPr>
            <a:spLocks noGrp="1"/>
          </p:cNvSpPr>
          <p:nvPr>
            <p:ph type="body" sz="quarter" idx="10"/>
          </p:nvPr>
        </p:nvSpPr>
        <p:spPr>
          <a:xfrm>
            <a:off x="5768946" y="2311615"/>
            <a:ext cx="6248401" cy="3352800"/>
          </a:xfrm>
        </p:spPr>
        <p:txBody>
          <a:bodyPr/>
          <a:lstStyle/>
          <a:p>
            <a:r>
              <a:rPr lang="en-US" sz="3200" dirty="0" smtClean="0"/>
              <a:t>Unified </a:t>
            </a:r>
            <a:r>
              <a:rPr lang="en-US" sz="3200" dirty="0"/>
              <a:t>D</a:t>
            </a:r>
            <a:r>
              <a:rPr lang="en-US" sz="3200" dirty="0" smtClean="0"/>
              <a:t>eveloper Platform</a:t>
            </a:r>
          </a:p>
          <a:p>
            <a:endParaRPr lang="en-US" sz="3200" dirty="0" smtClean="0"/>
          </a:p>
          <a:p>
            <a:r>
              <a:rPr lang="en-US" sz="3200" dirty="0" smtClean="0"/>
              <a:t>Single Application Package </a:t>
            </a:r>
          </a:p>
          <a:p>
            <a:endParaRPr lang="en-US" sz="3200" dirty="0" smtClean="0"/>
          </a:p>
          <a:p>
            <a:r>
              <a:rPr lang="en-US" sz="3200" dirty="0" smtClean="0"/>
              <a:t>Adaptive Code</a:t>
            </a:r>
            <a:endParaRPr lang="en-US" sz="3200" dirty="0"/>
          </a:p>
        </p:txBody>
      </p:sp>
      <p:grpSp>
        <p:nvGrpSpPr>
          <p:cNvPr id="40" name="UWP with Device Families"/>
          <p:cNvGrpSpPr/>
          <p:nvPr/>
        </p:nvGrpSpPr>
        <p:grpSpPr>
          <a:xfrm>
            <a:off x="350837" y="1363662"/>
            <a:ext cx="5646221" cy="4642042"/>
            <a:chOff x="3476817" y="1632154"/>
            <a:chExt cx="5646221" cy="4642042"/>
          </a:xfrm>
        </p:grpSpPr>
        <p:grpSp>
          <p:nvGrpSpPr>
            <p:cNvPr id="41" name="Group 40"/>
            <p:cNvGrpSpPr/>
            <p:nvPr/>
          </p:nvGrpSpPr>
          <p:grpSpPr>
            <a:xfrm>
              <a:off x="3476817" y="1632154"/>
              <a:ext cx="5646221" cy="4642042"/>
              <a:chOff x="3111336" y="1235347"/>
              <a:chExt cx="5646221" cy="4642042"/>
            </a:xfrm>
          </p:grpSpPr>
          <p:graphicFrame>
            <p:nvGraphicFramePr>
              <p:cNvPr id="45" name="Diagram 44"/>
              <p:cNvGraphicFramePr/>
              <p:nvPr>
                <p:extLst/>
              </p:nvPr>
            </p:nvGraphicFramePr>
            <p:xfrm>
              <a:off x="3111336"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TextBox 27"/>
              <p:cNvSpPr txBox="1"/>
              <p:nvPr/>
            </p:nvSpPr>
            <p:spPr>
              <a:xfrm rot="1705757">
                <a:off x="5728465" y="2113184"/>
                <a:ext cx="198024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solidFill>
                      <a:srgbClr val="FFFFFF"/>
                    </a:solidFill>
                    <a:cs typeface="Segoe UI" panose="020B0502040204020203" pitchFamily="34" charset="0"/>
                  </a:rPr>
                  <a:t>Desktop</a:t>
                </a:r>
                <a:endParaRPr lang="en-US" sz="1400" dirty="0">
                  <a:solidFill>
                    <a:srgbClr val="FFFFFF"/>
                  </a:solidFill>
                  <a:cs typeface="Segoe UI" panose="020B0502040204020203" pitchFamily="34" charset="0"/>
                </a:endParaRPr>
              </a:p>
            </p:txBody>
          </p:sp>
          <p:sp>
            <p:nvSpPr>
              <p:cNvPr id="47" name="TextBox 28"/>
              <p:cNvSpPr txBox="1"/>
              <p:nvPr/>
            </p:nvSpPr>
            <p:spPr>
              <a:xfrm rot="19603187">
                <a:off x="4229284" y="2146347"/>
                <a:ext cx="16215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solidFill>
                      <a:srgbClr val="FFFFFF"/>
                    </a:solidFill>
                    <a:cs typeface="Segoe UI" panose="020B0502040204020203" pitchFamily="34" charset="0"/>
                  </a:rPr>
                  <a:t>Mobile</a:t>
                </a:r>
                <a:endParaRPr lang="en-US" sz="1400" dirty="0">
                  <a:solidFill>
                    <a:srgbClr val="FFFFFF"/>
                  </a:solidFill>
                  <a:cs typeface="Segoe UI" panose="020B0502040204020203" pitchFamily="34" charset="0"/>
                </a:endParaRPr>
              </a:p>
            </p:txBody>
          </p:sp>
          <p:sp>
            <p:nvSpPr>
              <p:cNvPr id="48" name="TextBox 29"/>
              <p:cNvSpPr txBox="1"/>
              <p:nvPr/>
            </p:nvSpPr>
            <p:spPr>
              <a:xfrm>
                <a:off x="7103658" y="3551923"/>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solidFill>
                      <a:srgbClr val="FFFFFF"/>
                    </a:solidFill>
                    <a:cs typeface="Segoe UI" panose="020B0502040204020203" pitchFamily="34" charset="0"/>
                  </a:rPr>
                  <a:t>Xbox</a:t>
                </a:r>
                <a:endParaRPr lang="en-US" sz="1400" dirty="0">
                  <a:solidFill>
                    <a:srgbClr val="FFFFFF"/>
                  </a:solidFill>
                  <a:cs typeface="Segoe UI" panose="020B0502040204020203" pitchFamily="34" charset="0"/>
                </a:endParaRPr>
              </a:p>
            </p:txBody>
          </p:sp>
          <p:sp>
            <p:nvSpPr>
              <p:cNvPr id="49" name="TextBox 30"/>
              <p:cNvSpPr txBox="1"/>
              <p:nvPr/>
            </p:nvSpPr>
            <p:spPr>
              <a:xfrm>
                <a:off x="3791115" y="3555492"/>
                <a:ext cx="9300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solidFill>
                      <a:srgbClr val="FFFFFF"/>
                    </a:solidFill>
                    <a:cs typeface="Segoe UI" panose="020B0502040204020203" pitchFamily="34" charset="0"/>
                  </a:rPr>
                  <a:t>IoT</a:t>
                </a:r>
                <a:endParaRPr lang="en-US" sz="1400" dirty="0">
                  <a:solidFill>
                    <a:srgbClr val="FFFFFF"/>
                  </a:solidFill>
                  <a:cs typeface="Segoe UI" panose="020B0502040204020203" pitchFamily="34" charset="0"/>
                </a:endParaRPr>
              </a:p>
            </p:txBody>
          </p:sp>
          <p:sp>
            <p:nvSpPr>
              <p:cNvPr id="50" name="TextBox 31"/>
              <p:cNvSpPr txBox="1"/>
              <p:nvPr/>
            </p:nvSpPr>
            <p:spPr>
              <a:xfrm rot="1818755">
                <a:off x="4115526" y="4883253"/>
                <a:ext cx="1951439"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solidFill>
                      <a:srgbClr val="FFFFFF"/>
                    </a:solidFill>
                    <a:cs typeface="Segoe UI" panose="020B0502040204020203" pitchFamily="34" charset="0"/>
                  </a:rPr>
                  <a:t>Holographic</a:t>
                </a:r>
                <a:endParaRPr lang="en-US" sz="1400" dirty="0">
                  <a:solidFill>
                    <a:srgbClr val="FFFFFF"/>
                  </a:solidFill>
                  <a:cs typeface="Segoe UI" panose="020B0502040204020203" pitchFamily="34" charset="0"/>
                </a:endParaRPr>
              </a:p>
            </p:txBody>
          </p:sp>
          <p:sp>
            <p:nvSpPr>
              <p:cNvPr id="51" name="TextBox 32"/>
              <p:cNvSpPr txBox="1"/>
              <p:nvPr/>
            </p:nvSpPr>
            <p:spPr>
              <a:xfrm rot="19849316">
                <a:off x="5864330" y="4927222"/>
                <a:ext cx="1677461"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solidFill>
                      <a:srgbClr val="FFFFFF"/>
                    </a:solidFill>
                    <a:cs typeface="Segoe UI" panose="020B0502040204020203" pitchFamily="34" charset="0"/>
                  </a:rPr>
                  <a:t>Surface Hub</a:t>
                </a:r>
                <a:endParaRPr lang="en-US" sz="1400" dirty="0">
                  <a:solidFill>
                    <a:srgbClr val="FFFFFF"/>
                  </a:solidFill>
                  <a:cs typeface="Segoe UI" panose="020B0502040204020203" pitchFamily="34" charset="0"/>
                </a:endParaRPr>
              </a:p>
            </p:txBody>
          </p:sp>
        </p:grpSp>
        <p:grpSp>
          <p:nvGrpSpPr>
            <p:cNvPr id="42" name="Group 41"/>
            <p:cNvGrpSpPr/>
            <p:nvPr/>
          </p:nvGrpSpPr>
          <p:grpSpPr>
            <a:xfrm>
              <a:off x="4913729" y="2712495"/>
              <a:ext cx="2743200" cy="2743200"/>
              <a:chOff x="4548248" y="2315688"/>
              <a:chExt cx="2743200" cy="2743200"/>
            </a:xfrm>
          </p:grpSpPr>
          <p:sp>
            <p:nvSpPr>
              <p:cNvPr id="43" name="Oval 42"/>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pPr>
                <a:endParaRPr lang="en-US" sz="2000" dirty="0" smtClean="0">
                  <a:ln w="38100">
                    <a:noFill/>
                  </a:ln>
                  <a:solidFill>
                    <a:srgbClr val="FFFFFF"/>
                  </a:solidFill>
                </a:endParaRPr>
              </a:p>
            </p:txBody>
          </p:sp>
          <p:sp>
            <p:nvSpPr>
              <p:cNvPr id="44" name="TextBox 43"/>
              <p:cNvSpPr txBox="1"/>
              <p:nvPr/>
            </p:nvSpPr>
            <p:spPr>
              <a:xfrm>
                <a:off x="4548248" y="3060379"/>
                <a:ext cx="2743200" cy="1283428"/>
              </a:xfrm>
              <a:prstGeom prst="rect">
                <a:avLst/>
              </a:prstGeom>
              <a:noFill/>
            </p:spPr>
            <p:txBody>
              <a:bodyPr wrap="square" lIns="137160" tIns="109728" rIns="137160" bIns="109728" rtlCol="0" anchor="ctr">
                <a:spAutoFit/>
              </a:bodyPr>
              <a:lstStyle/>
              <a:p>
                <a:pPr algn="ctr">
                  <a:lnSpc>
                    <a:spcPct val="90000"/>
                  </a:lnSpc>
                  <a:spcBef>
                    <a:spcPts val="600"/>
                  </a:spcBef>
                  <a:spcAft>
                    <a:spcPts val="1200"/>
                  </a:spcAft>
                </a:pPr>
                <a:r>
                  <a:rPr lang="en-US" sz="2000" dirty="0" smtClean="0">
                    <a:solidFill>
                      <a:srgbClr val="FFFFFF"/>
                    </a:solidFill>
                    <a:latin typeface="Segoe Pro Semibold" panose="020B0702040504020203" pitchFamily="34" charset="0"/>
                  </a:rPr>
                  <a:t>Universal </a:t>
                </a:r>
                <a:br>
                  <a:rPr lang="en-US" sz="2000" dirty="0" smtClean="0">
                    <a:solidFill>
                      <a:srgbClr val="FFFFFF"/>
                    </a:solidFill>
                    <a:latin typeface="Segoe Pro Semibold" panose="020B0702040504020203" pitchFamily="34" charset="0"/>
                  </a:rPr>
                </a:br>
                <a:r>
                  <a:rPr lang="en-US" sz="2000" dirty="0" smtClean="0">
                    <a:solidFill>
                      <a:srgbClr val="FFFFFF"/>
                    </a:solidFill>
                    <a:latin typeface="Segoe Pro Semibold" panose="020B0702040504020203" pitchFamily="34" charset="0"/>
                  </a:rPr>
                  <a:t>Windows Platform</a:t>
                </a:r>
              </a:p>
              <a:p>
                <a:pPr algn="ctr">
                  <a:lnSpc>
                    <a:spcPct val="90000"/>
                  </a:lnSpc>
                  <a:spcBef>
                    <a:spcPts val="600"/>
                  </a:spcBef>
                  <a:spcAft>
                    <a:spcPts val="1200"/>
                  </a:spcAft>
                </a:pPr>
                <a:r>
                  <a:rPr lang="en-US" sz="2000" dirty="0" smtClean="0">
                    <a:solidFill>
                      <a:srgbClr val="FFFFFF"/>
                    </a:solidFill>
                    <a:latin typeface="Segoe UI Light"/>
                  </a:rPr>
                  <a:t>Core APIs</a:t>
                </a:r>
              </a:p>
            </p:txBody>
          </p:sp>
        </p:grpSp>
      </p:grpSp>
    </p:spTree>
    <p:extLst>
      <p:ext uri="{BB962C8B-B14F-4D97-AF65-F5344CB8AC3E}">
        <p14:creationId xmlns:p14="http://schemas.microsoft.com/office/powerpoint/2010/main" val="41440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364"/>
            <a:r>
              <a:rPr lang="en-US" sz="4000" dirty="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8" name="Rectangle 67"/>
          <p:cNvSpPr/>
          <p:nvPr/>
        </p:nvSpPr>
        <p:spPr>
          <a:xfrm>
            <a:off x="301006" y="774951"/>
            <a:ext cx="9373577" cy="374793"/>
          </a:xfrm>
          <a:prstGeom prst="rect">
            <a:avLst/>
          </a:prstGeom>
        </p:spPr>
        <p:txBody>
          <a:bodyPr wrap="square">
            <a:spAutoFit/>
          </a:bodyPr>
          <a:lstStyle/>
          <a:p>
            <a:pPr defTabSz="914367"/>
            <a:r>
              <a:rPr lang="en-US" dirty="0">
                <a:solidFill>
                  <a:srgbClr val="737373"/>
                </a:solidFill>
              </a:rPr>
              <a:t>Wherever your code was born, you can bring it to Windows</a:t>
            </a:r>
          </a:p>
        </p:txBody>
      </p:sp>
      <p:grpSp>
        <p:nvGrpSpPr>
          <p:cNvPr id="2" name="Group 1"/>
          <p:cNvGrpSpPr/>
          <p:nvPr/>
        </p:nvGrpSpPr>
        <p:grpSpPr>
          <a:xfrm>
            <a:off x="446603" y="1498801"/>
            <a:ext cx="11475333" cy="4794987"/>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a:t>
                </a:r>
                <a:r>
                  <a:rPr lang="en-US" sz="1200"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a:t>
                </a:r>
                <a:r>
                  <a:rPr lang="en-US" sz="1200"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a:t>
                </a:r>
                <a:r>
                  <a:rPr lang="en-US" sz="900"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a:t>
                </a:r>
                <a:r>
                  <a:rPr lang="en-US" sz="400" dirty="0">
                    <a:solidFill>
                      <a:srgbClr val="FFFFFF"/>
                    </a:solidFill>
                    <a:latin typeface="Segoe UI Light"/>
                  </a:rPr>
                  <a:t> </a:t>
                </a:r>
                <a:r>
                  <a:rPr lang="en-US" sz="900"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200" dirty="0" smtClean="0">
                    <a:solidFill>
                      <a:srgbClr val="FFFFFF"/>
                    </a:solidFill>
                    <a:latin typeface="Segoe UI Light"/>
                  </a:rPr>
                  <a:t>(Classic Apps)</a:t>
                </a:r>
                <a:endParaRPr lang="en-US" sz="1200" dirty="0">
                  <a:solidFill>
                    <a:srgbClr val="FFFFFF"/>
                  </a:solidFill>
                  <a:latin typeface="Segoe UI Light"/>
                </a:endParaRP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200" dirty="0" smtClean="0">
                    <a:solidFill>
                      <a:srgbClr val="FFFFFF"/>
                    </a:solidFill>
                    <a:latin typeface="Segoe UI Light"/>
                  </a:rPr>
                  <a:t>(HTML/JS</a:t>
                </a:r>
                <a:r>
                  <a:rPr lang="en-US" sz="1200" dirty="0">
                    <a:solidFill>
                      <a:srgbClr val="FFFFFF"/>
                    </a:solidFill>
                    <a:latin typeface="Segoe UI Light"/>
                  </a:rPr>
                  <a:t>)</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Islandwood </a:t>
                </a:r>
                <a:r>
                  <a:rPr lang="en-US" sz="1078" dirty="0">
                    <a:solidFill>
                      <a:srgbClr val="FFFFFF"/>
                    </a:solidFill>
                    <a:latin typeface="Segoe UI Light"/>
                  </a:rPr>
                  <a:t>(Objective C/C++)</a:t>
                </a:r>
              </a:p>
            </p:txBody>
          </p:sp>
        </p:grpSp>
      </p:grpSp>
    </p:spTree>
    <p:extLst>
      <p:ext uri="{BB962C8B-B14F-4D97-AF65-F5344CB8AC3E}">
        <p14:creationId xmlns:p14="http://schemas.microsoft.com/office/powerpoint/2010/main" val="13260658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20662"/>
            <a:ext cx="12039598" cy="917575"/>
          </a:xfrm>
        </p:spPr>
        <p:txBody>
          <a:bodyPr/>
          <a:lstStyle/>
          <a:p>
            <a:r>
              <a:rPr lang="en-US" dirty="0" smtClean="0"/>
              <a:t>Project Templates</a:t>
            </a:r>
            <a:endParaRPr lang="en-US" dirty="0"/>
          </a:p>
        </p:txBody>
      </p:sp>
      <p:pic>
        <p:nvPicPr>
          <p:cNvPr id="9" name="Picture 8"/>
          <p:cNvPicPr>
            <a:picLocks noChangeAspect="1"/>
          </p:cNvPicPr>
          <p:nvPr/>
        </p:nvPicPr>
        <p:blipFill>
          <a:blip r:embed="rId3"/>
          <a:stretch>
            <a:fillRect/>
          </a:stretch>
        </p:blipFill>
        <p:spPr>
          <a:xfrm>
            <a:off x="2764513" y="1138237"/>
            <a:ext cx="7059850" cy="4890355"/>
          </a:xfrm>
          <a:prstGeom prst="rect">
            <a:avLst/>
          </a:prstGeom>
        </p:spPr>
      </p:pic>
    </p:spTree>
    <p:extLst>
      <p:ext uri="{BB962C8B-B14F-4D97-AF65-F5344CB8AC3E}">
        <p14:creationId xmlns:p14="http://schemas.microsoft.com/office/powerpoint/2010/main" val="376325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HelloWorld Universal App &amp; Adaptive Code</a:t>
            </a:r>
            <a:endParaRPr lang="en-US" dirty="0"/>
          </a:p>
        </p:txBody>
      </p:sp>
    </p:spTree>
    <p:extLst>
      <p:ext uri="{BB962C8B-B14F-4D97-AF65-F5344CB8AC3E}">
        <p14:creationId xmlns:p14="http://schemas.microsoft.com/office/powerpoint/2010/main" val="32530380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354634" y="1820862"/>
            <a:ext cx="6070339" cy="4038600"/>
          </a:xfrm>
          <a:prstGeom prst="rect">
            <a:avLst/>
          </a:prstGeom>
        </p:spPr>
      </p:pic>
      <p:sp>
        <p:nvSpPr>
          <p:cNvPr id="3" name="Title 2"/>
          <p:cNvSpPr>
            <a:spLocks noGrp="1"/>
          </p:cNvSpPr>
          <p:nvPr>
            <p:ph type="title"/>
          </p:nvPr>
        </p:nvSpPr>
        <p:spPr>
          <a:xfrm>
            <a:off x="274639" y="220662"/>
            <a:ext cx="12039598" cy="917575"/>
          </a:xfrm>
        </p:spPr>
        <p:txBody>
          <a:bodyPr/>
          <a:lstStyle/>
          <a:p>
            <a:r>
              <a:rPr lang="en-US" dirty="0" smtClean="0"/>
              <a:t>Project Properties</a:t>
            </a:r>
            <a:endParaRPr lang="en-US" dirty="0"/>
          </a:p>
        </p:txBody>
      </p:sp>
      <p:sp>
        <p:nvSpPr>
          <p:cNvPr id="4" name="Text Placeholder 1"/>
          <p:cNvSpPr>
            <a:spLocks noGrp="1"/>
          </p:cNvSpPr>
          <p:nvPr>
            <p:ph type="body" sz="quarter" idx="10"/>
          </p:nvPr>
        </p:nvSpPr>
        <p:spPr>
          <a:xfrm>
            <a:off x="274639" y="1411620"/>
            <a:ext cx="6172198" cy="5209841"/>
          </a:xfrm>
        </p:spPr>
        <p:txBody>
          <a:bodyPr/>
          <a:lstStyle/>
          <a:p>
            <a:pPr marL="0" indent="0">
              <a:buNone/>
            </a:pPr>
            <a:r>
              <a:rPr lang="en-US" sz="2400" b="1" dirty="0" smtClean="0"/>
              <a:t>Target version </a:t>
            </a:r>
            <a:r>
              <a:rPr lang="en-US" sz="2000" b="1" dirty="0" smtClean="0"/>
              <a:t>(TargetPlatformVersion)</a:t>
            </a:r>
          </a:p>
          <a:p>
            <a:pPr lvl="1"/>
            <a:endParaRPr lang="en-US" sz="2000" dirty="0" smtClean="0">
              <a:latin typeface="+mj-lt"/>
            </a:endParaRPr>
          </a:p>
          <a:p>
            <a:pPr lvl="1"/>
            <a:r>
              <a:rPr lang="en-US" sz="2000" dirty="0" smtClean="0">
                <a:latin typeface="+mj-lt"/>
              </a:rPr>
              <a:t>Defines the version of Universal Windows SDK being targeted by project</a:t>
            </a:r>
          </a:p>
          <a:p>
            <a:pPr lvl="1"/>
            <a:endParaRPr lang="en-US" sz="2000" dirty="0">
              <a:latin typeface="+mj-lt"/>
            </a:endParaRPr>
          </a:p>
          <a:p>
            <a:pPr lvl="1"/>
            <a:r>
              <a:rPr lang="en-US" sz="2000" dirty="0" smtClean="0">
                <a:latin typeface="+mj-lt"/>
              </a:rPr>
              <a:t>Defines the available API surface for the application</a:t>
            </a:r>
          </a:p>
          <a:p>
            <a:pPr marL="342900" lvl="1" indent="0">
              <a:buNone/>
            </a:pPr>
            <a:endParaRPr lang="en-US" sz="2000" dirty="0">
              <a:latin typeface="+mj-lt"/>
            </a:endParaRPr>
          </a:p>
          <a:p>
            <a:pPr lvl="1"/>
            <a:r>
              <a:rPr lang="en-US" sz="2000" dirty="0" smtClean="0">
                <a:latin typeface="+mj-lt"/>
              </a:rPr>
              <a:t>Is stamped as </a:t>
            </a:r>
            <a:r>
              <a:rPr lang="en-US" sz="1800" b="1" dirty="0" smtClean="0">
                <a:latin typeface="+mj-lt"/>
              </a:rPr>
              <a:t>TargetDeviceFamily.MaxVersionTested</a:t>
            </a:r>
            <a:r>
              <a:rPr lang="en-US" sz="2000" dirty="0" smtClean="0">
                <a:latin typeface="+mj-lt"/>
              </a:rPr>
              <a:t> property in the AppX manifest file as part of the build process</a:t>
            </a:r>
          </a:p>
          <a:p>
            <a:pPr marL="342900" lvl="1" indent="0">
              <a:buNone/>
            </a:pPr>
            <a:endParaRPr lang="en-US" sz="2000" dirty="0">
              <a:latin typeface="+mj-lt"/>
            </a:endParaRPr>
          </a:p>
          <a:p>
            <a:pPr marL="457200" lvl="2" indent="0">
              <a:buNone/>
            </a:pP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Dependencies</a:t>
            </a:r>
            <a:r>
              <a:rPr lang="en-US" sz="1600" dirty="0">
                <a:solidFill>
                  <a:srgbClr val="0000FF"/>
                </a:solidFill>
                <a:highlight>
                  <a:srgbClr val="FFFFFF"/>
                </a:highlight>
                <a:latin typeface="Consolas" panose="020B0609020204030204" pitchFamily="49" charset="0"/>
              </a:rPr>
              <a:t>&gt;</a:t>
            </a:r>
          </a:p>
          <a:p>
            <a:pPr marL="457200" lvl="2" indent="0">
              <a:buNone/>
            </a:pPr>
            <a:r>
              <a:rPr lang="en-US" sz="1600" dirty="0" smtClean="0">
                <a:solidFill>
                  <a:srgbClr val="0000FF"/>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TargetDeviceFamily</a:t>
            </a:r>
            <a:r>
              <a:rPr lang="en-US" sz="1600" dirty="0">
                <a:solidFill>
                  <a:srgbClr val="0000FF"/>
                </a:solidFill>
                <a:highlight>
                  <a:srgbClr val="FFFFFF"/>
                </a:highlight>
                <a:latin typeface="Consolas" panose="020B0609020204030204" pitchFamily="49" charset="0"/>
              </a:rPr>
              <a:t> </a:t>
            </a:r>
            <a:endParaRPr lang="en-US" sz="1600" dirty="0" smtClean="0">
              <a:solidFill>
                <a:srgbClr val="0000FF"/>
              </a:solidFill>
              <a:highlight>
                <a:srgbClr val="FFFFFF"/>
              </a:highlight>
              <a:latin typeface="Consolas" panose="020B0609020204030204" pitchFamily="49" charset="0"/>
            </a:endParaRPr>
          </a:p>
          <a:p>
            <a:pPr marL="457200" lvl="2" indent="0">
              <a:buNone/>
            </a:pPr>
            <a:r>
              <a:rPr lang="en-US" sz="1600" dirty="0">
                <a:solidFill>
                  <a:srgbClr val="0000FF"/>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Windows.Universal</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MinVersion</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10.0.10069.0</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MaxVersionTested</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10.0.10069.0</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/&gt;</a:t>
            </a:r>
            <a:endParaRPr lang="en-US" sz="1600" dirty="0" smtClean="0">
              <a:solidFill>
                <a:srgbClr val="000000"/>
              </a:solidFill>
              <a:highlight>
                <a:srgbClr val="FFFFFF"/>
              </a:highlight>
              <a:latin typeface="Consolas" panose="020B0609020204030204" pitchFamily="49" charset="0"/>
            </a:endParaRPr>
          </a:p>
          <a:p>
            <a:pPr marL="457200" lvl="2" indent="0">
              <a:buNone/>
            </a:pPr>
            <a:r>
              <a:rPr lang="en-US" sz="1600" dirty="0" smtClean="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Dependencies</a:t>
            </a:r>
            <a:r>
              <a:rPr lang="en-US" sz="1600" dirty="0">
                <a:solidFill>
                  <a:srgbClr val="0000FF"/>
                </a:solidFill>
                <a:highlight>
                  <a:srgbClr val="FFFFFF"/>
                </a:highlight>
                <a:latin typeface="Consolas" panose="020B0609020204030204" pitchFamily="49" charset="0"/>
              </a:rPr>
              <a:t>&gt;</a:t>
            </a:r>
            <a:endParaRPr lang="en-US" sz="13800" dirty="0" smtClean="0">
              <a:latin typeface="+mj-lt"/>
            </a:endParaRPr>
          </a:p>
          <a:p>
            <a:pPr marL="0" indent="0">
              <a:buNone/>
            </a:pPr>
            <a:endParaRPr lang="en-US" sz="2800" b="1" dirty="0" smtClean="0"/>
          </a:p>
          <a:p>
            <a:pPr marL="0" indent="0">
              <a:buNone/>
            </a:pPr>
            <a:endParaRPr lang="en-US" sz="2000" dirty="0">
              <a:latin typeface="+mj-lt"/>
            </a:endParaRPr>
          </a:p>
        </p:txBody>
      </p:sp>
      <p:sp>
        <p:nvSpPr>
          <p:cNvPr id="5" name="Rectangle 4"/>
          <p:cNvSpPr/>
          <p:nvPr/>
        </p:nvSpPr>
        <p:spPr bwMode="auto">
          <a:xfrm>
            <a:off x="7668587" y="2612691"/>
            <a:ext cx="4756386" cy="1522412"/>
          </a:xfrm>
          <a:prstGeom prst="rect">
            <a:avLst/>
          </a:prstGeom>
          <a:solidFill>
            <a:srgbClr val="F0F0F0">
              <a:alpha val="70000"/>
            </a:srgbClr>
          </a:solidFill>
          <a:ln>
            <a:solidFill>
              <a:srgbClr val="F0F0F0">
                <a:alpha val="1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650044" y="4592303"/>
            <a:ext cx="4572000" cy="809959"/>
          </a:xfrm>
          <a:prstGeom prst="rect">
            <a:avLst/>
          </a:prstGeom>
          <a:noFill/>
          <a:ln w="2222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00188F"/>
              </a:solidFill>
              <a:ea typeface="Segoe UI" pitchFamily="34" charset="0"/>
              <a:cs typeface="Segoe UI" pitchFamily="34" charset="0"/>
            </a:endParaRPr>
          </a:p>
        </p:txBody>
      </p:sp>
    </p:spTree>
    <p:extLst>
      <p:ext uri="{BB962C8B-B14F-4D97-AF65-F5344CB8AC3E}">
        <p14:creationId xmlns:p14="http://schemas.microsoft.com/office/powerpoint/2010/main" val="312554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354634" y="1820862"/>
            <a:ext cx="6070339" cy="4038600"/>
          </a:xfrm>
          <a:prstGeom prst="rect">
            <a:avLst/>
          </a:prstGeom>
        </p:spPr>
      </p:pic>
      <p:sp>
        <p:nvSpPr>
          <p:cNvPr id="3" name="Title 2"/>
          <p:cNvSpPr>
            <a:spLocks noGrp="1"/>
          </p:cNvSpPr>
          <p:nvPr>
            <p:ph type="title"/>
          </p:nvPr>
        </p:nvSpPr>
        <p:spPr>
          <a:xfrm>
            <a:off x="274639" y="220662"/>
            <a:ext cx="12039598" cy="917575"/>
          </a:xfrm>
        </p:spPr>
        <p:txBody>
          <a:bodyPr/>
          <a:lstStyle/>
          <a:p>
            <a:r>
              <a:rPr lang="en-US" dirty="0" smtClean="0"/>
              <a:t>Project Properties</a:t>
            </a:r>
            <a:endParaRPr lang="en-US" dirty="0"/>
          </a:p>
        </p:txBody>
      </p:sp>
      <p:sp>
        <p:nvSpPr>
          <p:cNvPr id="4" name="Text Placeholder 1"/>
          <p:cNvSpPr>
            <a:spLocks noGrp="1"/>
          </p:cNvSpPr>
          <p:nvPr>
            <p:ph type="body" sz="quarter" idx="10"/>
          </p:nvPr>
        </p:nvSpPr>
        <p:spPr>
          <a:xfrm>
            <a:off x="274639" y="1411620"/>
            <a:ext cx="6095998" cy="5209841"/>
          </a:xfrm>
        </p:spPr>
        <p:txBody>
          <a:bodyPr/>
          <a:lstStyle/>
          <a:p>
            <a:pPr marL="0" indent="0">
              <a:buNone/>
            </a:pPr>
            <a:r>
              <a:rPr lang="en-US" sz="2400" b="1" dirty="0"/>
              <a:t>Min version (</a:t>
            </a:r>
            <a:r>
              <a:rPr lang="en-US" sz="2000" b="1" dirty="0"/>
              <a:t>TargetPlatformMinVersion)</a:t>
            </a:r>
          </a:p>
          <a:p>
            <a:pPr lvl="1"/>
            <a:endParaRPr lang="en-US" sz="2000" dirty="0" smtClean="0"/>
          </a:p>
          <a:p>
            <a:pPr lvl="1"/>
            <a:r>
              <a:rPr lang="en-US" sz="2000" dirty="0">
                <a:latin typeface="+mj-lt"/>
              </a:rPr>
              <a:t>Defines the minimum version of Universal Windows platform being supported by the project (adaptive application package)</a:t>
            </a:r>
          </a:p>
          <a:p>
            <a:pPr lvl="1"/>
            <a:endParaRPr lang="en-US" sz="2000" dirty="0">
              <a:latin typeface="+mj-lt"/>
            </a:endParaRPr>
          </a:p>
          <a:p>
            <a:pPr lvl="1"/>
            <a:r>
              <a:rPr lang="en-US" sz="2000" dirty="0" smtClean="0">
                <a:latin typeface="+mj-lt"/>
              </a:rPr>
              <a:t>Is stamped as </a:t>
            </a:r>
            <a:r>
              <a:rPr lang="en-US" sz="2000" b="1" dirty="0" smtClean="0">
                <a:latin typeface="+mj-lt"/>
              </a:rPr>
              <a:t>TargetDeviceFamily.MinVersion</a:t>
            </a:r>
            <a:r>
              <a:rPr lang="en-US" sz="2000" dirty="0" smtClean="0">
                <a:latin typeface="+mj-lt"/>
              </a:rPr>
              <a:t> property in the AppX manifest as part of the build process</a:t>
            </a:r>
          </a:p>
          <a:p>
            <a:pPr marL="342900" lvl="1" indent="0">
              <a:buNone/>
            </a:pPr>
            <a:endParaRPr lang="en-US" sz="2000" dirty="0">
              <a:latin typeface="+mj-lt"/>
            </a:endParaRPr>
          </a:p>
          <a:p>
            <a:pPr marL="457200" lvl="2" indent="0">
              <a:buNone/>
            </a:pP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Dependencies</a:t>
            </a:r>
            <a:r>
              <a:rPr lang="en-US" sz="1600" dirty="0">
                <a:solidFill>
                  <a:srgbClr val="0000FF"/>
                </a:solidFill>
                <a:highlight>
                  <a:srgbClr val="FFFFFF"/>
                </a:highlight>
                <a:latin typeface="Consolas" panose="020B0609020204030204" pitchFamily="49" charset="0"/>
              </a:rPr>
              <a:t>&gt;</a:t>
            </a:r>
          </a:p>
          <a:p>
            <a:pPr marL="457200" lvl="2" indent="0">
              <a:buNone/>
            </a:pPr>
            <a:r>
              <a:rPr lang="en-US" sz="1600" dirty="0" smtClean="0">
                <a:solidFill>
                  <a:srgbClr val="0000FF"/>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TargetDeviceFamily</a:t>
            </a:r>
            <a:r>
              <a:rPr lang="en-US" sz="1600" dirty="0">
                <a:solidFill>
                  <a:srgbClr val="0000FF"/>
                </a:solidFill>
                <a:highlight>
                  <a:srgbClr val="FFFFFF"/>
                </a:highlight>
                <a:latin typeface="Consolas" panose="020B0609020204030204" pitchFamily="49" charset="0"/>
              </a:rPr>
              <a:t> </a:t>
            </a:r>
            <a:endParaRPr lang="en-US" sz="1600" dirty="0" smtClean="0">
              <a:solidFill>
                <a:srgbClr val="0000FF"/>
              </a:solidFill>
              <a:highlight>
                <a:srgbClr val="FFFFFF"/>
              </a:highlight>
              <a:latin typeface="Consolas" panose="020B0609020204030204" pitchFamily="49" charset="0"/>
            </a:endParaRPr>
          </a:p>
          <a:p>
            <a:pPr marL="457200" lvl="2" indent="0">
              <a:buNone/>
            </a:pPr>
            <a:r>
              <a:rPr lang="en-US" sz="1600" dirty="0">
                <a:solidFill>
                  <a:srgbClr val="0000FF"/>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Windows.Universal</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MinVersion</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10.0.10069.0</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	</a:t>
            </a:r>
            <a:r>
              <a:rPr lang="en-US" sz="1600" dirty="0" smtClean="0">
                <a:solidFill>
                  <a:srgbClr val="FF0000"/>
                </a:solidFill>
                <a:highlight>
                  <a:srgbClr val="FFFFFF"/>
                </a:highlight>
                <a:latin typeface="Consolas" panose="020B0609020204030204" pitchFamily="49" charset="0"/>
              </a:rPr>
              <a:t>MaxVersionTested</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10.0.10069.0</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/&gt;</a:t>
            </a:r>
            <a:endParaRPr lang="en-US" sz="1600" dirty="0" smtClean="0">
              <a:solidFill>
                <a:srgbClr val="000000"/>
              </a:solidFill>
              <a:highlight>
                <a:srgbClr val="FFFFFF"/>
              </a:highlight>
              <a:latin typeface="Consolas" panose="020B0609020204030204" pitchFamily="49" charset="0"/>
            </a:endParaRPr>
          </a:p>
          <a:p>
            <a:pPr marL="457200" lvl="2" indent="0">
              <a:buNone/>
            </a:pPr>
            <a:r>
              <a:rPr lang="en-US" sz="1600" dirty="0" smtClean="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Dependencies</a:t>
            </a:r>
            <a:r>
              <a:rPr lang="en-US" sz="1600" dirty="0">
                <a:solidFill>
                  <a:srgbClr val="0000FF"/>
                </a:solidFill>
                <a:highlight>
                  <a:srgbClr val="FFFFFF"/>
                </a:highlight>
                <a:latin typeface="Consolas" panose="020B0609020204030204" pitchFamily="49" charset="0"/>
              </a:rPr>
              <a:t>&gt;</a:t>
            </a:r>
            <a:endParaRPr lang="en-US" sz="13800" dirty="0" smtClean="0">
              <a:latin typeface="+mj-lt"/>
            </a:endParaRPr>
          </a:p>
          <a:p>
            <a:pPr marL="0" indent="0">
              <a:buNone/>
            </a:pPr>
            <a:endParaRPr lang="en-US" sz="2800" b="1" dirty="0" smtClean="0"/>
          </a:p>
          <a:p>
            <a:pPr marL="0" indent="0">
              <a:buNone/>
            </a:pPr>
            <a:endParaRPr lang="en-US" sz="2000" dirty="0">
              <a:latin typeface="+mj-lt"/>
            </a:endParaRPr>
          </a:p>
        </p:txBody>
      </p:sp>
      <p:sp>
        <p:nvSpPr>
          <p:cNvPr id="5" name="Rectangle 4"/>
          <p:cNvSpPr/>
          <p:nvPr/>
        </p:nvSpPr>
        <p:spPr bwMode="auto">
          <a:xfrm>
            <a:off x="7668587" y="2612691"/>
            <a:ext cx="4756386" cy="1522412"/>
          </a:xfrm>
          <a:prstGeom prst="rect">
            <a:avLst/>
          </a:prstGeom>
          <a:solidFill>
            <a:srgbClr val="F0F0F0">
              <a:alpha val="70000"/>
            </a:srgbClr>
          </a:solidFill>
          <a:ln>
            <a:solidFill>
              <a:srgbClr val="F0F0F0">
                <a:alpha val="1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650044" y="4592303"/>
            <a:ext cx="4572000" cy="809959"/>
          </a:xfrm>
          <a:prstGeom prst="rect">
            <a:avLst/>
          </a:prstGeom>
          <a:noFill/>
          <a:ln w="2222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00188F"/>
              </a:solidFill>
              <a:ea typeface="Segoe UI" pitchFamily="34" charset="0"/>
              <a:cs typeface="Segoe UI" pitchFamily="34" charset="0"/>
            </a:endParaRPr>
          </a:p>
        </p:txBody>
      </p:sp>
    </p:spTree>
    <p:extLst>
      <p:ext uri="{BB962C8B-B14F-4D97-AF65-F5344CB8AC3E}">
        <p14:creationId xmlns:p14="http://schemas.microsoft.com/office/powerpoint/2010/main" val="70994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ompass-ssl.surface.com/assets/3e/22/3e22a8d7-25bd-473d-815a-f49e27c515cb.png#desktop-engagingmeetings-new.png"/>
          <p:cNvPicPr>
            <a:picLocks noChangeAspect="1" noChangeArrowheads="1"/>
          </p:cNvPicPr>
          <p:nvPr/>
        </p:nvPicPr>
        <p:blipFill rotWithShape="1">
          <a:blip r:embed="rId3">
            <a:extLst>
              <a:ext uri="{28A0092B-C50C-407E-A947-70E740481C1C}">
                <a14:useLocalDpi xmlns:a14="http://schemas.microsoft.com/office/drawing/2010/main" val="0"/>
              </a:ext>
            </a:extLst>
          </a:blip>
          <a:srcRect t="11376"/>
          <a:stretch/>
        </p:blipFill>
        <p:spPr bwMode="auto">
          <a:xfrm>
            <a:off x="1139178" y="2375753"/>
            <a:ext cx="3640700" cy="2043758"/>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5" name="Title 4"/>
          <p:cNvSpPr txBox="1">
            <a:spLocks/>
          </p:cNvSpPr>
          <p:nvPr/>
        </p:nvSpPr>
        <p:spPr>
          <a:xfrm>
            <a:off x="274639" y="209578"/>
            <a:ext cx="11887200" cy="1001685"/>
          </a:xfrm>
          <a:prstGeom prst="rect">
            <a:avLst/>
          </a:prstGeom>
        </p:spPr>
        <p:txBody>
          <a:bodyPr vert="horz" lIns="137160" tIns="91440" rIns="137160" bIns="109728" rtlCol="0" anchor="t" anchorCtr="0">
            <a:noAutofit/>
          </a:bodyPr>
          <a:lstStyle>
            <a:lvl1pPr algn="l" defTabSz="932573" rtl="0" eaLnBrk="1" latinLnBrk="0" hangingPunct="1">
              <a:lnSpc>
                <a:spcPct val="90000"/>
              </a:lnSpc>
              <a:spcBef>
                <a:spcPct val="0"/>
              </a:spcBef>
              <a:buNone/>
              <a:defRPr sz="4352" b="0" kern="1200">
                <a:gradFill>
                  <a:gsLst>
                    <a:gs pos="0">
                      <a:schemeClr val="accent1"/>
                    </a:gs>
                    <a:gs pos="100000">
                      <a:schemeClr val="accent1"/>
                    </a:gs>
                  </a:gsLst>
                  <a:lin ang="5400000" scaled="1"/>
                </a:gradFill>
                <a:latin typeface="+mj-lt"/>
                <a:ea typeface="+mj-ea"/>
                <a:cs typeface="+mj-cs"/>
              </a:defRPr>
            </a:lvl1pPr>
          </a:lstStyle>
          <a:p>
            <a:pPr>
              <a:defRPr/>
            </a:pPr>
            <a:r>
              <a:rPr lang="en-US" sz="4080" smtClean="0">
                <a:gradFill>
                  <a:gsLst>
                    <a:gs pos="0">
                      <a:srgbClr val="0078D7"/>
                    </a:gs>
                    <a:gs pos="100000">
                      <a:srgbClr val="0078D7"/>
                    </a:gs>
                  </a:gsLst>
                  <a:lin ang="5400000" scaled="1"/>
                </a:gradFill>
              </a:rPr>
              <a:t>The Windows 10 opportunity</a:t>
            </a:r>
            <a:endParaRPr lang="en-US" sz="4080" dirty="0">
              <a:gradFill>
                <a:gsLst>
                  <a:gs pos="0">
                    <a:srgbClr val="0078D7"/>
                  </a:gs>
                  <a:gs pos="100000">
                    <a:srgbClr val="0078D7"/>
                  </a:gs>
                </a:gsLst>
                <a:lin ang="5400000" scaled="1"/>
              </a:gradFill>
            </a:endParaRPr>
          </a:p>
        </p:txBody>
      </p:sp>
      <p:pic>
        <p:nvPicPr>
          <p:cNvPr id="6"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2862280" y="3277770"/>
            <a:ext cx="3108678" cy="1867128"/>
          </a:xfrm>
          <a:prstGeom prst="rect">
            <a:avLst/>
          </a:prstGeom>
        </p:spPr>
      </p:pic>
      <p:pic>
        <p:nvPicPr>
          <p:cNvPr id="7"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60007" y="3856341"/>
            <a:ext cx="1452947" cy="1327741"/>
          </a:xfrm>
          <a:prstGeom prst="rect">
            <a:avLst/>
          </a:prstGeom>
        </p:spPr>
      </p:pic>
      <p:pic>
        <p:nvPicPr>
          <p:cNvPr id="8"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962" y="4475858"/>
            <a:ext cx="981064" cy="961471"/>
          </a:xfrm>
          <a:prstGeom prst="rect">
            <a:avLst/>
          </a:prstGeom>
        </p:spPr>
      </p:pic>
      <p:pic>
        <p:nvPicPr>
          <p:cNvPr id="9"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1508120" y="4165728"/>
            <a:ext cx="2845953" cy="1717768"/>
          </a:xfrm>
          <a:prstGeom prst="rect">
            <a:avLst/>
          </a:prstGeom>
        </p:spPr>
      </p:pic>
      <p:pic>
        <p:nvPicPr>
          <p:cNvPr id="10" name="Picture 9"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518997" y="5096109"/>
            <a:ext cx="1624991" cy="641250"/>
          </a:xfrm>
          <a:prstGeom prst="rect">
            <a:avLst/>
          </a:prstGeom>
          <a:noFill/>
          <a:ln>
            <a:noFill/>
          </a:ln>
        </p:spPr>
      </p:pic>
      <p:sp>
        <p:nvSpPr>
          <p:cNvPr id="11" name="Rectangle 10"/>
          <p:cNvSpPr/>
          <p:nvPr/>
        </p:nvSpPr>
        <p:spPr>
          <a:xfrm>
            <a:off x="6218239" y="1689005"/>
            <a:ext cx="5934749" cy="1165323"/>
          </a:xfrm>
          <a:prstGeom prst="rect">
            <a:avLst/>
          </a:prstGeom>
          <a:solidFill>
            <a:schemeClr val="tx1">
              <a:lumMod val="75000"/>
            </a:schemeClr>
          </a:solidFill>
          <a:ln w="12700" cap="flat" cmpd="sng" algn="ctr">
            <a:noFill/>
            <a:prstDash val="sysDash"/>
            <a:miter lim="800000"/>
          </a:ln>
          <a:effectLst/>
        </p:spPr>
        <p:txBody>
          <a:bodyPr rot="0" spcFirstLastPara="0" vertOverflow="overflow" horzOverflow="overflow" vert="horz" wrap="square" lIns="279781" tIns="111912" rIns="139891" bIns="111912" numCol="1" spcCol="0" rtlCol="0" fromWordArt="0" anchor="ctr" anchorCtr="0" forceAA="0" compatLnSpc="1">
            <a:prstTxWarp prst="textNoShape">
              <a:avLst/>
            </a:prstTxWarp>
            <a:noAutofit/>
          </a:bodyPr>
          <a:lstStyle/>
          <a:p>
            <a:pPr defTabSz="932597">
              <a:lnSpc>
                <a:spcPct val="90000"/>
              </a:lnSpc>
              <a:spcBef>
                <a:spcPts val="612"/>
              </a:spcBef>
              <a:defRPr/>
            </a:pPr>
            <a:r>
              <a:rPr lang="en-US" sz="2856" kern="0" dirty="0" smtClean="0">
                <a:solidFill>
                  <a:prstClr val="white"/>
                </a:solidFill>
                <a:latin typeface="Segoe UI Light"/>
              </a:rPr>
              <a:t>Growing Reach with Universal Windows Apps</a:t>
            </a:r>
          </a:p>
        </p:txBody>
      </p:sp>
      <p:sp>
        <p:nvSpPr>
          <p:cNvPr id="12" name="Rectangle 11"/>
          <p:cNvSpPr/>
          <p:nvPr/>
        </p:nvSpPr>
        <p:spPr>
          <a:xfrm>
            <a:off x="307041" y="883255"/>
            <a:ext cx="9561537" cy="382308"/>
          </a:xfrm>
          <a:prstGeom prst="rect">
            <a:avLst/>
          </a:prstGeom>
        </p:spPr>
        <p:txBody>
          <a:bodyPr wrap="square">
            <a:spAutoFit/>
          </a:bodyPr>
          <a:lstStyle/>
          <a:p>
            <a:pPr defTabSz="932597">
              <a:defRPr/>
            </a:pPr>
            <a:r>
              <a:rPr lang="en-US" sz="1836" kern="0" dirty="0" smtClean="0">
                <a:solidFill>
                  <a:srgbClr val="737373"/>
                </a:solidFill>
              </a:rPr>
              <a:t>Windows Developer Platform</a:t>
            </a:r>
          </a:p>
        </p:txBody>
      </p:sp>
      <p:sp>
        <p:nvSpPr>
          <p:cNvPr id="13" name="Rectangle 12"/>
          <p:cNvSpPr/>
          <p:nvPr/>
        </p:nvSpPr>
        <p:spPr>
          <a:xfrm>
            <a:off x="6218238" y="3214357"/>
            <a:ext cx="5934749" cy="1261501"/>
          </a:xfrm>
          <a:prstGeom prst="rect">
            <a:avLst/>
          </a:prstGeom>
          <a:solidFill>
            <a:schemeClr val="tx1">
              <a:lumMod val="75000"/>
            </a:schemeClr>
          </a:solidFill>
          <a:ln w="12700" cap="flat" cmpd="sng" algn="ctr">
            <a:noFill/>
            <a:prstDash val="sysDash"/>
            <a:miter lim="800000"/>
          </a:ln>
          <a:effectLst/>
        </p:spPr>
        <p:txBody>
          <a:bodyPr rot="0" spcFirstLastPara="0" vertOverflow="overflow" horzOverflow="overflow" vert="horz" wrap="square" lIns="279781" tIns="111912" rIns="139891" bIns="111912" numCol="1" spcCol="0" rtlCol="0" fromWordArt="0" anchor="ctr" anchorCtr="0" forceAA="0" compatLnSpc="1">
            <a:prstTxWarp prst="textNoShape">
              <a:avLst/>
            </a:prstTxWarp>
            <a:noAutofit/>
          </a:bodyPr>
          <a:lstStyle/>
          <a:p>
            <a:pPr defTabSz="932597">
              <a:lnSpc>
                <a:spcPct val="90000"/>
              </a:lnSpc>
              <a:spcBef>
                <a:spcPts val="612"/>
              </a:spcBef>
              <a:defRPr/>
            </a:pPr>
            <a:r>
              <a:rPr lang="en-US" sz="2856" kern="0" dirty="0" smtClean="0">
                <a:solidFill>
                  <a:prstClr val="white"/>
                </a:solidFill>
                <a:latin typeface="Segoe UI Light"/>
              </a:rPr>
              <a:t>Improving User Engagement</a:t>
            </a:r>
          </a:p>
        </p:txBody>
      </p:sp>
      <p:sp>
        <p:nvSpPr>
          <p:cNvPr id="14" name="Rectangle 13"/>
          <p:cNvSpPr/>
          <p:nvPr/>
        </p:nvSpPr>
        <p:spPr>
          <a:xfrm>
            <a:off x="6227090" y="4860117"/>
            <a:ext cx="5934749" cy="1261501"/>
          </a:xfrm>
          <a:prstGeom prst="rect">
            <a:avLst/>
          </a:prstGeom>
          <a:solidFill>
            <a:schemeClr val="tx1">
              <a:lumMod val="75000"/>
            </a:schemeClr>
          </a:solidFill>
          <a:ln w="12700" cap="flat" cmpd="sng" algn="ctr">
            <a:noFill/>
            <a:prstDash val="sysDash"/>
            <a:miter lim="800000"/>
          </a:ln>
          <a:effectLst/>
        </p:spPr>
        <p:txBody>
          <a:bodyPr rot="0" spcFirstLastPara="0" vertOverflow="overflow" horzOverflow="overflow" vert="horz" wrap="square" lIns="279781" tIns="111912" rIns="139891" bIns="111912" numCol="1" spcCol="0" rtlCol="0" fromWordArt="0" anchor="ctr" anchorCtr="0" forceAA="0" compatLnSpc="1">
            <a:prstTxWarp prst="textNoShape">
              <a:avLst/>
            </a:prstTxWarp>
            <a:noAutofit/>
          </a:bodyPr>
          <a:lstStyle/>
          <a:p>
            <a:pPr defTabSz="932597">
              <a:lnSpc>
                <a:spcPct val="90000"/>
              </a:lnSpc>
              <a:spcBef>
                <a:spcPts val="612"/>
              </a:spcBef>
              <a:defRPr/>
            </a:pPr>
            <a:r>
              <a:rPr lang="en-US" sz="2856" kern="0" dirty="0" smtClean="0">
                <a:solidFill>
                  <a:prstClr val="white"/>
                </a:solidFill>
                <a:latin typeface="Segoe UI Light"/>
              </a:rPr>
              <a:t>Capitalize on Massive Adoption – 110 MM installs since July</a:t>
            </a:r>
          </a:p>
        </p:txBody>
      </p:sp>
    </p:spTree>
    <p:extLst>
      <p:ext uri="{BB962C8B-B14F-4D97-AF65-F5344CB8AC3E}">
        <p14:creationId xmlns:p14="http://schemas.microsoft.com/office/powerpoint/2010/main" val="1033114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20662"/>
            <a:ext cx="12039598" cy="917575"/>
          </a:xfrm>
        </p:spPr>
        <p:txBody>
          <a:bodyPr/>
          <a:lstStyle/>
          <a:p>
            <a:r>
              <a:rPr lang="en-US" dirty="0" smtClean="0"/>
              <a:t>Windows Device Family Extension SDKs</a:t>
            </a:r>
            <a:endParaRPr lang="en-US" dirty="0"/>
          </a:p>
        </p:txBody>
      </p:sp>
      <p:sp>
        <p:nvSpPr>
          <p:cNvPr id="4" name="Text Placeholder 1"/>
          <p:cNvSpPr>
            <a:spLocks noGrp="1"/>
          </p:cNvSpPr>
          <p:nvPr>
            <p:ph type="body" sz="quarter" idx="10"/>
          </p:nvPr>
        </p:nvSpPr>
        <p:spPr>
          <a:xfrm>
            <a:off x="350837" y="2887662"/>
            <a:ext cx="5257800" cy="1597025"/>
          </a:xfrm>
        </p:spPr>
        <p:txBody>
          <a:bodyPr/>
          <a:lstStyle/>
          <a:p>
            <a:pPr marL="0" indent="0" algn="just">
              <a:buNone/>
            </a:pPr>
            <a:r>
              <a:rPr lang="en-US" sz="2400" b="1" dirty="0" smtClean="0"/>
              <a:t>Use device family specific APIs by adding references to Windows Device Family Extension SDKs</a:t>
            </a:r>
            <a:endParaRPr lang="en-US" sz="2400" dirty="0"/>
          </a:p>
        </p:txBody>
      </p:sp>
      <p:pic>
        <p:nvPicPr>
          <p:cNvPr id="2" name="Picture 1"/>
          <p:cNvPicPr>
            <a:picLocks noChangeAspect="1"/>
          </p:cNvPicPr>
          <p:nvPr/>
        </p:nvPicPr>
        <p:blipFill>
          <a:blip r:embed="rId3"/>
          <a:stretch>
            <a:fillRect/>
          </a:stretch>
        </p:blipFill>
        <p:spPr>
          <a:xfrm>
            <a:off x="5720734" y="1668462"/>
            <a:ext cx="6619875" cy="4429125"/>
          </a:xfrm>
          <a:prstGeom prst="rect">
            <a:avLst/>
          </a:prstGeom>
        </p:spPr>
      </p:pic>
    </p:spTree>
    <p:extLst>
      <p:ext uri="{BB962C8B-B14F-4D97-AF65-F5344CB8AC3E}">
        <p14:creationId xmlns:p14="http://schemas.microsoft.com/office/powerpoint/2010/main" val="365766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2039598" cy="917575"/>
          </a:xfrm>
        </p:spPr>
        <p:txBody>
          <a:bodyPr/>
          <a:lstStyle/>
          <a:p>
            <a:r>
              <a:rPr lang="en-US" dirty="0" smtClean="0"/>
              <a:t>NuGet</a:t>
            </a:r>
            <a:endParaRPr lang="en-US" dirty="0"/>
          </a:p>
        </p:txBody>
      </p:sp>
      <p:sp>
        <p:nvSpPr>
          <p:cNvPr id="4" name="Text Placeholder 1"/>
          <p:cNvSpPr>
            <a:spLocks noGrp="1"/>
          </p:cNvSpPr>
          <p:nvPr>
            <p:ph type="body" sz="quarter" idx="10"/>
          </p:nvPr>
        </p:nvSpPr>
        <p:spPr>
          <a:xfrm>
            <a:off x="411528" y="1287462"/>
            <a:ext cx="11902709" cy="5484813"/>
          </a:xfrm>
        </p:spPr>
        <p:txBody>
          <a:bodyPr/>
          <a:lstStyle/>
          <a:p>
            <a:r>
              <a:rPr lang="en-US" sz="2800" dirty="0" smtClean="0"/>
              <a:t>Universal Windows apps support referencing </a:t>
            </a:r>
            <a:r>
              <a:rPr lang="en-US" sz="2800" dirty="0" err="1" smtClean="0"/>
              <a:t>NuGet</a:t>
            </a:r>
            <a:r>
              <a:rPr lang="en-US" sz="2800" dirty="0" smtClean="0"/>
              <a:t> packages</a:t>
            </a:r>
            <a:endParaRPr lang="en-US" sz="2800" dirty="0"/>
          </a:p>
          <a:p>
            <a:endParaRPr lang="en-US" sz="2800" dirty="0" smtClean="0"/>
          </a:p>
          <a:p>
            <a:endParaRPr lang="en-US" sz="2800" dirty="0" smtClean="0"/>
          </a:p>
          <a:p>
            <a:endParaRPr lang="en-US" sz="2800" dirty="0"/>
          </a:p>
          <a:p>
            <a:endParaRPr lang="en-US" sz="2800" dirty="0" smtClean="0"/>
          </a:p>
          <a:p>
            <a:pPr marL="0" indent="0">
              <a:buNone/>
            </a:pPr>
            <a:endParaRPr lang="en-US" sz="2800" dirty="0"/>
          </a:p>
          <a:p>
            <a:endParaRPr lang="en-US" sz="2800" dirty="0" smtClean="0"/>
          </a:p>
          <a:p>
            <a:endParaRPr lang="en-US" sz="2800" dirty="0"/>
          </a:p>
          <a:p>
            <a:endParaRPr lang="en-US" sz="2800" dirty="0" smtClean="0"/>
          </a:p>
          <a:p>
            <a:endParaRPr lang="en-US" sz="2800" dirty="0"/>
          </a:p>
          <a:p>
            <a:endParaRPr lang="en-US" sz="2800" dirty="0" smtClean="0"/>
          </a:p>
          <a:p>
            <a:pPr lvl="1"/>
            <a:endParaRPr lang="en-US" sz="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endParaRPr lang="en-US" sz="2800" dirty="0"/>
          </a:p>
          <a:p>
            <a:endParaRPr lang="en-US" sz="2800" dirty="0"/>
          </a:p>
        </p:txBody>
      </p:sp>
      <p:pic>
        <p:nvPicPr>
          <p:cNvPr id="2" name="Picture 1"/>
          <p:cNvPicPr>
            <a:picLocks noChangeAspect="1"/>
          </p:cNvPicPr>
          <p:nvPr/>
        </p:nvPicPr>
        <p:blipFill>
          <a:blip r:embed="rId3"/>
          <a:stretch>
            <a:fillRect/>
          </a:stretch>
        </p:blipFill>
        <p:spPr>
          <a:xfrm>
            <a:off x="1646237" y="2049462"/>
            <a:ext cx="8966805" cy="4285699"/>
          </a:xfrm>
          <a:prstGeom prst="rect">
            <a:avLst/>
          </a:prstGeom>
        </p:spPr>
      </p:pic>
    </p:spTree>
    <p:extLst>
      <p:ext uri="{BB962C8B-B14F-4D97-AF65-F5344CB8AC3E}">
        <p14:creationId xmlns:p14="http://schemas.microsoft.com/office/powerpoint/2010/main" val="227894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2039598" cy="917575"/>
          </a:xfrm>
        </p:spPr>
        <p:txBody>
          <a:bodyPr/>
          <a:lstStyle/>
          <a:p>
            <a:r>
              <a:rPr lang="en-US" dirty="0" smtClean="0"/>
              <a:t>App Insights</a:t>
            </a:r>
            <a:endParaRPr lang="en-US" dirty="0"/>
          </a:p>
        </p:txBody>
      </p:sp>
      <p:sp>
        <p:nvSpPr>
          <p:cNvPr id="4" name="Text Placeholder 1"/>
          <p:cNvSpPr>
            <a:spLocks noGrp="1"/>
          </p:cNvSpPr>
          <p:nvPr>
            <p:ph type="body" sz="quarter" idx="10"/>
          </p:nvPr>
        </p:nvSpPr>
        <p:spPr>
          <a:xfrm>
            <a:off x="411528" y="1287462"/>
            <a:ext cx="11902709" cy="5484813"/>
          </a:xfrm>
        </p:spPr>
        <p:txBody>
          <a:bodyPr/>
          <a:lstStyle/>
          <a:p>
            <a:r>
              <a:rPr lang="en-US" sz="2800" dirty="0" smtClean="0"/>
              <a:t>App Insights enable developers to monitor app’s performance and usage statistics</a:t>
            </a:r>
          </a:p>
          <a:p>
            <a:endParaRPr lang="en-US" sz="2800" dirty="0" smtClean="0"/>
          </a:p>
          <a:p>
            <a:r>
              <a:rPr lang="en-US" sz="2800" dirty="0" smtClean="0"/>
              <a:t>Universal Windows project templates are enabled for App Insights and monitors app </a:t>
            </a:r>
            <a:r>
              <a:rPr lang="en-US" sz="2800" b="1" dirty="0" smtClean="0"/>
              <a:t>users, sessions, page view, crashes and real time usage </a:t>
            </a:r>
            <a:r>
              <a:rPr lang="en-US" sz="2800" dirty="0" smtClean="0"/>
              <a:t>without writing any additional code</a:t>
            </a:r>
          </a:p>
          <a:p>
            <a:endParaRPr lang="en-US" sz="2800" dirty="0" smtClean="0"/>
          </a:p>
          <a:p>
            <a:r>
              <a:rPr lang="en-US" sz="2800" dirty="0" smtClean="0"/>
              <a:t>Developers can easily add custom events to collect additional telemetry data for the app</a:t>
            </a:r>
          </a:p>
          <a:p>
            <a:endParaRPr lang="en-US" sz="2800" dirty="0"/>
          </a:p>
          <a:p>
            <a:endParaRPr lang="en-US" sz="2800" dirty="0" smtClean="0"/>
          </a:p>
          <a:p>
            <a:pPr marL="0" indent="0">
              <a:buNone/>
            </a:pPr>
            <a:endParaRPr lang="en-US" sz="2800" dirty="0"/>
          </a:p>
          <a:p>
            <a:endParaRPr lang="en-US" sz="2800" dirty="0" smtClean="0"/>
          </a:p>
          <a:p>
            <a:endParaRPr lang="en-US" sz="2800" dirty="0"/>
          </a:p>
          <a:p>
            <a:endParaRPr lang="en-US" sz="2800" dirty="0" smtClean="0"/>
          </a:p>
          <a:p>
            <a:endParaRPr lang="en-US" sz="2800" dirty="0"/>
          </a:p>
          <a:p>
            <a:endParaRPr lang="en-US" sz="2800" dirty="0" smtClean="0"/>
          </a:p>
          <a:p>
            <a:pPr lvl="1"/>
            <a:endParaRPr lang="en-US" sz="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endParaRPr lang="en-US" sz="2800" dirty="0"/>
          </a:p>
          <a:p>
            <a:endParaRPr lang="en-US" sz="2800" dirty="0"/>
          </a:p>
        </p:txBody>
      </p:sp>
      <p:pic>
        <p:nvPicPr>
          <p:cNvPr id="2" name="Picture 1"/>
          <p:cNvPicPr>
            <a:picLocks noChangeAspect="1"/>
          </p:cNvPicPr>
          <p:nvPr/>
        </p:nvPicPr>
        <p:blipFill>
          <a:blip r:embed="rId3"/>
          <a:stretch>
            <a:fillRect/>
          </a:stretch>
        </p:blipFill>
        <p:spPr>
          <a:xfrm>
            <a:off x="1922763" y="295274"/>
            <a:ext cx="8880237" cy="6142038"/>
          </a:xfrm>
          <a:prstGeom prst="rect">
            <a:avLst/>
          </a:prstGeom>
        </p:spPr>
      </p:pic>
      <p:sp>
        <p:nvSpPr>
          <p:cNvPr id="5" name="Rectangle 4"/>
          <p:cNvSpPr/>
          <p:nvPr/>
        </p:nvSpPr>
        <p:spPr bwMode="auto">
          <a:xfrm>
            <a:off x="8428037" y="1592262"/>
            <a:ext cx="2133600" cy="4572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24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472313" y="2048039"/>
            <a:ext cx="2269924" cy="593118"/>
          </a:xfrm>
        </p:spPr>
        <p:txBody>
          <a:bodyPr/>
          <a:lstStyle/>
          <a:p>
            <a:r>
              <a:rPr lang="en-US" sz="2400" b="1" dirty="0"/>
              <a:t>Universal 8.1 App </a:t>
            </a:r>
            <a:r>
              <a:rPr lang="en-US" sz="2400" b="1" dirty="0" smtClean="0"/>
              <a:t>	</a:t>
            </a:r>
            <a:endParaRPr lang="en-US" sz="2400" b="1" dirty="0"/>
          </a:p>
        </p:txBody>
      </p:sp>
      <p:pic>
        <p:nvPicPr>
          <p:cNvPr id="9" name="Picture 8"/>
          <p:cNvPicPr>
            <a:picLocks noChangeAspect="1"/>
          </p:cNvPicPr>
          <p:nvPr/>
        </p:nvPicPr>
        <p:blipFill>
          <a:blip r:embed="rId3"/>
          <a:stretch>
            <a:fillRect/>
          </a:stretch>
        </p:blipFill>
        <p:spPr>
          <a:xfrm>
            <a:off x="7808479" y="1601687"/>
            <a:ext cx="3809999" cy="1343269"/>
          </a:xfrm>
          <a:prstGeom prst="rect">
            <a:avLst/>
          </a:prstGeom>
        </p:spPr>
      </p:pic>
      <p:sp>
        <p:nvSpPr>
          <p:cNvPr id="15" name="Left Brace 14"/>
          <p:cNvSpPr/>
          <p:nvPr/>
        </p:nvSpPr>
        <p:spPr>
          <a:xfrm rot="16200000">
            <a:off x="8576017" y="54546"/>
            <a:ext cx="237440" cy="662940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404040"/>
              </a:solidFill>
            </a:endParaRPr>
          </a:p>
        </p:txBody>
      </p:sp>
      <p:sp>
        <p:nvSpPr>
          <p:cNvPr id="2" name="TextBox 1"/>
          <p:cNvSpPr txBox="1"/>
          <p:nvPr/>
        </p:nvSpPr>
        <p:spPr>
          <a:xfrm>
            <a:off x="6128701" y="3791765"/>
            <a:ext cx="5715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404040"/>
                    </a:gs>
                    <a:gs pos="30000">
                      <a:srgbClr val="404040"/>
                    </a:gs>
                  </a:gsLst>
                  <a:lin ang="5400000" scaled="0"/>
                </a:gradFill>
              </a:rPr>
              <a:t>1: Single Universal Windows Project</a:t>
            </a:r>
          </a:p>
        </p:txBody>
      </p:sp>
      <p:sp>
        <p:nvSpPr>
          <p:cNvPr id="19" name="Content Placeholder 3"/>
          <p:cNvSpPr>
            <a:spLocks noGrp="1"/>
          </p:cNvSpPr>
          <p:nvPr>
            <p:ph type="body" sz="quarter" idx="4294967295"/>
          </p:nvPr>
        </p:nvSpPr>
        <p:spPr>
          <a:xfrm>
            <a:off x="321744" y="1630620"/>
            <a:ext cx="4969076" cy="4609842"/>
          </a:xfrm>
          <a:prstGeom prst="rect">
            <a:avLst/>
          </a:prstGeom>
        </p:spPr>
        <p:txBody>
          <a:bodyPr/>
          <a:lstStyle/>
          <a:p>
            <a:r>
              <a:rPr lang="en-US" sz="2000" dirty="0" smtClean="0"/>
              <a:t>Add single Universal Windows project to target different Windows 10 devices</a:t>
            </a:r>
          </a:p>
          <a:p>
            <a:endParaRPr lang="en-US" sz="2000" dirty="0" smtClean="0"/>
          </a:p>
          <a:p>
            <a:r>
              <a:rPr lang="en-US" sz="2000" dirty="0" smtClean="0"/>
              <a:t>Use Adaptive code for device family specific APIs</a:t>
            </a:r>
          </a:p>
          <a:p>
            <a:endParaRPr lang="en-US" sz="2000" dirty="0"/>
          </a:p>
          <a:p>
            <a:r>
              <a:rPr lang="en-US" sz="2000" dirty="0" smtClean="0"/>
              <a:t>Use Adaptive UI to support different form factors</a:t>
            </a:r>
          </a:p>
          <a:p>
            <a:endParaRPr lang="en-US" sz="2000" dirty="0"/>
          </a:p>
          <a:p>
            <a:r>
              <a:rPr lang="en-US" sz="2000" dirty="0" smtClean="0"/>
              <a:t>Use Shared projects, WinRT components, PCLs to share code between Universal Windows, Windows 8.1 and WP 8.1 projects</a:t>
            </a:r>
            <a:endParaRPr lang="en-US" sz="2000" dirty="0"/>
          </a:p>
          <a:p>
            <a:endParaRPr lang="en-US" sz="2000" dirty="0" smtClean="0"/>
          </a:p>
          <a:p>
            <a:endParaRPr lang="en-US" sz="2000" dirty="0"/>
          </a:p>
          <a:p>
            <a:endParaRPr lang="en-US" sz="2000" dirty="0"/>
          </a:p>
        </p:txBody>
      </p:sp>
      <p:pic>
        <p:nvPicPr>
          <p:cNvPr id="21" name="Picture 20"/>
          <p:cNvPicPr>
            <a:picLocks noChangeAspect="1"/>
          </p:cNvPicPr>
          <p:nvPr/>
        </p:nvPicPr>
        <p:blipFill>
          <a:blip r:embed="rId4"/>
          <a:stretch>
            <a:fillRect/>
          </a:stretch>
        </p:blipFill>
        <p:spPr>
          <a:xfrm>
            <a:off x="6973347" y="4626614"/>
            <a:ext cx="3442780" cy="1499275"/>
          </a:xfrm>
          <a:prstGeom prst="rect">
            <a:avLst/>
          </a:prstGeom>
          <a:ln>
            <a:solidFill>
              <a:schemeClr val="tx1"/>
            </a:solidFill>
          </a:ln>
        </p:spPr>
      </p:pic>
      <p:sp>
        <p:nvSpPr>
          <p:cNvPr id="11" name="Rectangle 10"/>
          <p:cNvSpPr/>
          <p:nvPr/>
        </p:nvSpPr>
        <p:spPr>
          <a:xfrm>
            <a:off x="182358" y="81270"/>
            <a:ext cx="12285406" cy="830997"/>
          </a:xfrm>
          <a:prstGeom prst="rect">
            <a:avLst/>
          </a:prstGeom>
        </p:spPr>
        <p:txBody>
          <a:bodyPr wrap="square">
            <a:spAutoFit/>
          </a:bodyPr>
          <a:lstStyle/>
          <a:p>
            <a:r>
              <a:rPr lang="en-US" sz="4800" spc="-102" dirty="0">
                <a:ln w="3175">
                  <a:noFill/>
                </a:ln>
                <a:gradFill>
                  <a:gsLst>
                    <a:gs pos="1250">
                      <a:srgbClr val="404040"/>
                    </a:gs>
                    <a:gs pos="100000">
                      <a:srgbClr val="404040"/>
                    </a:gs>
                  </a:gsLst>
                  <a:lin ang="5400000" scaled="0"/>
                </a:gradFill>
                <a:latin typeface="Segoe UI Light"/>
                <a:cs typeface="Segoe UI" pitchFamily="34" charset="0"/>
              </a:rPr>
              <a:t>Upgrade Windows/Windows Phone 8.1 projects</a:t>
            </a:r>
            <a:endParaRPr lang="en-US" dirty="0">
              <a:solidFill>
                <a:srgbClr val="404040"/>
              </a:solidFill>
            </a:endParaRPr>
          </a:p>
        </p:txBody>
      </p:sp>
    </p:spTree>
    <p:extLst>
      <p:ext uri="{BB962C8B-B14F-4D97-AF65-F5344CB8AC3E}">
        <p14:creationId xmlns:p14="http://schemas.microsoft.com/office/powerpoint/2010/main" val="2761902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684373" y="1668462"/>
            <a:ext cx="2269924" cy="593118"/>
          </a:xfrm>
        </p:spPr>
        <p:txBody>
          <a:bodyPr/>
          <a:lstStyle/>
          <a:p>
            <a:r>
              <a:rPr lang="en-US" sz="2400" b="1" dirty="0"/>
              <a:t>Universal 8.1 App </a:t>
            </a:r>
            <a:r>
              <a:rPr lang="en-US" sz="2400" b="1" dirty="0" smtClean="0"/>
              <a:t>	</a:t>
            </a:r>
            <a:endParaRPr lang="en-US" sz="2400" b="1" dirty="0"/>
          </a:p>
        </p:txBody>
      </p:sp>
      <p:pic>
        <p:nvPicPr>
          <p:cNvPr id="9" name="Picture 8"/>
          <p:cNvPicPr>
            <a:picLocks noChangeAspect="1"/>
          </p:cNvPicPr>
          <p:nvPr/>
        </p:nvPicPr>
        <p:blipFill>
          <a:blip r:embed="rId3"/>
          <a:stretch>
            <a:fillRect/>
          </a:stretch>
        </p:blipFill>
        <p:spPr>
          <a:xfrm>
            <a:off x="8020539" y="1222110"/>
            <a:ext cx="3809999" cy="1343269"/>
          </a:xfrm>
          <a:prstGeom prst="rect">
            <a:avLst/>
          </a:prstGeom>
        </p:spPr>
      </p:pic>
      <p:sp>
        <p:nvSpPr>
          <p:cNvPr id="15" name="Left Brace 14"/>
          <p:cNvSpPr/>
          <p:nvPr/>
        </p:nvSpPr>
        <p:spPr>
          <a:xfrm rot="16200000">
            <a:off x="8788077" y="-325031"/>
            <a:ext cx="237440" cy="662940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404040"/>
              </a:solidFill>
            </a:endParaRPr>
          </a:p>
        </p:txBody>
      </p:sp>
      <p:sp>
        <p:nvSpPr>
          <p:cNvPr id="2" name="TextBox 1"/>
          <p:cNvSpPr txBox="1"/>
          <p:nvPr/>
        </p:nvSpPr>
        <p:spPr>
          <a:xfrm>
            <a:off x="5608637" y="3336245"/>
            <a:ext cx="6705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404040"/>
                    </a:gs>
                    <a:gs pos="30000">
                      <a:srgbClr val="404040"/>
                    </a:gs>
                  </a:gsLst>
                  <a:lin ang="5400000" scaled="0"/>
                </a:gradFill>
              </a:rPr>
              <a:t>2</a:t>
            </a:r>
            <a:r>
              <a:rPr lang="en-US" sz="2400" dirty="0" smtClean="0">
                <a:gradFill>
                  <a:gsLst>
                    <a:gs pos="2917">
                      <a:srgbClr val="404040"/>
                    </a:gs>
                    <a:gs pos="30000">
                      <a:srgbClr val="404040"/>
                    </a:gs>
                  </a:gsLst>
                  <a:lin ang="5400000" scaled="0"/>
                </a:gradFill>
              </a:rPr>
              <a:t>: Different project/package for a device family</a:t>
            </a:r>
          </a:p>
        </p:txBody>
      </p:sp>
      <p:sp>
        <p:nvSpPr>
          <p:cNvPr id="19" name="Content Placeholder 3"/>
          <p:cNvSpPr>
            <a:spLocks noGrp="1"/>
          </p:cNvSpPr>
          <p:nvPr>
            <p:ph type="body" sz="quarter" idx="4294967295"/>
          </p:nvPr>
        </p:nvSpPr>
        <p:spPr>
          <a:xfrm>
            <a:off x="114411" y="296863"/>
            <a:ext cx="5646626" cy="7205049"/>
          </a:xfrm>
          <a:prstGeom prst="rect">
            <a:avLst/>
          </a:prstGeom>
        </p:spPr>
        <p:txBody>
          <a:bodyPr/>
          <a:lstStyle/>
          <a:p>
            <a:r>
              <a:rPr lang="en-US" sz="2000" dirty="0" smtClean="0"/>
              <a:t>Add a new Universal Windows project to target a specific Windows 10 device (ex: Mobile)</a:t>
            </a:r>
          </a:p>
          <a:p>
            <a:endParaRPr lang="en-US" sz="2000" dirty="0" smtClean="0"/>
          </a:p>
          <a:p>
            <a:r>
              <a:rPr lang="en-US" sz="2000" dirty="0" smtClean="0"/>
              <a:t>Update Package.appxmanifest to include “Windows.Mobile” device family with matching MinVersion/MaxVersionTested</a:t>
            </a:r>
          </a:p>
          <a:p>
            <a:endParaRPr lang="en-US" sz="2000" dirty="0" smtClean="0"/>
          </a:p>
          <a:p>
            <a:pPr marL="0" indent="0">
              <a:buNone/>
            </a:pPr>
            <a:r>
              <a:rPr lang="en-US" sz="1400" dirty="0" smtClean="0">
                <a:solidFill>
                  <a:srgbClr val="0000FF"/>
                </a:solidFill>
                <a:highlight>
                  <a:srgbClr val="FFFFFF"/>
                </a:highlight>
                <a:latin typeface="Consolas" panose="020B0609020204030204" pitchFamily="49" charset="0"/>
              </a:rPr>
              <a:t>   &lt;</a:t>
            </a:r>
            <a:r>
              <a:rPr lang="en-US" sz="1200" dirty="0" smtClean="0">
                <a:solidFill>
                  <a:srgbClr val="A31515"/>
                </a:solidFill>
                <a:highlight>
                  <a:srgbClr val="FFFFFF"/>
                </a:highlight>
                <a:latin typeface="Consolas" panose="020B0609020204030204" pitchFamily="49" charset="0"/>
              </a:rPr>
              <a:t>Dependencies</a:t>
            </a:r>
            <a:r>
              <a:rPr lang="en-US" sz="1200" dirty="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pPr marL="0" indent="0">
              <a:buNone/>
            </a:pPr>
            <a:r>
              <a:rPr lang="en-US" sz="1200" dirty="0" smtClean="0">
                <a:solidFill>
                  <a:srgbClr val="0000FF"/>
                </a:solidFill>
                <a:highlight>
                  <a:srgbClr val="FFFFFF"/>
                </a:highlight>
                <a:latin typeface="Consolas" panose="020B0609020204030204" pitchFamily="49" charset="0"/>
              </a:rPr>
              <a:t>      &lt;</a:t>
            </a:r>
            <a:r>
              <a:rPr lang="en-US" sz="1200" dirty="0" smtClean="0">
                <a:solidFill>
                  <a:srgbClr val="A31515"/>
                </a:solidFill>
                <a:highlight>
                  <a:srgbClr val="FFFFFF"/>
                </a:highlight>
                <a:latin typeface="Consolas" panose="020B0609020204030204" pitchFamily="49" charset="0"/>
              </a:rPr>
              <a:t>TargetDeviceFamily</a:t>
            </a:r>
            <a:r>
              <a:rPr lang="en-US" sz="1200" dirty="0" smtClean="0">
                <a:solidFill>
                  <a:srgbClr val="0000FF"/>
                </a:solidFill>
                <a:highlight>
                  <a:srgbClr val="FFFFFF"/>
                </a:highlight>
                <a:latin typeface="Consolas" panose="020B0609020204030204" pitchFamily="49" charset="0"/>
              </a:rPr>
              <a:t> </a:t>
            </a:r>
          </a:p>
          <a:p>
            <a:pPr marL="0" indent="0">
              <a:buNone/>
            </a:pPr>
            <a:r>
              <a:rPr lang="en-US" sz="1200" dirty="0">
                <a:solidFill>
                  <a:srgbClr val="0000FF"/>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       </a:t>
            </a:r>
            <a:r>
              <a:rPr lang="en-US" sz="1200" dirty="0" smtClean="0">
                <a:solidFill>
                  <a:srgbClr val="FF0000"/>
                </a:solidFill>
                <a:highlight>
                  <a:srgbClr val="FFFFFF"/>
                </a:highlight>
                <a:latin typeface="Consolas" panose="020B0609020204030204" pitchFamily="49" charset="0"/>
              </a:rPr>
              <a:t>Name</a:t>
            </a:r>
            <a:r>
              <a:rPr lang="en-US" sz="1200" dirty="0" smtClean="0">
                <a:solidFill>
                  <a:srgbClr val="0000FF"/>
                </a:solidFill>
                <a:highlight>
                  <a:srgbClr val="FFFFFF"/>
                </a:highlight>
                <a:latin typeface="Consolas" panose="020B0609020204030204" pitchFamily="49" charset="0"/>
              </a:rPr>
              <a:t>=</a:t>
            </a:r>
            <a:r>
              <a:rPr lang="en-US" sz="1200" dirty="0" smtClean="0">
                <a:solidFill>
                  <a:srgbClr val="000000"/>
                </a:solidFill>
                <a:highlight>
                  <a:srgbClr val="FFFFFF"/>
                </a:highlight>
                <a:latin typeface="Consolas" panose="020B0609020204030204" pitchFamily="49" charset="0"/>
              </a:rPr>
              <a:t>"</a:t>
            </a:r>
            <a:r>
              <a:rPr lang="en-US" sz="1200" dirty="0" smtClean="0">
                <a:solidFill>
                  <a:srgbClr val="0000FF"/>
                </a:solidFill>
                <a:highlight>
                  <a:srgbClr val="FFFFFF"/>
                </a:highlight>
                <a:latin typeface="Consolas" panose="020B0609020204030204" pitchFamily="49" charset="0"/>
              </a:rPr>
              <a:t>Windows.Mobile</a:t>
            </a:r>
            <a:r>
              <a:rPr lang="en-US" sz="1200" dirty="0" smtClean="0">
                <a:solidFill>
                  <a:srgbClr val="000000"/>
                </a:solidFill>
                <a:highlight>
                  <a:srgbClr val="FFFFFF"/>
                </a:highlight>
                <a:latin typeface="Consolas" panose="020B0609020204030204" pitchFamily="49" charset="0"/>
              </a:rPr>
              <a:t>"</a:t>
            </a:r>
            <a:r>
              <a:rPr lang="en-US" sz="1200" dirty="0" smtClean="0">
                <a:solidFill>
                  <a:srgbClr val="0000FF"/>
                </a:solidFill>
                <a:highlight>
                  <a:srgbClr val="FFFFFF"/>
                </a:highlight>
                <a:latin typeface="Consolas" panose="020B0609020204030204" pitchFamily="49" charset="0"/>
              </a:rPr>
              <a:t>    </a:t>
            </a:r>
          </a:p>
          <a:p>
            <a:pPr marL="0" indent="0">
              <a:buNone/>
            </a:pPr>
            <a:r>
              <a:rPr lang="en-US" sz="1200" dirty="0">
                <a:solidFill>
                  <a:srgbClr val="0000FF"/>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       </a:t>
            </a:r>
            <a:r>
              <a:rPr lang="en-US" sz="1200" dirty="0" smtClean="0">
                <a:solidFill>
                  <a:srgbClr val="FF0000"/>
                </a:solidFill>
                <a:highlight>
                  <a:srgbClr val="FFFFFF"/>
                </a:highlight>
                <a:latin typeface="Consolas" panose="020B0609020204030204" pitchFamily="49" charset="0"/>
              </a:rPr>
              <a:t>MinVersion</a:t>
            </a:r>
            <a:r>
              <a:rPr lang="en-US" sz="1200" dirty="0" smtClean="0">
                <a:solidFill>
                  <a:srgbClr val="0000FF"/>
                </a:solidFill>
                <a:highlight>
                  <a:srgbClr val="FFFFFF"/>
                </a:highlight>
                <a:latin typeface="Consolas" panose="020B0609020204030204" pitchFamily="49" charset="0"/>
              </a:rPr>
              <a:t>=</a:t>
            </a:r>
            <a:r>
              <a:rPr lang="en-US" sz="1200" dirty="0" smtClean="0">
                <a:solidFill>
                  <a:srgbClr val="000000"/>
                </a:solidFill>
                <a:highlight>
                  <a:srgbClr val="FFFFFF"/>
                </a:highlight>
                <a:latin typeface="Consolas" panose="020B0609020204030204" pitchFamily="49" charset="0"/>
              </a:rPr>
              <a:t>“&lt;</a:t>
            </a:r>
            <a:r>
              <a:rPr lang="en-US" sz="1200" dirty="0" err="1" smtClean="0">
                <a:solidFill>
                  <a:srgbClr val="0000FF"/>
                </a:solidFill>
                <a:highlight>
                  <a:srgbClr val="FFFFFF"/>
                </a:highlight>
                <a:latin typeface="Consolas" panose="020B0609020204030204" pitchFamily="49" charset="0"/>
              </a:rPr>
              <a:t>Windows.Mobile</a:t>
            </a:r>
            <a:r>
              <a:rPr lang="en-US" sz="1200" dirty="0" smtClean="0">
                <a:solidFill>
                  <a:srgbClr val="0000FF"/>
                </a:solidFill>
                <a:highlight>
                  <a:srgbClr val="FFFFFF"/>
                </a:highlight>
                <a:latin typeface="Consolas" panose="020B0609020204030204" pitchFamily="49" charset="0"/>
              </a:rPr>
              <a:t> MinVersion&gt;</a:t>
            </a:r>
            <a:r>
              <a:rPr lang="en-US" sz="1200" dirty="0" smtClean="0">
                <a:solidFill>
                  <a:srgbClr val="000000"/>
                </a:solidFill>
                <a:highlight>
                  <a:srgbClr val="FFFFFF"/>
                </a:highlight>
                <a:latin typeface="Consolas" panose="020B0609020204030204" pitchFamily="49" charset="0"/>
              </a:rPr>
              <a:t>“</a:t>
            </a:r>
          </a:p>
          <a:p>
            <a:pPr marL="0" indent="0">
              <a:buNone/>
            </a:pPr>
            <a:r>
              <a:rPr lang="en-US" sz="1200" dirty="0" smtClean="0">
                <a:solidFill>
                  <a:srgbClr val="000000"/>
                </a:solidFill>
                <a:highlight>
                  <a:srgbClr val="FFFFFF"/>
                </a:highlight>
                <a:latin typeface="Consolas" panose="020B0609020204030204" pitchFamily="49" charset="0"/>
              </a:rPr>
              <a:t>        </a:t>
            </a:r>
            <a:r>
              <a:rPr lang="en-US" sz="1200" dirty="0" smtClean="0">
                <a:solidFill>
                  <a:srgbClr val="FF0000"/>
                </a:solidFill>
                <a:highlight>
                  <a:srgbClr val="FFFFFF"/>
                </a:highlight>
                <a:latin typeface="Consolas" panose="020B0609020204030204" pitchFamily="49" charset="0"/>
              </a:rPr>
              <a:t>MaxVersionTested</a:t>
            </a:r>
            <a:r>
              <a:rPr lang="en-US" sz="1200" dirty="0" smtClean="0">
                <a:solidFill>
                  <a:srgbClr val="0000FF"/>
                </a:solidFill>
                <a:highlight>
                  <a:srgbClr val="FFFFFF"/>
                </a:highlight>
                <a:latin typeface="Consolas" panose="020B0609020204030204" pitchFamily="49" charset="0"/>
              </a:rPr>
              <a:t>=</a:t>
            </a:r>
            <a:r>
              <a:rPr lang="en-US" sz="1200" dirty="0" smtClean="0">
                <a:solidFill>
                  <a:srgbClr val="000000"/>
                </a:solidFill>
                <a:highlight>
                  <a:srgbClr val="FFFFFF"/>
                </a:highlight>
                <a:latin typeface="Consolas" panose="020B0609020204030204" pitchFamily="49" charset="0"/>
              </a:rPr>
              <a:t>“&lt;</a:t>
            </a:r>
            <a:r>
              <a:rPr lang="en-US" sz="1200" dirty="0" err="1" smtClean="0">
                <a:solidFill>
                  <a:srgbClr val="0000FF"/>
                </a:solidFill>
                <a:highlight>
                  <a:srgbClr val="FFFFFF"/>
                </a:highlight>
                <a:latin typeface="Consolas" panose="020B0609020204030204" pitchFamily="49" charset="0"/>
              </a:rPr>
              <a:t>Windows.Mobile</a:t>
            </a:r>
            <a:r>
              <a:rPr lang="en-US" sz="1200" dirty="0" smtClean="0">
                <a:solidFill>
                  <a:srgbClr val="0000FF"/>
                </a:solidFill>
                <a:highlight>
                  <a:srgbClr val="FFFFFF"/>
                </a:highlight>
                <a:latin typeface="Consolas" panose="020B0609020204030204" pitchFamily="49" charset="0"/>
              </a:rPr>
              <a:t> MaxVersionTested&gt;</a:t>
            </a:r>
            <a:r>
              <a:rPr lang="en-US" sz="1200" dirty="0" smtClean="0">
                <a:solidFill>
                  <a:srgbClr val="000000"/>
                </a:solidFill>
                <a:highlight>
                  <a:srgbClr val="FFFFFF"/>
                </a:highlight>
                <a:latin typeface="Consolas" panose="020B0609020204030204" pitchFamily="49" charset="0"/>
              </a:rPr>
              <a:t>"</a:t>
            </a:r>
            <a:r>
              <a:rPr lang="en-US" sz="1200" dirty="0" smtClean="0">
                <a:solidFill>
                  <a:srgbClr val="0000FF"/>
                </a:solidFill>
                <a:highlight>
                  <a:srgbClr val="FFFFFF"/>
                </a:highlight>
                <a:latin typeface="Consolas" panose="020B0609020204030204" pitchFamily="49" charset="0"/>
              </a:rPr>
              <a:t>/&gt;</a:t>
            </a:r>
            <a:endParaRPr lang="en-US" sz="1200" dirty="0">
              <a:solidFill>
                <a:srgbClr val="000000"/>
              </a:solidFill>
              <a:highlight>
                <a:srgbClr val="FFFFFF"/>
              </a:highlight>
              <a:latin typeface="Consolas" panose="020B0609020204030204" pitchFamily="49" charset="0"/>
            </a:endParaRPr>
          </a:p>
          <a:p>
            <a:pPr marL="0" indent="0">
              <a:buNone/>
            </a:pPr>
            <a:r>
              <a:rPr lang="en-US" sz="1200" dirty="0" smtClean="0">
                <a:solidFill>
                  <a:srgbClr val="0000FF"/>
                </a:solidFill>
                <a:highlight>
                  <a:srgbClr val="FFFFFF"/>
                </a:highlight>
                <a:latin typeface="Consolas" panose="020B0609020204030204" pitchFamily="49" charset="0"/>
              </a:rPr>
              <a:t>   &lt;/</a:t>
            </a:r>
            <a:r>
              <a:rPr lang="en-US" sz="1200" dirty="0">
                <a:solidFill>
                  <a:srgbClr val="A31515"/>
                </a:solidFill>
                <a:highlight>
                  <a:srgbClr val="FFFFFF"/>
                </a:highlight>
                <a:latin typeface="Consolas" panose="020B0609020204030204" pitchFamily="49" charset="0"/>
              </a:rPr>
              <a:t>Dependencies</a:t>
            </a:r>
            <a:r>
              <a:rPr lang="en-US" sz="1200" dirty="0">
                <a:solidFill>
                  <a:srgbClr val="0000FF"/>
                </a:solidFill>
                <a:highlight>
                  <a:srgbClr val="FFFFFF"/>
                </a:highlight>
                <a:latin typeface="Consolas" panose="020B0609020204030204" pitchFamily="49" charset="0"/>
              </a:rPr>
              <a:t>&gt;</a:t>
            </a:r>
            <a:endParaRPr lang="en-US" sz="1200" dirty="0" smtClean="0"/>
          </a:p>
          <a:p>
            <a:endParaRPr lang="en-US" sz="2000" dirty="0"/>
          </a:p>
          <a:p>
            <a:r>
              <a:rPr lang="en-US" sz="2000" dirty="0" smtClean="0"/>
              <a:t>Add a new Universal Windows project to target other Windows 10 devices</a:t>
            </a:r>
          </a:p>
          <a:p>
            <a:endParaRPr lang="en-US" sz="2000" dirty="0" smtClean="0"/>
          </a:p>
          <a:p>
            <a:r>
              <a:rPr lang="en-US" sz="2000" dirty="0"/>
              <a:t>Use Shared projects, WinRT components, PCLs to share code between Universal Windows, Windows 8.1 and WP 8.1 projects</a:t>
            </a:r>
          </a:p>
          <a:p>
            <a:endParaRPr lang="en-US" sz="2000" dirty="0" smtClean="0"/>
          </a:p>
          <a:p>
            <a:endParaRPr lang="en-US" sz="2000" dirty="0"/>
          </a:p>
          <a:p>
            <a:endParaRPr lang="en-US" sz="2000" dirty="0"/>
          </a:p>
        </p:txBody>
      </p:sp>
      <p:pic>
        <p:nvPicPr>
          <p:cNvPr id="8" name="Picture 7"/>
          <p:cNvPicPr>
            <a:picLocks noChangeAspect="1"/>
          </p:cNvPicPr>
          <p:nvPr/>
        </p:nvPicPr>
        <p:blipFill>
          <a:blip r:embed="rId4"/>
          <a:stretch>
            <a:fillRect/>
          </a:stretch>
        </p:blipFill>
        <p:spPr>
          <a:xfrm>
            <a:off x="7344697" y="4124722"/>
            <a:ext cx="3413582" cy="1652086"/>
          </a:xfrm>
          <a:prstGeom prst="rect">
            <a:avLst/>
          </a:prstGeom>
          <a:ln>
            <a:solidFill>
              <a:schemeClr val="tx1"/>
            </a:solidFill>
          </a:ln>
        </p:spPr>
      </p:pic>
    </p:spTree>
    <p:extLst>
      <p:ext uri="{BB962C8B-B14F-4D97-AF65-F5344CB8AC3E}">
        <p14:creationId xmlns:p14="http://schemas.microsoft.com/office/powerpoint/2010/main" val="77864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graphicFrame>
        <p:nvGraphicFramePr>
          <p:cNvPr id="5" name="Table 4"/>
          <p:cNvGraphicFramePr>
            <a:graphicFrameLocks noGrp="1"/>
          </p:cNvGraphicFramePr>
          <p:nvPr>
            <p:extLst/>
          </p:nvPr>
        </p:nvGraphicFramePr>
        <p:xfrm>
          <a:off x="2941637" y="8145462"/>
          <a:ext cx="11506199" cy="2590800"/>
        </p:xfrm>
        <a:graphic>
          <a:graphicData uri="http://schemas.openxmlformats.org/drawingml/2006/table">
            <a:tbl>
              <a:tblPr firstRow="1" bandRow="1">
                <a:tableStyleId>{21E4AEA4-8DFA-4A89-87EB-49C32662AFE0}</a:tableStyleId>
              </a:tblPr>
              <a:tblGrid>
                <a:gridCol w="8077199">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121779">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7" name="Text Placeholder 1"/>
          <p:cNvSpPr>
            <a:spLocks noGrp="1"/>
          </p:cNvSpPr>
          <p:nvPr>
            <p:ph type="body" sz="quarter" idx="10"/>
          </p:nvPr>
        </p:nvSpPr>
        <p:spPr>
          <a:xfrm>
            <a:off x="411528" y="1509712"/>
            <a:ext cx="11902709" cy="12557284"/>
          </a:xfrm>
        </p:spPr>
        <p:txBody>
          <a:bodyPr/>
          <a:lstStyle/>
          <a:p>
            <a:r>
              <a:rPr lang="en-US" sz="2800" dirty="0" smtClean="0"/>
              <a:t>Windows 10 Samples </a:t>
            </a:r>
            <a:endParaRPr lang="en-US" sz="2800" dirty="0"/>
          </a:p>
          <a:p>
            <a:endParaRPr lang="en-US" sz="2800" dirty="0"/>
          </a:p>
          <a:p>
            <a:endParaRPr lang="en-US" sz="2800" dirty="0" smtClean="0"/>
          </a:p>
          <a:p>
            <a:r>
              <a:rPr lang="en-US" sz="2800" dirty="0" smtClean="0"/>
              <a:t>Developer Assistant for Visual Studio </a:t>
            </a:r>
          </a:p>
          <a:p>
            <a:pPr marL="0" indent="0">
              <a:buNone/>
            </a:pPr>
            <a:r>
              <a:rPr lang="en-US" sz="2800" dirty="0"/>
              <a:t> </a:t>
            </a:r>
            <a:r>
              <a:rPr lang="en-US" sz="2800" dirty="0" smtClean="0"/>
              <a:t>  </a:t>
            </a:r>
            <a:r>
              <a:rPr lang="en-US" sz="2800" dirty="0" smtClean="0">
                <a:hlinkClick r:id="rId2"/>
              </a:rPr>
              <a:t>http</a:t>
            </a:r>
            <a:r>
              <a:rPr lang="en-US" sz="2800" dirty="0">
                <a:hlinkClick r:id="rId2"/>
              </a:rPr>
              <a:t>://</a:t>
            </a:r>
            <a:r>
              <a:rPr lang="en-US" sz="2800" dirty="0" smtClean="0">
                <a:hlinkClick r:id="rId2"/>
              </a:rPr>
              <a:t>aka.ms/devassistant</a:t>
            </a:r>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endParaRPr lang="en-US" sz="2800" dirty="0"/>
          </a:p>
          <a:p>
            <a:endParaRPr lang="en-US" sz="2800" dirty="0" smtClean="0"/>
          </a:p>
          <a:p>
            <a:pPr marL="0" indent="0">
              <a:buNone/>
            </a:pPr>
            <a:endParaRPr lang="en-US" sz="2800" dirty="0"/>
          </a:p>
          <a:p>
            <a:endParaRPr lang="en-US" sz="2800" dirty="0" smtClean="0"/>
          </a:p>
          <a:p>
            <a:endParaRPr lang="en-US" sz="2800" dirty="0"/>
          </a:p>
          <a:p>
            <a:endParaRPr lang="en-US" sz="2800" dirty="0" smtClean="0"/>
          </a:p>
          <a:p>
            <a:endParaRPr lang="en-US" sz="2800" dirty="0"/>
          </a:p>
          <a:p>
            <a:endParaRPr lang="en-US" sz="2800" dirty="0" smtClean="0"/>
          </a:p>
          <a:p>
            <a:pPr lvl="1"/>
            <a:endParaRPr lang="en-US" sz="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endParaRPr lang="en-US" sz="2800" dirty="0"/>
          </a:p>
          <a:p>
            <a:endParaRPr lang="en-US" sz="2800" dirty="0"/>
          </a:p>
        </p:txBody>
      </p:sp>
      <p:sp>
        <p:nvSpPr>
          <p:cNvPr id="8" name="Rectangle 7"/>
          <p:cNvSpPr/>
          <p:nvPr/>
        </p:nvSpPr>
        <p:spPr>
          <a:xfrm>
            <a:off x="808037" y="1897062"/>
            <a:ext cx="8814785" cy="523220"/>
          </a:xfrm>
          <a:prstGeom prst="rect">
            <a:avLst/>
          </a:prstGeom>
        </p:spPr>
        <p:txBody>
          <a:bodyPr wrap="none">
            <a:spAutoFit/>
          </a:bodyPr>
          <a:lstStyle/>
          <a:p>
            <a:r>
              <a:rPr lang="en-US" sz="2800" dirty="0">
                <a:gradFill>
                  <a:gsLst>
                    <a:gs pos="1250">
                      <a:srgbClr val="404040"/>
                    </a:gs>
                    <a:gs pos="100000">
                      <a:srgbClr val="404040"/>
                    </a:gs>
                  </a:gsLst>
                  <a:lin ang="5400000" scaled="0"/>
                </a:gradFill>
                <a:latin typeface="Segoe UI Light"/>
                <a:hlinkClick r:id="rId3"/>
              </a:rPr>
              <a:t>https://github.com/Microsoft/Windows-universal-samples</a:t>
            </a:r>
            <a:endParaRPr lang="en-US"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106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71172"/>
          </a:xfrm>
        </p:spPr>
        <p:txBody>
          <a:bodyPr/>
          <a:lstStyle/>
          <a:p>
            <a:pPr marL="0" indent="0">
              <a:buNone/>
            </a:pPr>
            <a:endParaRPr lang="en-US" sz="4400" dirty="0"/>
          </a:p>
          <a:p>
            <a:endParaRPr lang="en-US" dirty="0"/>
          </a:p>
        </p:txBody>
      </p:sp>
      <p:sp>
        <p:nvSpPr>
          <p:cNvPr id="3" name="Title 2"/>
          <p:cNvSpPr>
            <a:spLocks noGrp="1"/>
          </p:cNvSpPr>
          <p:nvPr>
            <p:ph type="title"/>
          </p:nvPr>
        </p:nvSpPr>
        <p:spPr/>
        <p:txBody>
          <a:bodyPr/>
          <a:lstStyle/>
          <a:p>
            <a:r>
              <a:rPr lang="en-US" dirty="0" smtClean="0"/>
              <a:t>Agenda</a:t>
            </a:r>
            <a:endParaRPr lang="en-US" dirty="0"/>
          </a:p>
        </p:txBody>
      </p:sp>
      <p:sp>
        <p:nvSpPr>
          <p:cNvPr id="4" name="TextBox 3"/>
          <p:cNvSpPr txBox="1"/>
          <p:nvPr/>
        </p:nvSpPr>
        <p:spPr>
          <a:xfrm>
            <a:off x="769938" y="1948436"/>
            <a:ext cx="10896600" cy="3428631"/>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Session 2 - Building Apps for Windows 10 </a:t>
            </a:r>
            <a:endParaRPr lang="en-US" sz="3200" dirty="0" smtClean="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2800" dirty="0" smtClean="0"/>
              <a:t>Overview of Universal App Model</a:t>
            </a:r>
          </a:p>
          <a:p>
            <a:pPr marL="752121" lvl="1" indent="-285750" fontAlgn="ctr">
              <a:buFont typeface="Arial" panose="020B0604020202020204" pitchFamily="34" charset="0"/>
              <a:buChar char="•"/>
            </a:pPr>
            <a:r>
              <a:rPr lang="en-US" dirty="0"/>
              <a:t>New APIs for Windows 10</a:t>
            </a:r>
          </a:p>
          <a:p>
            <a:pPr marL="1218492" lvl="2" indent="-285750" fontAlgn="ctr">
              <a:buFont typeface="Arial" panose="020B0604020202020204" pitchFamily="34" charset="0"/>
              <a:buChar char="•"/>
            </a:pPr>
            <a:r>
              <a:rPr lang="en-US" dirty="0"/>
              <a:t>(Cortana, Device-specific extensions, various </a:t>
            </a:r>
            <a:r>
              <a:rPr lang="en-US" dirty="0" err="1"/>
              <a:t>Nuget</a:t>
            </a:r>
            <a:r>
              <a:rPr lang="en-US" dirty="0"/>
              <a:t> packages, </a:t>
            </a:r>
            <a:r>
              <a:rPr lang="en-US" dirty="0" err="1"/>
              <a:t>etc</a:t>
            </a:r>
            <a:r>
              <a:rPr lang="en-US" dirty="0"/>
              <a:t>)</a:t>
            </a:r>
          </a:p>
          <a:p>
            <a:pPr marL="457200" indent="-457200" fontAlgn="ctr">
              <a:buFont typeface="Arial" panose="020B0604020202020204" pitchFamily="34" charset="0"/>
              <a:buChar char="•"/>
            </a:pPr>
            <a:r>
              <a:rPr lang="en-US" sz="2800" dirty="0"/>
              <a:t>Migration &amp; </a:t>
            </a:r>
            <a:r>
              <a:rPr lang="en-US" sz="2800" dirty="0" smtClean="0"/>
              <a:t>Bridges</a:t>
            </a:r>
          </a:p>
          <a:p>
            <a:pPr marL="752121" lvl="1" indent="-285750" fontAlgn="ctr">
              <a:buFont typeface="Arial" panose="020B0604020202020204" pitchFamily="34" charset="0"/>
              <a:buChar char="•"/>
            </a:pPr>
            <a:r>
              <a:rPr lang="en-US" dirty="0"/>
              <a:t>Strategies for Migrating Apps from other platforms</a:t>
            </a:r>
          </a:p>
          <a:p>
            <a:pPr marL="752121" lvl="1" indent="-285750" fontAlgn="ctr">
              <a:buFont typeface="Arial" panose="020B0604020202020204" pitchFamily="34" charset="0"/>
              <a:buChar char="•"/>
            </a:pPr>
            <a:r>
              <a:rPr lang="en-US" dirty="0"/>
              <a:t>Overview of the various Bridges that can be used to partially automate the migration</a:t>
            </a:r>
          </a:p>
          <a:p>
            <a:pPr marL="1218492" lvl="2" indent="-285750" fontAlgn="ctr">
              <a:buFont typeface="Arial" panose="020B0604020202020204" pitchFamily="34" charset="0"/>
              <a:buChar char="•"/>
            </a:pPr>
            <a:r>
              <a:rPr lang="en-US" dirty="0"/>
              <a:t>Convert Web Applications into Windows Applications with Hosted Web Apps</a:t>
            </a: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350383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a:spLocks noGrp="1"/>
          </p:cNvSpPr>
          <p:nvPr>
            <p:ph type="body" sz="quarter" idx="10"/>
          </p:nvPr>
        </p:nvSpPr>
        <p:spPr>
          <a:xfrm>
            <a:off x="274638" y="1212850"/>
            <a:ext cx="11887200" cy="5484812"/>
          </a:xfrm>
        </p:spPr>
        <p:txBody>
          <a:bodyPr>
            <a:normAutofit fontScale="92500" lnSpcReduction="10000"/>
          </a:bodyPr>
          <a:lstStyle/>
          <a:p>
            <a:r>
              <a:rPr lang="en-US" dirty="0" smtClean="0"/>
              <a:t>Windows has never had a definition of an app</a:t>
            </a:r>
          </a:p>
          <a:p>
            <a:r>
              <a:rPr lang="en-US" dirty="0" smtClean="0"/>
              <a:t>You know it when you see it but it’s never written down</a:t>
            </a:r>
          </a:p>
          <a:p>
            <a:r>
              <a:rPr lang="en-US" dirty="0" smtClean="0"/>
              <a:t>Started with .exe but…</a:t>
            </a:r>
          </a:p>
          <a:p>
            <a:pPr lvl="1"/>
            <a:r>
              <a:rPr lang="en-US" dirty="0" smtClean="0"/>
              <a:t>How do you install it?</a:t>
            </a:r>
          </a:p>
          <a:p>
            <a:pPr lvl="1"/>
            <a:r>
              <a:rPr lang="en-US" dirty="0" smtClean="0"/>
              <a:t>How do you store state?</a:t>
            </a:r>
          </a:p>
          <a:p>
            <a:pPr lvl="1"/>
            <a:r>
              <a:rPr lang="en-US" dirty="0" smtClean="0"/>
              <a:t>How long does the app run for?</a:t>
            </a:r>
          </a:p>
          <a:p>
            <a:pPr lvl="1"/>
            <a:r>
              <a:rPr lang="en-US" dirty="0" smtClean="0"/>
              <a:t>What’s the versioning story?</a:t>
            </a:r>
          </a:p>
          <a:p>
            <a:pPr lvl="1"/>
            <a:r>
              <a:rPr lang="en-US" dirty="0" smtClean="0"/>
              <a:t>How do you integrate with the OS?</a:t>
            </a:r>
          </a:p>
          <a:p>
            <a:pPr lvl="1"/>
            <a:r>
              <a:rPr lang="en-US" dirty="0" smtClean="0"/>
              <a:t>How do you integrate with other apps?</a:t>
            </a:r>
          </a:p>
          <a:p>
            <a:pPr lvl="1"/>
            <a:r>
              <a:rPr lang="en-US" dirty="0" smtClean="0"/>
              <a:t>What can your app do?</a:t>
            </a:r>
          </a:p>
          <a:p>
            <a:r>
              <a:rPr lang="en-US" dirty="0" smtClean="0"/>
              <a:t>The UWP App Model provides answers to these questions</a:t>
            </a:r>
            <a:endParaRPr lang="en-US" dirty="0"/>
          </a:p>
        </p:txBody>
      </p:sp>
      <p:sp>
        <p:nvSpPr>
          <p:cNvPr id="3" name="Title 2"/>
          <p:cNvSpPr>
            <a:spLocks noGrp="1"/>
          </p:cNvSpPr>
          <p:nvPr>
            <p:ph type="title"/>
          </p:nvPr>
        </p:nvSpPr>
        <p:spPr/>
        <p:txBody>
          <a:bodyPr/>
          <a:lstStyle/>
          <a:p>
            <a:r>
              <a:rPr lang="en-US" dirty="0" smtClean="0"/>
              <a:t>Why do we need an app model?</a:t>
            </a:r>
            <a:endParaRPr lang="en-US" dirty="0"/>
          </a:p>
        </p:txBody>
      </p:sp>
    </p:spTree>
    <p:extLst>
      <p:ext uri="{BB962C8B-B14F-4D97-AF65-F5344CB8AC3E}">
        <p14:creationId xmlns:p14="http://schemas.microsoft.com/office/powerpoint/2010/main" val="199289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343001"/>
          </a:xfrm>
        </p:spPr>
        <p:txBody>
          <a:bodyPr/>
          <a:lstStyle/>
          <a:p>
            <a:r>
              <a:rPr lang="en-US" dirty="0" smtClean="0"/>
              <a:t>Defines the app </a:t>
            </a:r>
            <a:r>
              <a:rPr lang="en-US" dirty="0" err="1" smtClean="0"/>
              <a:t>lifecyle</a:t>
            </a:r>
            <a:endParaRPr lang="en-US" dirty="0" smtClean="0"/>
          </a:p>
          <a:p>
            <a:r>
              <a:rPr lang="en-US" dirty="0" smtClean="0"/>
              <a:t>Unified across all Windows devices	</a:t>
            </a:r>
          </a:p>
          <a:p>
            <a:pPr lvl="1"/>
            <a:r>
              <a:rPr lang="en-US" dirty="0" smtClean="0"/>
              <a:t>Scales from </a:t>
            </a:r>
            <a:r>
              <a:rPr lang="en-US" dirty="0" err="1" smtClean="0"/>
              <a:t>IOT</a:t>
            </a:r>
            <a:r>
              <a:rPr lang="en-US" dirty="0" err="1" smtClean="0">
                <a:sym typeface="Wingdings" panose="05000000000000000000" pitchFamily="2" charset="2"/>
              </a:rPr>
              <a:t>MobilePCXboxHololens</a:t>
            </a:r>
            <a:endParaRPr lang="en-US" dirty="0" smtClean="0"/>
          </a:p>
          <a:p>
            <a:r>
              <a:rPr lang="en-US" dirty="0" smtClean="0"/>
              <a:t>Cradle to Grave</a:t>
            </a:r>
          </a:p>
          <a:p>
            <a:pPr lvl="1"/>
            <a:r>
              <a:rPr lang="en-US" dirty="0" smtClean="0"/>
              <a:t>Install</a:t>
            </a:r>
          </a:p>
          <a:p>
            <a:pPr lvl="1"/>
            <a:r>
              <a:rPr lang="en-US" dirty="0" smtClean="0"/>
              <a:t>Runtime environment</a:t>
            </a:r>
          </a:p>
          <a:p>
            <a:pPr lvl="1"/>
            <a:r>
              <a:rPr lang="en-US" dirty="0" smtClean="0"/>
              <a:t>Resource Management</a:t>
            </a:r>
          </a:p>
          <a:p>
            <a:pPr lvl="1"/>
            <a:r>
              <a:rPr lang="en-US" dirty="0" smtClean="0"/>
              <a:t>Update</a:t>
            </a:r>
          </a:p>
          <a:p>
            <a:pPr lvl="1"/>
            <a:r>
              <a:rPr lang="en-US" dirty="0" smtClean="0"/>
              <a:t>Data Model</a:t>
            </a:r>
          </a:p>
          <a:p>
            <a:pPr lvl="1"/>
            <a:r>
              <a:rPr lang="en-US" dirty="0" smtClean="0"/>
              <a:t>Uninstall</a:t>
            </a:r>
          </a:p>
          <a:p>
            <a:pPr lvl="1"/>
            <a:endParaRPr lang="en-US" dirty="0"/>
          </a:p>
        </p:txBody>
      </p:sp>
      <p:sp>
        <p:nvSpPr>
          <p:cNvPr id="3" name="Title 2"/>
          <p:cNvSpPr>
            <a:spLocks noGrp="1"/>
          </p:cNvSpPr>
          <p:nvPr>
            <p:ph type="title"/>
          </p:nvPr>
        </p:nvSpPr>
        <p:spPr/>
        <p:txBody>
          <a:bodyPr/>
          <a:lstStyle/>
          <a:p>
            <a:r>
              <a:rPr lang="en-US" dirty="0" smtClean="0"/>
              <a:t>What is the UWP Windows App Model</a:t>
            </a:r>
            <a:endParaRPr lang="en-US" dirty="0"/>
          </a:p>
        </p:txBody>
      </p:sp>
    </p:spTree>
    <p:extLst>
      <p:ext uri="{BB962C8B-B14F-4D97-AF65-F5344CB8AC3E}">
        <p14:creationId xmlns:p14="http://schemas.microsoft.com/office/powerpoint/2010/main" val="142200865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11676"/>
          </a:xfrm>
        </p:spPr>
        <p:txBody>
          <a:bodyPr/>
          <a:lstStyle/>
          <a:p>
            <a:r>
              <a:rPr lang="en-US" dirty="0" smtClean="0"/>
              <a:t>Inclusive of all apps that run on Windows</a:t>
            </a:r>
          </a:p>
          <a:p>
            <a:r>
              <a:rPr lang="en-US" dirty="0" smtClean="0"/>
              <a:t>Universal Windows Apps</a:t>
            </a:r>
          </a:p>
          <a:p>
            <a:r>
              <a:rPr lang="en-US" dirty="0" smtClean="0"/>
              <a:t>Existing apps</a:t>
            </a:r>
          </a:p>
          <a:p>
            <a:pPr lvl="1"/>
            <a:r>
              <a:rPr lang="en-US" dirty="0" smtClean="0"/>
              <a:t>Phone Apps </a:t>
            </a:r>
          </a:p>
          <a:p>
            <a:pPr lvl="1"/>
            <a:r>
              <a:rPr lang="en-US" dirty="0" smtClean="0"/>
              <a:t>Windows 8.1 Apps</a:t>
            </a:r>
          </a:p>
          <a:p>
            <a:pPr lvl="1"/>
            <a:r>
              <a:rPr lang="en-US" dirty="0" smtClean="0"/>
              <a:t>Classic Windows Apps</a:t>
            </a:r>
          </a:p>
        </p:txBody>
      </p:sp>
      <p:sp>
        <p:nvSpPr>
          <p:cNvPr id="3" name="Title 2"/>
          <p:cNvSpPr>
            <a:spLocks noGrp="1"/>
          </p:cNvSpPr>
          <p:nvPr>
            <p:ph type="title"/>
          </p:nvPr>
        </p:nvSpPr>
        <p:spPr/>
        <p:txBody>
          <a:bodyPr/>
          <a:lstStyle/>
          <a:p>
            <a:r>
              <a:rPr lang="en-US" dirty="0" smtClean="0"/>
              <a:t>UWP App Model</a:t>
            </a:r>
            <a:endParaRPr lang="en-US" dirty="0"/>
          </a:p>
        </p:txBody>
      </p:sp>
    </p:spTree>
    <p:extLst>
      <p:ext uri="{BB962C8B-B14F-4D97-AF65-F5344CB8AC3E}">
        <p14:creationId xmlns:p14="http://schemas.microsoft.com/office/powerpoint/2010/main" val="37824016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21272" y="635940"/>
            <a:ext cx="679696"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Phone</a:t>
            </a:r>
          </a:p>
        </p:txBody>
      </p:sp>
      <p:sp>
        <p:nvSpPr>
          <p:cNvPr id="40" name="TextBox 39"/>
          <p:cNvSpPr txBox="1"/>
          <p:nvPr/>
        </p:nvSpPr>
        <p:spPr>
          <a:xfrm>
            <a:off x="2647920" y="635940"/>
            <a:ext cx="1188733"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Small Tablet</a:t>
            </a:r>
          </a:p>
        </p:txBody>
      </p:sp>
      <p:sp>
        <p:nvSpPr>
          <p:cNvPr id="41" name="TextBox 40"/>
          <p:cNvSpPr txBox="1"/>
          <p:nvPr/>
        </p:nvSpPr>
        <p:spPr>
          <a:xfrm>
            <a:off x="5891645" y="414441"/>
            <a:ext cx="2007944" cy="45176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99" dirty="0">
                <a:solidFill>
                  <a:srgbClr val="4F4F4F"/>
                </a:solidFill>
              </a:rPr>
              <a:t>2-in-1s</a:t>
            </a:r>
            <a:br>
              <a:rPr lang="en-US" sz="1599" dirty="0">
                <a:solidFill>
                  <a:srgbClr val="4F4F4F"/>
                </a:solidFill>
              </a:rPr>
            </a:br>
            <a:r>
              <a:rPr lang="en-US" sz="1599" dirty="0">
                <a:solidFill>
                  <a:srgbClr val="4F4F4F"/>
                </a:solidFill>
              </a:rPr>
              <a:t>(Tablet or Laptop)</a:t>
            </a:r>
          </a:p>
        </p:txBody>
      </p:sp>
      <p:sp>
        <p:nvSpPr>
          <p:cNvPr id="42" name="TextBox 41"/>
          <p:cNvSpPr txBox="1"/>
          <p:nvPr/>
        </p:nvSpPr>
        <p:spPr>
          <a:xfrm>
            <a:off x="9883594" y="414441"/>
            <a:ext cx="1958166" cy="45176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Desktops </a:t>
            </a:r>
            <a:br>
              <a:rPr lang="en-US" sz="1599" dirty="0">
                <a:solidFill>
                  <a:srgbClr val="4F4F4F"/>
                </a:solidFill>
                <a:cs typeface="Segoe UI" panose="020B0502040204020203" pitchFamily="34" charset="0"/>
              </a:rPr>
            </a:br>
            <a:r>
              <a:rPr lang="en-US" sz="1599" dirty="0">
                <a:solidFill>
                  <a:srgbClr val="4F4F4F"/>
                </a:solidFill>
                <a:cs typeface="Segoe UI" panose="020B0502040204020203" pitchFamily="34" charset="0"/>
              </a:rPr>
              <a:t>&amp; All-in-Ones</a:t>
            </a:r>
          </a:p>
        </p:txBody>
      </p:sp>
      <p:sp>
        <p:nvSpPr>
          <p:cNvPr id="44" name="TextBox 43"/>
          <p:cNvSpPr txBox="1"/>
          <p:nvPr/>
        </p:nvSpPr>
        <p:spPr>
          <a:xfrm>
            <a:off x="1502030" y="635940"/>
            <a:ext cx="858547"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Phablet</a:t>
            </a:r>
          </a:p>
        </p:txBody>
      </p:sp>
      <p:sp>
        <p:nvSpPr>
          <p:cNvPr id="48" name="TextBox 47"/>
          <p:cNvSpPr txBox="1"/>
          <p:nvPr/>
        </p:nvSpPr>
        <p:spPr>
          <a:xfrm>
            <a:off x="3914077" y="635940"/>
            <a:ext cx="1984801"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Large Tablet</a:t>
            </a:r>
          </a:p>
        </p:txBody>
      </p:sp>
      <p:sp>
        <p:nvSpPr>
          <p:cNvPr id="49" name="TextBox 48"/>
          <p:cNvSpPr txBox="1"/>
          <p:nvPr/>
        </p:nvSpPr>
        <p:spPr>
          <a:xfrm>
            <a:off x="8425307" y="414441"/>
            <a:ext cx="973584" cy="45176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Classic </a:t>
            </a:r>
            <a:br>
              <a:rPr lang="en-US" sz="1599" dirty="0">
                <a:solidFill>
                  <a:srgbClr val="4F4F4F"/>
                </a:solidFill>
                <a:cs typeface="Segoe UI" panose="020B0502040204020203" pitchFamily="34" charset="0"/>
              </a:rPr>
            </a:br>
            <a:r>
              <a:rPr lang="en-US" sz="1599"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145200" y="948020"/>
            <a:ext cx="1579380" cy="1004576"/>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2127" y="948020"/>
            <a:ext cx="1556401" cy="1145005"/>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2261" y="948020"/>
            <a:ext cx="1528433" cy="977195"/>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3721" y="948020"/>
            <a:ext cx="887400" cy="6813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458" y="948020"/>
            <a:ext cx="607446" cy="591600"/>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801554" y="948020"/>
            <a:ext cx="870025" cy="866618"/>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172031" y="948020"/>
            <a:ext cx="1609664" cy="1036992"/>
          </a:xfrm>
          <a:prstGeom prst="rect">
            <a:avLst/>
          </a:prstGeom>
        </p:spPr>
      </p:pic>
      <p:sp>
        <p:nvSpPr>
          <p:cNvPr id="21" name="TextBox 20"/>
          <p:cNvSpPr txBox="1"/>
          <p:nvPr/>
        </p:nvSpPr>
        <p:spPr>
          <a:xfrm>
            <a:off x="5543810" y="4178820"/>
            <a:ext cx="679696"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Xbox</a:t>
            </a:r>
          </a:p>
        </p:txBody>
      </p:sp>
      <p:sp>
        <p:nvSpPr>
          <p:cNvPr id="22" name="TextBox 21"/>
          <p:cNvSpPr txBox="1"/>
          <p:nvPr/>
        </p:nvSpPr>
        <p:spPr>
          <a:xfrm>
            <a:off x="10092600" y="4178820"/>
            <a:ext cx="1250238"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IoT</a:t>
            </a:r>
          </a:p>
        </p:txBody>
      </p:sp>
      <p:sp>
        <p:nvSpPr>
          <p:cNvPr id="23" name="TextBox 22"/>
          <p:cNvSpPr txBox="1"/>
          <p:nvPr/>
        </p:nvSpPr>
        <p:spPr>
          <a:xfrm>
            <a:off x="2106391" y="4178820"/>
            <a:ext cx="1166165"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Surface Hub</a:t>
            </a:r>
          </a:p>
        </p:txBody>
      </p:sp>
      <p:grpSp>
        <p:nvGrpSpPr>
          <p:cNvPr id="24" name="Xbox"/>
          <p:cNvGrpSpPr/>
          <p:nvPr/>
        </p:nvGrpSpPr>
        <p:grpSpPr bwMode="ltGray">
          <a:xfrm>
            <a:off x="4872350" y="4448245"/>
            <a:ext cx="2030951" cy="146115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224348" y="4455428"/>
            <a:ext cx="2930254" cy="1787710"/>
          </a:xfrm>
          <a:prstGeom prst="rect">
            <a:avLst/>
          </a:prstGeom>
        </p:spPr>
      </p:pic>
      <p:grpSp>
        <p:nvGrpSpPr>
          <p:cNvPr id="45" name="Group 44"/>
          <p:cNvGrpSpPr/>
          <p:nvPr/>
        </p:nvGrpSpPr>
        <p:grpSpPr>
          <a:xfrm>
            <a:off x="10163927" y="4452185"/>
            <a:ext cx="1116098" cy="63256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81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462597" y="4446606"/>
            <a:ext cx="2241381" cy="884489"/>
          </a:xfrm>
          <a:prstGeom prst="rect">
            <a:avLst/>
          </a:prstGeom>
          <a:noFill/>
          <a:ln>
            <a:noFill/>
          </a:ln>
        </p:spPr>
      </p:pic>
      <p:sp>
        <p:nvSpPr>
          <p:cNvPr id="54" name="TextBox 53"/>
          <p:cNvSpPr txBox="1"/>
          <p:nvPr/>
        </p:nvSpPr>
        <p:spPr>
          <a:xfrm>
            <a:off x="8018018" y="4178820"/>
            <a:ext cx="1130538" cy="225880"/>
          </a:xfrm>
          <a:prstGeom prst="rect">
            <a:avLst/>
          </a:prstGeom>
          <a:noFill/>
        </p:spPr>
        <p:txBody>
          <a:bodyPr wrap="square" lIns="0" tIns="0" rIns="0" bIns="0" rtlCol="0">
            <a:spAutoFit/>
          </a:bodyPr>
          <a:lstStyle/>
          <a:p>
            <a:pPr algn="ctr" defTabSz="913900">
              <a:lnSpc>
                <a:spcPct val="90000"/>
              </a:lnSpc>
              <a:spcAft>
                <a:spcPts val="600"/>
              </a:spcAft>
            </a:pPr>
            <a:r>
              <a:rPr lang="en-US" sz="1599" dirty="0">
                <a:solidFill>
                  <a:srgbClr val="4F4F4F"/>
                </a:solidFill>
                <a:cs typeface="Segoe UI" panose="020B0502040204020203" pitchFamily="34" charset="0"/>
              </a:rPr>
              <a:t>Holographic</a:t>
            </a:r>
          </a:p>
        </p:txBody>
      </p:sp>
      <p:sp>
        <p:nvSpPr>
          <p:cNvPr id="56" name="Rectangle 55"/>
          <p:cNvSpPr/>
          <p:nvPr/>
        </p:nvSpPr>
        <p:spPr bwMode="auto">
          <a:xfrm>
            <a:off x="883" y="2580045"/>
            <a:ext cx="12434711"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pPr>
            <a:endParaRPr lang="en-US" sz="244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153496" y="1994625"/>
            <a:ext cx="2129484" cy="2015443"/>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64" name="Group 63"/>
              <p:cNvGrpSpPr/>
              <p:nvPr/>
            </p:nvGrpSpPr>
            <p:grpSpPr>
              <a:xfrm>
                <a:off x="5052041" y="2836625"/>
                <a:ext cx="2087919" cy="1071421"/>
                <a:chOff x="5052041" y="2836625"/>
                <a:chExt cx="2087919" cy="1071421"/>
              </a:xfrm>
            </p:grpSpPr>
            <p:sp>
              <p:nvSpPr>
                <p:cNvPr id="65" name="TextBox 35"/>
                <p:cNvSpPr txBox="1"/>
                <p:nvPr/>
              </p:nvSpPr>
              <p:spPr>
                <a:xfrm>
                  <a:off x="5052041" y="3644319"/>
                  <a:ext cx="2087919" cy="263727"/>
                </a:xfrm>
                <a:prstGeom prst="rect">
                  <a:avLst/>
                </a:prstGeom>
                <a:noFill/>
              </p:spPr>
              <p:txBody>
                <a:bodyPr wrap="square" lIns="0" tIns="0" rIns="0" bIns="0" rtlCol="0">
                  <a:spAutoFit/>
                </a:bodyPr>
                <a:lstStyle/>
                <a:p>
                  <a:pPr algn="ctr" defTabSz="932573">
                    <a:lnSpc>
                      <a:spcPct val="90000"/>
                    </a:lnSpc>
                  </a:pPr>
                  <a:r>
                    <a:rPr lang="en-US" sz="1904" dirty="0">
                      <a:solidFill>
                        <a:prstClr val="white"/>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endParaRPr lang="en-US" sz="1904">
                    <a:solidFill>
                      <a:srgbClr val="737373"/>
                    </a:solidFill>
                  </a:endParaRPr>
                </a:p>
              </p:txBody>
            </p:sp>
          </p:grpSp>
        </p:grpSp>
      </p:grpSp>
      <p:sp>
        <p:nvSpPr>
          <p:cNvPr id="3" name="TextBox 2"/>
          <p:cNvSpPr txBox="1"/>
          <p:nvPr/>
        </p:nvSpPr>
        <p:spPr>
          <a:xfrm>
            <a:off x="350837" y="2735262"/>
            <a:ext cx="4521513" cy="470898"/>
          </a:xfrm>
          <a:prstGeom prst="rect">
            <a:avLst/>
          </a:prstGeom>
          <a:noFill/>
        </p:spPr>
        <p:txBody>
          <a:bodyPr wrap="square" lIns="137160" tIns="109728" rIns="137160" bIns="109728" rtlCol="0">
            <a:spAutoFit/>
          </a:bodyPr>
          <a:lstStyle/>
          <a:p>
            <a:pPr>
              <a:lnSpc>
                <a:spcPct val="90000"/>
              </a:lnSpc>
              <a:spcBef>
                <a:spcPts val="600"/>
              </a:spcBef>
            </a:pPr>
            <a:r>
              <a:rPr lang="en-US" dirty="0" smtClean="0">
                <a:solidFill>
                  <a:schemeClr val="bg1"/>
                </a:solidFill>
              </a:rPr>
              <a:t>110 Million Consumer installations sin</a:t>
            </a:r>
          </a:p>
        </p:txBody>
      </p:sp>
    </p:spTree>
    <p:extLst>
      <p:ext uri="{BB962C8B-B14F-4D97-AF65-F5344CB8AC3E}">
        <p14:creationId xmlns:p14="http://schemas.microsoft.com/office/powerpoint/2010/main" val="3571372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280989" y="1236996"/>
            <a:ext cx="12123841" cy="3853363"/>
          </a:xfrm>
        </p:spPr>
        <p:txBody>
          <a:bodyPr/>
          <a:lstStyle/>
          <a:p>
            <a:pPr marL="466298" indent="-466298">
              <a:buFont typeface="+mj-lt"/>
              <a:buAutoNum type="arabicPeriod"/>
            </a:pPr>
            <a:r>
              <a:rPr lang="en-US" dirty="0" err="1" smtClean="0"/>
              <a:t>AppX</a:t>
            </a:r>
            <a:r>
              <a:rPr lang="en-US" dirty="0" smtClean="0"/>
              <a:t> is the deployment model</a:t>
            </a:r>
          </a:p>
          <a:p>
            <a:pPr lvl="1" indent="-342900"/>
            <a:r>
              <a:rPr lang="en-US" dirty="0" smtClean="0"/>
              <a:t>Putting MSI on notice</a:t>
            </a:r>
          </a:p>
          <a:p>
            <a:pPr marL="466298" indent="-466298">
              <a:buFont typeface="+mj-lt"/>
              <a:buAutoNum type="arabicPeriod"/>
            </a:pPr>
            <a:r>
              <a:rPr lang="en-US" dirty="0" smtClean="0"/>
              <a:t>Provides a better way to install/uninstall/update</a:t>
            </a:r>
          </a:p>
          <a:p>
            <a:pPr marL="466298" indent="-466298">
              <a:buFont typeface="+mj-lt"/>
              <a:buAutoNum type="arabicPeriod"/>
            </a:pPr>
            <a:r>
              <a:rPr lang="en-US" dirty="0" smtClean="0"/>
              <a:t>Runtime isolates registry/disk access</a:t>
            </a:r>
          </a:p>
          <a:p>
            <a:pPr marL="466298" indent="-466298">
              <a:buFont typeface="+mj-lt"/>
              <a:buAutoNum type="arabicPeriod"/>
            </a:pPr>
            <a:r>
              <a:rPr lang="en-US" dirty="0" smtClean="0"/>
              <a:t>Enforces App Model Policy</a:t>
            </a:r>
          </a:p>
          <a:p>
            <a:pPr marL="466298" indent="-466298">
              <a:buFont typeface="+mj-lt"/>
              <a:buAutoNum type="arabicPeriod"/>
            </a:pPr>
            <a:r>
              <a:rPr lang="en-US" dirty="0" smtClean="0"/>
              <a:t>Integrate into the new app model</a:t>
            </a:r>
          </a:p>
        </p:txBody>
      </p:sp>
      <p:sp>
        <p:nvSpPr>
          <p:cNvPr id="2" name="Title 1"/>
          <p:cNvSpPr>
            <a:spLocks noGrp="1"/>
          </p:cNvSpPr>
          <p:nvPr>
            <p:ph type="title"/>
          </p:nvPr>
        </p:nvSpPr>
        <p:spPr/>
        <p:txBody>
          <a:bodyPr/>
          <a:lstStyle/>
          <a:p>
            <a:r>
              <a:rPr lang="en-US" dirty="0" smtClean="0"/>
              <a:t>What does the app model mean?</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8506313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5404556"/>
          </a:xfrm>
        </p:spPr>
        <p:txBody>
          <a:bodyPr/>
          <a:lstStyle/>
          <a:p>
            <a:r>
              <a:rPr lang="en-US" dirty="0"/>
              <a:t>User promise</a:t>
            </a:r>
            <a:r>
              <a:rPr lang="en-US" dirty="0" smtClean="0"/>
              <a:t>:</a:t>
            </a:r>
          </a:p>
          <a:p>
            <a:pPr marL="0" indent="0" algn="ctr">
              <a:buNone/>
            </a:pPr>
            <a:r>
              <a:rPr lang="en-US" i="1" dirty="0" smtClean="0"/>
              <a:t> </a:t>
            </a:r>
            <a:r>
              <a:rPr lang="en-US" i="1" dirty="0"/>
              <a:t>Never regret installing an </a:t>
            </a:r>
            <a:r>
              <a:rPr lang="en-US" i="1" dirty="0" smtClean="0"/>
              <a:t>app</a:t>
            </a:r>
          </a:p>
          <a:p>
            <a:r>
              <a:rPr lang="en-US" dirty="0" smtClean="0"/>
              <a:t>Where do I get the app from?</a:t>
            </a:r>
          </a:p>
          <a:p>
            <a:pPr lvl="2"/>
            <a:r>
              <a:rPr lang="en-US" dirty="0" smtClean="0"/>
              <a:t>Store is the default place to get apps</a:t>
            </a:r>
            <a:endParaRPr lang="en-US" dirty="0"/>
          </a:p>
          <a:p>
            <a:r>
              <a:rPr lang="en-US" dirty="0" smtClean="0"/>
              <a:t>Flexible deployment</a:t>
            </a:r>
          </a:p>
          <a:p>
            <a:pPr lvl="2"/>
            <a:r>
              <a:rPr lang="en-US" dirty="0" smtClean="0"/>
              <a:t>Based on the phone model</a:t>
            </a:r>
          </a:p>
          <a:p>
            <a:pPr lvl="2"/>
            <a:r>
              <a:rPr lang="en-US" dirty="0" smtClean="0"/>
              <a:t>Token enrolled on device then any app signed with that token can be installed from anywhere</a:t>
            </a:r>
          </a:p>
          <a:p>
            <a:r>
              <a:rPr lang="en-US" dirty="0" err="1" smtClean="0"/>
              <a:t>AppX</a:t>
            </a:r>
            <a:r>
              <a:rPr lang="en-US" dirty="0" smtClean="0"/>
              <a:t> improvements</a:t>
            </a:r>
          </a:p>
          <a:p>
            <a:pPr lvl="1"/>
            <a:r>
              <a:rPr lang="en-US" dirty="0" smtClean="0"/>
              <a:t>Size – support &gt;150Gb</a:t>
            </a:r>
          </a:p>
        </p:txBody>
      </p:sp>
      <p:sp>
        <p:nvSpPr>
          <p:cNvPr id="2" name="Title 1"/>
          <p:cNvSpPr>
            <a:spLocks noGrp="1"/>
          </p:cNvSpPr>
          <p:nvPr>
            <p:ph type="title"/>
          </p:nvPr>
        </p:nvSpPr>
        <p:spPr/>
        <p:txBody>
          <a:bodyPr/>
          <a:lstStyle/>
          <a:p>
            <a:r>
              <a:rPr lang="en-US" dirty="0" smtClean="0"/>
              <a:t>Getting your app</a:t>
            </a:r>
            <a:endParaRPr lang="en-US" dirty="0"/>
          </a:p>
        </p:txBody>
      </p:sp>
    </p:spTree>
    <p:extLst>
      <p:ext uri="{BB962C8B-B14F-4D97-AF65-F5344CB8AC3E}">
        <p14:creationId xmlns:p14="http://schemas.microsoft.com/office/powerpoint/2010/main" val="35069946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10 Bridges</a:t>
            </a:r>
            <a:endParaRPr lang="en-US" dirty="0"/>
          </a:p>
        </p:txBody>
      </p:sp>
    </p:spTree>
    <p:extLst>
      <p:ext uri="{BB962C8B-B14F-4D97-AF65-F5344CB8AC3E}">
        <p14:creationId xmlns:p14="http://schemas.microsoft.com/office/powerpoint/2010/main" val="41854632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2"/>
          <p:cNvSpPr txBox="1">
            <a:spLocks/>
          </p:cNvSpPr>
          <p:nvPr/>
        </p:nvSpPr>
        <p:spPr>
          <a:xfrm>
            <a:off x="270066" y="205945"/>
            <a:ext cx="11651870" cy="981994"/>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pPr defTabSz="896364"/>
            <a:r>
              <a:rPr lang="en-US" sz="4000" dirty="0">
                <a:gradFill>
                  <a:gsLst>
                    <a:gs pos="0">
                      <a:srgbClr val="0078D7"/>
                    </a:gs>
                    <a:gs pos="100000">
                      <a:srgbClr val="0078D7"/>
                    </a:gs>
                  </a:gsLst>
                  <a:lin ang="5400000" scaled="1"/>
                </a:gradFill>
              </a:rPr>
              <a:t>Universal Windows Platform</a:t>
            </a:r>
            <a:endParaRPr lang="en-US" sz="4000" dirty="0">
              <a:gradFill>
                <a:gsLst>
                  <a:gs pos="0">
                    <a:srgbClr val="00188F"/>
                  </a:gs>
                  <a:gs pos="100000">
                    <a:srgbClr val="00188F"/>
                  </a:gs>
                </a:gsLst>
                <a:lin ang="5400000" scaled="1"/>
              </a:gradFill>
            </a:endParaRPr>
          </a:p>
        </p:txBody>
      </p:sp>
      <p:sp>
        <p:nvSpPr>
          <p:cNvPr id="68" name="Rectangle 67"/>
          <p:cNvSpPr/>
          <p:nvPr/>
        </p:nvSpPr>
        <p:spPr>
          <a:xfrm>
            <a:off x="301006" y="774951"/>
            <a:ext cx="9373577" cy="374793"/>
          </a:xfrm>
          <a:prstGeom prst="rect">
            <a:avLst/>
          </a:prstGeom>
        </p:spPr>
        <p:txBody>
          <a:bodyPr wrap="square">
            <a:spAutoFit/>
          </a:bodyPr>
          <a:lstStyle/>
          <a:p>
            <a:pPr defTabSz="914367"/>
            <a:r>
              <a:rPr lang="en-US" dirty="0">
                <a:solidFill>
                  <a:srgbClr val="737373"/>
                </a:solidFill>
              </a:rPr>
              <a:t>Wherever your code was born, you can bring it to Windows</a:t>
            </a:r>
          </a:p>
        </p:txBody>
      </p:sp>
      <p:grpSp>
        <p:nvGrpSpPr>
          <p:cNvPr id="2" name="Group 1"/>
          <p:cNvGrpSpPr/>
          <p:nvPr/>
        </p:nvGrpSpPr>
        <p:grpSpPr>
          <a:xfrm>
            <a:off x="446603" y="1498801"/>
            <a:ext cx="11475333" cy="4794987"/>
            <a:chOff x="446603" y="1498801"/>
            <a:chExt cx="11475333" cy="4794987"/>
          </a:xfrm>
        </p:grpSpPr>
        <p:sp>
          <p:nvSpPr>
            <p:cNvPr id="40" name="Web triangle"/>
            <p:cNvSpPr/>
            <p:nvPr/>
          </p:nvSpPr>
          <p:spPr>
            <a:xfrm flipH="1">
              <a:off x="6903241" y="1806722"/>
              <a:ext cx="2000652" cy="1157104"/>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D83B01">
                <a:alpha val="20000"/>
              </a:srgbClr>
            </a:solidFill>
            <a:ln>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1" name="Windows triangle"/>
            <p:cNvSpPr/>
            <p:nvPr/>
          </p:nvSpPr>
          <p:spPr>
            <a:xfrm>
              <a:off x="3463696" y="1809899"/>
              <a:ext cx="1712211" cy="1156707"/>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 name="connsiteX0" fmla="*/ 0 w 1821199"/>
                <a:gd name="connsiteY0" fmla="*/ 1156448 h 1477452"/>
                <a:gd name="connsiteX1" fmla="*/ 0 w 1821199"/>
                <a:gd name="connsiteY1" fmla="*/ 0 h 1477452"/>
                <a:gd name="connsiteX2" fmla="*/ 1821199 w 1821199"/>
                <a:gd name="connsiteY2" fmla="*/ 1477452 h 1477452"/>
                <a:gd name="connsiteX3" fmla="*/ 0 w 1821199"/>
                <a:gd name="connsiteY3" fmla="*/ 1156448 h 1477452"/>
                <a:gd name="connsiteX0" fmla="*/ 0 w 1868700"/>
                <a:gd name="connsiteY0" fmla="*/ 1156448 h 1315871"/>
                <a:gd name="connsiteX1" fmla="*/ 0 w 1868700"/>
                <a:gd name="connsiteY1" fmla="*/ 0 h 1315871"/>
                <a:gd name="connsiteX2" fmla="*/ 1868700 w 1868700"/>
                <a:gd name="connsiteY2" fmla="*/ 1315871 h 1315871"/>
                <a:gd name="connsiteX3" fmla="*/ 0 w 1868700"/>
                <a:gd name="connsiteY3" fmla="*/ 1156448 h 1315871"/>
              </a:gdLst>
              <a:ahLst/>
              <a:cxnLst>
                <a:cxn ang="0">
                  <a:pos x="connsiteX0" y="connsiteY0"/>
                </a:cxn>
                <a:cxn ang="0">
                  <a:pos x="connsiteX1" y="connsiteY1"/>
                </a:cxn>
                <a:cxn ang="0">
                  <a:pos x="connsiteX2" y="connsiteY2"/>
                </a:cxn>
                <a:cxn ang="0">
                  <a:pos x="connsiteX3" y="connsiteY3"/>
                </a:cxn>
              </a:cxnLst>
              <a:rect l="l" t="t" r="r" b="b"/>
              <a:pathLst>
                <a:path w="1868700" h="1315871">
                  <a:moveTo>
                    <a:pt x="0" y="1156448"/>
                  </a:moveTo>
                  <a:lnTo>
                    <a:pt x="0" y="0"/>
                  </a:lnTo>
                  <a:lnTo>
                    <a:pt x="1868700" y="1315871"/>
                  </a:lnTo>
                  <a:lnTo>
                    <a:pt x="0" y="1156448"/>
                  </a:lnTo>
                  <a:close/>
                </a:path>
              </a:pathLst>
            </a:custGeom>
            <a:solidFill>
              <a:srgbClr val="00BCF2">
                <a:alpha val="20000"/>
              </a:srgbClr>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3" name="Middleware triangle"/>
            <p:cNvSpPr/>
            <p:nvPr/>
          </p:nvSpPr>
          <p:spPr>
            <a:xfrm flipV="1">
              <a:off x="3463695" y="4605130"/>
              <a:ext cx="1959987" cy="1460445"/>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107C10">
                <a:alpha val="20000"/>
              </a:srgbClr>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4" name="Mobile triangle"/>
            <p:cNvSpPr/>
            <p:nvPr/>
          </p:nvSpPr>
          <p:spPr>
            <a:xfrm flipH="1" flipV="1">
              <a:off x="7141829" y="4791509"/>
              <a:ext cx="1751119" cy="1274806"/>
            </a:xfrm>
            <a:custGeom>
              <a:avLst/>
              <a:gdLst>
                <a:gd name="connsiteX0" fmla="*/ 0 w 396160"/>
                <a:gd name="connsiteY0" fmla="*/ 1156448 h 1156448"/>
                <a:gd name="connsiteX1" fmla="*/ 0 w 396160"/>
                <a:gd name="connsiteY1" fmla="*/ 0 h 1156448"/>
                <a:gd name="connsiteX2" fmla="*/ 396160 w 396160"/>
                <a:gd name="connsiteY2" fmla="*/ 1156448 h 1156448"/>
                <a:gd name="connsiteX3" fmla="*/ 0 w 396160"/>
                <a:gd name="connsiteY3" fmla="*/ 1156448 h 1156448"/>
                <a:gd name="connsiteX0" fmla="*/ 0 w 1738072"/>
                <a:gd name="connsiteY0" fmla="*/ 1156448 h 1809591"/>
                <a:gd name="connsiteX1" fmla="*/ 0 w 1738072"/>
                <a:gd name="connsiteY1" fmla="*/ 0 h 1809591"/>
                <a:gd name="connsiteX2" fmla="*/ 1738072 w 1738072"/>
                <a:gd name="connsiteY2" fmla="*/ 1809591 h 1809591"/>
                <a:gd name="connsiteX3" fmla="*/ 0 w 1738072"/>
                <a:gd name="connsiteY3" fmla="*/ 1156448 h 1809591"/>
              </a:gdLst>
              <a:ahLst/>
              <a:cxnLst>
                <a:cxn ang="0">
                  <a:pos x="connsiteX0" y="connsiteY0"/>
                </a:cxn>
                <a:cxn ang="0">
                  <a:pos x="connsiteX1" y="connsiteY1"/>
                </a:cxn>
                <a:cxn ang="0">
                  <a:pos x="connsiteX2" y="connsiteY2"/>
                </a:cxn>
                <a:cxn ang="0">
                  <a:pos x="connsiteX3" y="connsiteY3"/>
                </a:cxn>
              </a:cxnLst>
              <a:rect l="l" t="t" r="r" b="b"/>
              <a:pathLst>
                <a:path w="1738072" h="1809591">
                  <a:moveTo>
                    <a:pt x="0" y="1156448"/>
                  </a:moveTo>
                  <a:lnTo>
                    <a:pt x="0" y="0"/>
                  </a:lnTo>
                  <a:lnTo>
                    <a:pt x="1738072" y="1809591"/>
                  </a:lnTo>
                  <a:lnTo>
                    <a:pt x="0" y="1156448"/>
                  </a:lnTo>
                  <a:close/>
                </a:path>
              </a:pathLst>
            </a:custGeom>
            <a:solidFill>
              <a:srgbClr val="B4009E">
                <a:alpha val="20000"/>
              </a:srgbClr>
            </a:solidFill>
            <a:ln>
              <a:solidFill>
                <a:srgbClr val="B4009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45" name="UWP with Device Families"/>
            <p:cNvGrpSpPr/>
            <p:nvPr/>
          </p:nvGrpSpPr>
          <p:grpSpPr>
            <a:xfrm>
              <a:off x="3256174" y="1498801"/>
              <a:ext cx="5645421" cy="4641384"/>
              <a:chOff x="3476816" y="1632154"/>
              <a:chExt cx="5646221" cy="4642042"/>
            </a:xfrm>
          </p:grpSpPr>
          <p:grpSp>
            <p:nvGrpSpPr>
              <p:cNvPr id="47" name="Group 2"/>
              <p:cNvGrpSpPr/>
              <p:nvPr/>
            </p:nvGrpSpPr>
            <p:grpSpPr>
              <a:xfrm>
                <a:off x="3476816" y="1632154"/>
                <a:ext cx="5646221" cy="4642042"/>
                <a:chOff x="3111335" y="1235347"/>
                <a:chExt cx="5646221" cy="4642042"/>
              </a:xfrm>
            </p:grpSpPr>
            <p:graphicFrame>
              <p:nvGraphicFramePr>
                <p:cNvPr id="58" name="Diagram 6"/>
                <p:cNvGraphicFramePr/>
                <p:nvPr>
                  <p:extLst/>
                </p:nvPr>
              </p:nvGraphicFramePr>
              <p:xfrm>
                <a:off x="3111335" y="1235347"/>
                <a:ext cx="5646221" cy="464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Box 27"/>
                <p:cNvSpPr txBox="1"/>
                <p:nvPr/>
              </p:nvSpPr>
              <p:spPr>
                <a:xfrm rot="1705757">
                  <a:off x="5728465" y="2111036"/>
                  <a:ext cx="1980245"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Desktop</a:t>
                  </a:r>
                </a:p>
              </p:txBody>
            </p:sp>
            <p:sp>
              <p:nvSpPr>
                <p:cNvPr id="62" name="TextBox 28"/>
                <p:cNvSpPr txBox="1"/>
                <p:nvPr/>
              </p:nvSpPr>
              <p:spPr>
                <a:xfrm rot="19603187">
                  <a:off x="5904222" y="4959552"/>
                  <a:ext cx="1621508"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Mobile</a:t>
                  </a:r>
                </a:p>
              </p:txBody>
            </p:sp>
            <p:sp>
              <p:nvSpPr>
                <p:cNvPr id="63" name="TextBox 29"/>
                <p:cNvSpPr txBox="1"/>
                <p:nvPr/>
              </p:nvSpPr>
              <p:spPr>
                <a:xfrm>
                  <a:off x="7103658" y="3551923"/>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Xbox</a:t>
                  </a:r>
                </a:p>
              </p:txBody>
            </p:sp>
            <p:sp>
              <p:nvSpPr>
                <p:cNvPr id="64" name="TextBox 30"/>
                <p:cNvSpPr txBox="1"/>
                <p:nvPr/>
              </p:nvSpPr>
              <p:spPr>
                <a:xfrm>
                  <a:off x="3791115" y="3555492"/>
                  <a:ext cx="930032"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IoT</a:t>
                  </a:r>
                </a:p>
              </p:txBody>
            </p:sp>
            <p:sp>
              <p:nvSpPr>
                <p:cNvPr id="65" name="TextBox 31"/>
                <p:cNvSpPr txBox="1"/>
                <p:nvPr/>
              </p:nvSpPr>
              <p:spPr>
                <a:xfrm rot="1818755">
                  <a:off x="4115526" y="4881105"/>
                  <a:ext cx="1951439"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Holographic</a:t>
                  </a:r>
                </a:p>
              </p:txBody>
            </p:sp>
            <p:sp>
              <p:nvSpPr>
                <p:cNvPr id="66" name="TextBox 32"/>
                <p:cNvSpPr txBox="1"/>
                <p:nvPr/>
              </p:nvSpPr>
              <p:spPr>
                <a:xfrm rot="19849316">
                  <a:off x="4200173" y="2148551"/>
                  <a:ext cx="1677461" cy="3120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r>
                    <a:rPr lang="en-US" sz="1400" dirty="0">
                      <a:solidFill>
                        <a:srgbClr val="FFFFFF"/>
                      </a:solidFill>
                      <a:cs typeface="Segoe UI" panose="020B0502040204020203" pitchFamily="34" charset="0"/>
                    </a:rPr>
                    <a:t>Surface Hub</a:t>
                  </a:r>
                </a:p>
              </p:txBody>
            </p:sp>
          </p:grpSp>
          <p:grpSp>
            <p:nvGrpSpPr>
              <p:cNvPr id="52" name="Group 3"/>
              <p:cNvGrpSpPr/>
              <p:nvPr/>
            </p:nvGrpSpPr>
            <p:grpSpPr>
              <a:xfrm>
                <a:off x="4913729" y="2712495"/>
                <a:ext cx="2743200" cy="2743200"/>
                <a:chOff x="4548248" y="2315688"/>
                <a:chExt cx="2743200" cy="2743200"/>
              </a:xfrm>
            </p:grpSpPr>
            <p:sp>
              <p:nvSpPr>
                <p:cNvPr id="55" name="Oval 4"/>
                <p:cNvSpPr/>
                <p:nvPr/>
              </p:nvSpPr>
              <p:spPr>
                <a:xfrm>
                  <a:off x="4548248" y="2315688"/>
                  <a:ext cx="2743200" cy="2743200"/>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lnSpc>
                      <a:spcPct val="90000"/>
                    </a:lnSpc>
                    <a:spcBef>
                      <a:spcPts val="600"/>
                    </a:spcBef>
                  </a:pPr>
                  <a:endParaRPr lang="en-US" sz="2000" dirty="0">
                    <a:ln w="38100">
                      <a:noFill/>
                    </a:ln>
                    <a:solidFill>
                      <a:srgbClr val="FFFFFF"/>
                    </a:solidFill>
                  </a:endParaRPr>
                </a:p>
              </p:txBody>
            </p:sp>
            <p:sp>
              <p:nvSpPr>
                <p:cNvPr id="57" name="TextBox 5"/>
                <p:cNvSpPr txBox="1"/>
                <p:nvPr/>
              </p:nvSpPr>
              <p:spPr>
                <a:xfrm>
                  <a:off x="4548248" y="3308780"/>
                  <a:ext cx="2743200" cy="786626"/>
                </a:xfrm>
                <a:prstGeom prst="rect">
                  <a:avLst/>
                </a:prstGeom>
                <a:noFill/>
              </p:spPr>
              <p:txBody>
                <a:bodyPr wrap="square" lIns="137141" tIns="109712" rIns="137141" bIns="109712" rtlCol="0" anchor="ctr">
                  <a:spAutoFit/>
                </a:bodyPr>
                <a:lstStyle/>
                <a:p>
                  <a:pPr algn="ctr" defTabSz="914367">
                    <a:lnSpc>
                      <a:spcPct val="90000"/>
                    </a:lnSpc>
                    <a:spcBef>
                      <a:spcPts val="600"/>
                    </a:spcBef>
                    <a:spcAft>
                      <a:spcPts val="1200"/>
                    </a:spcAft>
                  </a:pPr>
                  <a:r>
                    <a:rPr lang="en-US" sz="2000" dirty="0">
                      <a:solidFill>
                        <a:srgbClr val="FFFFFF"/>
                      </a:solidFill>
                      <a:latin typeface="Segoe Pro Semibold" panose="020B0702040504020203" pitchFamily="34" charset="0"/>
                    </a:rPr>
                    <a:t>Universal </a:t>
                  </a:r>
                  <a:br>
                    <a:rPr lang="en-US" sz="2000" dirty="0">
                      <a:solidFill>
                        <a:srgbClr val="FFFFFF"/>
                      </a:solidFill>
                      <a:latin typeface="Segoe Pro Semibold" panose="020B0702040504020203" pitchFamily="34" charset="0"/>
                    </a:rPr>
                  </a:br>
                  <a:r>
                    <a:rPr lang="en-US" sz="2000" dirty="0">
                      <a:solidFill>
                        <a:srgbClr val="FFFFFF"/>
                      </a:solidFill>
                      <a:latin typeface="Segoe Pro Semibold" panose="020B0702040504020203" pitchFamily="34" charset="0"/>
                    </a:rPr>
                    <a:t>Windows Platform</a:t>
                  </a:r>
                </a:p>
              </p:txBody>
            </p:sp>
          </p:grpSp>
        </p:grpSp>
        <p:grpSp>
          <p:nvGrpSpPr>
            <p:cNvPr id="69" name="Middleware"/>
            <p:cNvGrpSpPr/>
            <p:nvPr/>
          </p:nvGrpSpPr>
          <p:grpSpPr>
            <a:xfrm>
              <a:off x="446603" y="4739528"/>
              <a:ext cx="3017092" cy="1554260"/>
              <a:chOff x="451261" y="4553029"/>
              <a:chExt cx="3017520" cy="1554480"/>
            </a:xfrm>
          </p:grpSpPr>
          <p:sp>
            <p:nvSpPr>
              <p:cNvPr id="70" name="Rounded Rectangle 69"/>
              <p:cNvSpPr/>
              <p:nvPr/>
            </p:nvSpPr>
            <p:spPr>
              <a:xfrm>
                <a:off x="451261" y="4553029"/>
                <a:ext cx="3017520" cy="1554480"/>
              </a:xfrm>
              <a:prstGeom prst="roundRect">
                <a:avLst/>
              </a:prstGeom>
              <a:solidFill>
                <a:srgbClr val="107C10">
                  <a:alpha val="20000"/>
                </a:srgbClr>
              </a:solidFill>
              <a:ln w="19050">
                <a:solidFill>
                  <a:srgbClr val="107C1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107C10"/>
                    </a:solidFill>
                  </a:rPr>
                  <a:t>Middleware Platforms</a:t>
                </a:r>
              </a:p>
            </p:txBody>
          </p:sp>
          <p:sp>
            <p:nvSpPr>
              <p:cNvPr id="71" name="Rectangle 70"/>
              <p:cNvSpPr/>
              <p:nvPr/>
            </p:nvSpPr>
            <p:spPr>
              <a:xfrm>
                <a:off x="591693" y="5058260"/>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Middleware Partners </a:t>
                </a:r>
                <a:r>
                  <a:rPr lang="en-US" sz="1200" dirty="0">
                    <a:solidFill>
                      <a:srgbClr val="FFFFFF"/>
                    </a:solidFill>
                    <a:latin typeface="Segoe UI Light"/>
                  </a:rPr>
                  <a:t>(e.g., Xamarin)</a:t>
                </a:r>
              </a:p>
            </p:txBody>
          </p:sp>
          <p:sp>
            <p:nvSpPr>
              <p:cNvPr id="72" name="Rectangle 71"/>
              <p:cNvSpPr/>
              <p:nvPr/>
            </p:nvSpPr>
            <p:spPr>
              <a:xfrm>
                <a:off x="591693" y="5522025"/>
                <a:ext cx="2743200" cy="36576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Game Engine Partners </a:t>
                </a:r>
                <a:r>
                  <a:rPr lang="en-US" sz="1200" dirty="0">
                    <a:solidFill>
                      <a:srgbClr val="FFFFFF"/>
                    </a:solidFill>
                    <a:latin typeface="Segoe UI Light"/>
                  </a:rPr>
                  <a:t>(e.g., Unity)</a:t>
                </a:r>
              </a:p>
            </p:txBody>
          </p:sp>
        </p:grpSp>
        <p:grpSp>
          <p:nvGrpSpPr>
            <p:cNvPr id="73" name="Windows"/>
            <p:cNvGrpSpPr/>
            <p:nvPr/>
          </p:nvGrpSpPr>
          <p:grpSpPr>
            <a:xfrm>
              <a:off x="446603" y="1529687"/>
              <a:ext cx="3017092" cy="2011394"/>
              <a:chOff x="445801" y="1529417"/>
              <a:chExt cx="3017520" cy="2011680"/>
            </a:xfrm>
          </p:grpSpPr>
          <p:sp>
            <p:nvSpPr>
              <p:cNvPr id="74" name="Rounded Rectangle 26"/>
              <p:cNvSpPr/>
              <p:nvPr/>
            </p:nvSpPr>
            <p:spPr>
              <a:xfrm>
                <a:off x="445801" y="1529417"/>
                <a:ext cx="3017520" cy="2011680"/>
              </a:xfrm>
              <a:prstGeom prst="roundRect">
                <a:avLst/>
              </a:prstGeom>
              <a:solidFill>
                <a:srgbClr val="00BCF2">
                  <a:alpha val="20000"/>
                </a:srgbClr>
              </a:solidFill>
              <a:ln w="19050">
                <a:solidFill>
                  <a:srgbClr val="00BCF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00188F"/>
                    </a:solidFill>
                  </a:rPr>
                  <a:t>Windows Platform</a:t>
                </a:r>
              </a:p>
            </p:txBody>
          </p:sp>
          <p:sp>
            <p:nvSpPr>
              <p:cNvPr id="75" name="Rectangle 27"/>
              <p:cNvSpPr/>
              <p:nvPr/>
            </p:nvSpPr>
            <p:spPr>
              <a:xfrm>
                <a:off x="586233" y="2025096"/>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8 Apps</a:t>
                </a:r>
                <a:r>
                  <a:rPr lang="en-US" sz="800" dirty="0">
                    <a:solidFill>
                      <a:srgbClr val="FFFFFF"/>
                    </a:solidFill>
                    <a:latin typeface="Segoe UI Light"/>
                  </a:rPr>
                  <a:t> </a:t>
                </a:r>
                <a:r>
                  <a:rPr lang="en-US" sz="900" dirty="0">
                    <a:solidFill>
                      <a:srgbClr val="FFFFFF"/>
                    </a:solidFill>
                    <a:latin typeface="Segoe UI Light"/>
                  </a:rPr>
                  <a:t>(C++/C#/JS)</a:t>
                </a:r>
              </a:p>
            </p:txBody>
          </p:sp>
          <p:sp>
            <p:nvSpPr>
              <p:cNvPr id="76" name="Rectangle 28"/>
              <p:cNvSpPr/>
              <p:nvPr/>
            </p:nvSpPr>
            <p:spPr>
              <a:xfrm>
                <a:off x="586233" y="2488861"/>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Universal Windows 10 Apps</a:t>
                </a:r>
                <a:r>
                  <a:rPr lang="en-US" sz="800" dirty="0">
                    <a:solidFill>
                      <a:srgbClr val="FFFFFF"/>
                    </a:solidFill>
                    <a:latin typeface="Segoe UI Light"/>
                  </a:rPr>
                  <a:t> </a:t>
                </a:r>
                <a:r>
                  <a:rPr lang="en-US" sz="400" dirty="0">
                    <a:solidFill>
                      <a:srgbClr val="FFFFFF"/>
                    </a:solidFill>
                    <a:latin typeface="Segoe UI Light"/>
                  </a:rPr>
                  <a:t> </a:t>
                </a:r>
                <a:r>
                  <a:rPr lang="en-US" sz="900" dirty="0">
                    <a:solidFill>
                      <a:srgbClr val="FFFFFF"/>
                    </a:solidFill>
                    <a:latin typeface="Segoe UI Light"/>
                  </a:rPr>
                  <a:t>(C++/C#/JS)</a:t>
                </a:r>
              </a:p>
            </p:txBody>
          </p:sp>
          <p:sp>
            <p:nvSpPr>
              <p:cNvPr id="77" name="Rectangle 29"/>
              <p:cNvSpPr/>
              <p:nvPr/>
            </p:nvSpPr>
            <p:spPr>
              <a:xfrm>
                <a:off x="582961" y="2950022"/>
                <a:ext cx="2743200" cy="365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Centennial </a:t>
                </a:r>
                <a:r>
                  <a:rPr lang="en-US" sz="1200" dirty="0" smtClean="0">
                    <a:solidFill>
                      <a:srgbClr val="FFFFFF"/>
                    </a:solidFill>
                    <a:latin typeface="Segoe UI Light"/>
                  </a:rPr>
                  <a:t>(Classic Apps)</a:t>
                </a:r>
                <a:endParaRPr lang="en-US" sz="1200" dirty="0">
                  <a:solidFill>
                    <a:srgbClr val="FFFFFF"/>
                  </a:solidFill>
                  <a:latin typeface="Segoe UI Light"/>
                </a:endParaRPr>
              </a:p>
            </p:txBody>
          </p:sp>
        </p:grpSp>
        <p:grpSp>
          <p:nvGrpSpPr>
            <p:cNvPr id="78" name="Web"/>
            <p:cNvGrpSpPr/>
            <p:nvPr/>
          </p:nvGrpSpPr>
          <p:grpSpPr>
            <a:xfrm>
              <a:off x="8904844" y="1529689"/>
              <a:ext cx="3017092" cy="2011394"/>
              <a:chOff x="8905242" y="1529419"/>
              <a:chExt cx="3017520" cy="2011680"/>
            </a:xfrm>
          </p:grpSpPr>
          <p:sp>
            <p:nvSpPr>
              <p:cNvPr id="79" name="Rounded Rectangle 36"/>
              <p:cNvSpPr/>
              <p:nvPr/>
            </p:nvSpPr>
            <p:spPr>
              <a:xfrm>
                <a:off x="8905242" y="1529419"/>
                <a:ext cx="3017520" cy="2011680"/>
              </a:xfrm>
              <a:prstGeom prst="roundRect">
                <a:avLst/>
              </a:prstGeom>
              <a:solidFill>
                <a:srgbClr val="D83B01">
                  <a:alpha val="20000"/>
                </a:srgbClr>
              </a:solidFill>
              <a:ln w="19050">
                <a:solidFill>
                  <a:srgbClr val="D83B0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D83B01"/>
                    </a:solidFill>
                  </a:rPr>
                  <a:t>Web Platform</a:t>
                </a:r>
              </a:p>
            </p:txBody>
          </p:sp>
          <p:sp>
            <p:nvSpPr>
              <p:cNvPr id="80" name="Rectangle 37"/>
              <p:cNvSpPr/>
              <p:nvPr/>
            </p:nvSpPr>
            <p:spPr>
              <a:xfrm>
                <a:off x="9052626" y="2025094"/>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Microsoft Edge HTML Engine</a:t>
                </a:r>
                <a:endParaRPr lang="en-US" sz="1200" dirty="0">
                  <a:solidFill>
                    <a:srgbClr val="FFFFFF"/>
                  </a:solidFill>
                  <a:latin typeface="Segoe Pro Semibold" panose="020B0702040504020203" pitchFamily="34" charset="0"/>
                </a:endParaRPr>
              </a:p>
            </p:txBody>
          </p:sp>
          <p:sp>
            <p:nvSpPr>
              <p:cNvPr id="81" name="Rectangle 38"/>
              <p:cNvSpPr/>
              <p:nvPr/>
            </p:nvSpPr>
            <p:spPr>
              <a:xfrm>
                <a:off x="9052626" y="2488859"/>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a:solidFill>
                      <a:srgbClr val="FFFFFF"/>
                    </a:solidFill>
                    <a:latin typeface="Segoe Pro Semibold" panose="020B0702040504020203" pitchFamily="34" charset="0"/>
                  </a:rPr>
                  <a:t>Cordova Tooling</a:t>
                </a:r>
                <a:r>
                  <a:rPr lang="en-US" sz="1200" dirty="0">
                    <a:solidFill>
                      <a:srgbClr val="FFFFFF"/>
                    </a:solidFill>
                    <a:latin typeface="Segoe UI Light"/>
                  </a:rPr>
                  <a:t> (HTML/JS)</a:t>
                </a:r>
              </a:p>
            </p:txBody>
          </p:sp>
          <p:sp>
            <p:nvSpPr>
              <p:cNvPr id="82" name="Rectangle 41"/>
              <p:cNvSpPr/>
              <p:nvPr/>
            </p:nvSpPr>
            <p:spPr>
              <a:xfrm>
                <a:off x="9042402" y="2950022"/>
                <a:ext cx="2743200" cy="36576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Hosted Web Apps </a:t>
                </a:r>
                <a:r>
                  <a:rPr lang="en-US" sz="1200" dirty="0" smtClean="0">
                    <a:solidFill>
                      <a:srgbClr val="FFFFFF"/>
                    </a:solidFill>
                    <a:latin typeface="Segoe UI Light"/>
                  </a:rPr>
                  <a:t>(HTML/JS</a:t>
                </a:r>
                <a:r>
                  <a:rPr lang="en-US" sz="1200" dirty="0">
                    <a:solidFill>
                      <a:srgbClr val="FFFFFF"/>
                    </a:solidFill>
                    <a:latin typeface="Segoe UI Light"/>
                  </a:rPr>
                  <a:t>)</a:t>
                </a:r>
              </a:p>
            </p:txBody>
          </p:sp>
        </p:grpSp>
        <p:pic>
          <p:nvPicPr>
            <p:cNvPr id="83" name="Picture 82"/>
            <p:cNvPicPr>
              <a:picLocks noChangeAspect="1"/>
            </p:cNvPicPr>
            <p:nvPr/>
          </p:nvPicPr>
          <p:blipFill>
            <a:blip r:embed="rId8">
              <a:duotone>
                <a:schemeClr val="bg2">
                  <a:shade val="45000"/>
                  <a:satMod val="135000"/>
                </a:schemeClr>
                <a:prstClr val="white"/>
              </a:duotone>
            </a:blip>
            <a:stretch>
              <a:fillRect/>
            </a:stretch>
          </p:blipFill>
          <p:spPr>
            <a:xfrm>
              <a:off x="11276228" y="5345956"/>
              <a:ext cx="394843" cy="162737"/>
            </a:xfrm>
            <a:prstGeom prst="rect">
              <a:avLst/>
            </a:prstGeom>
          </p:spPr>
        </p:pic>
        <p:pic>
          <p:nvPicPr>
            <p:cNvPr id="84" name="Picture 83"/>
            <p:cNvPicPr>
              <a:picLocks noChangeAspect="1"/>
            </p:cNvPicPr>
            <p:nvPr/>
          </p:nvPicPr>
          <p:blipFill>
            <a:blip r:embed="rId8">
              <a:duotone>
                <a:schemeClr val="bg2">
                  <a:shade val="45000"/>
                  <a:satMod val="135000"/>
                </a:schemeClr>
                <a:prstClr val="white"/>
              </a:duotone>
            </a:blip>
            <a:stretch>
              <a:fillRect/>
            </a:stretch>
          </p:blipFill>
          <p:spPr>
            <a:xfrm>
              <a:off x="11269878" y="5791673"/>
              <a:ext cx="394843" cy="162737"/>
            </a:xfrm>
            <a:prstGeom prst="rect">
              <a:avLst/>
            </a:prstGeom>
          </p:spPr>
        </p:pic>
        <p:grpSp>
          <p:nvGrpSpPr>
            <p:cNvPr id="85" name="Mobile"/>
            <p:cNvGrpSpPr/>
            <p:nvPr/>
          </p:nvGrpSpPr>
          <p:grpSpPr>
            <a:xfrm>
              <a:off x="8892950" y="4719533"/>
              <a:ext cx="3017092" cy="1554260"/>
              <a:chOff x="8716712" y="4533033"/>
              <a:chExt cx="3017520" cy="1554480"/>
            </a:xfrm>
          </p:grpSpPr>
          <p:sp>
            <p:nvSpPr>
              <p:cNvPr id="86" name="Rounded Rectangle 85"/>
              <p:cNvSpPr/>
              <p:nvPr/>
            </p:nvSpPr>
            <p:spPr>
              <a:xfrm>
                <a:off x="8716712" y="4533033"/>
                <a:ext cx="3017520" cy="1554480"/>
              </a:xfrm>
              <a:prstGeom prst="roundRect">
                <a:avLst/>
              </a:prstGeom>
              <a:solidFill>
                <a:srgbClr val="B4009E">
                  <a:alpha val="20000"/>
                </a:srgbClr>
              </a:solidFill>
              <a:ln w="19050">
                <a:solidFill>
                  <a:srgbClr val="B4009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4367">
                  <a:lnSpc>
                    <a:spcPct val="90000"/>
                  </a:lnSpc>
                  <a:spcBef>
                    <a:spcPts val="600"/>
                  </a:spcBef>
                </a:pPr>
                <a:r>
                  <a:rPr lang="en-US" sz="1600" dirty="0">
                    <a:solidFill>
                      <a:srgbClr val="B4009E"/>
                    </a:solidFill>
                  </a:rPr>
                  <a:t>Other Mobile Platforms</a:t>
                </a:r>
              </a:p>
            </p:txBody>
          </p:sp>
          <p:sp>
            <p:nvSpPr>
              <p:cNvPr id="87" name="Rectangle 86"/>
              <p:cNvSpPr/>
              <p:nvPr/>
            </p:nvSpPr>
            <p:spPr>
              <a:xfrm>
                <a:off x="8875992" y="5058260"/>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Astoria </a:t>
                </a:r>
                <a:r>
                  <a:rPr lang="en-US" sz="1078" dirty="0">
                    <a:solidFill>
                      <a:srgbClr val="FFFFFF"/>
                    </a:solidFill>
                    <a:latin typeface="Segoe UI Light"/>
                  </a:rPr>
                  <a:t>(Java/C++)</a:t>
                </a:r>
                <a:endParaRPr lang="en-US" sz="1200" dirty="0">
                  <a:solidFill>
                    <a:srgbClr val="FFFFFF"/>
                  </a:solidFill>
                  <a:latin typeface="Segoe UI Light"/>
                </a:endParaRPr>
              </a:p>
            </p:txBody>
          </p:sp>
          <p:sp>
            <p:nvSpPr>
              <p:cNvPr id="88" name="Rectangle 87"/>
              <p:cNvSpPr/>
              <p:nvPr/>
            </p:nvSpPr>
            <p:spPr>
              <a:xfrm>
                <a:off x="8875992" y="5522025"/>
                <a:ext cx="2743200" cy="36576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367">
                  <a:lnSpc>
                    <a:spcPct val="90000"/>
                  </a:lnSpc>
                  <a:spcBef>
                    <a:spcPts val="600"/>
                  </a:spcBef>
                </a:pPr>
                <a:r>
                  <a:rPr lang="en-US" sz="1200" dirty="0" smtClean="0">
                    <a:solidFill>
                      <a:srgbClr val="FFFFFF"/>
                    </a:solidFill>
                    <a:latin typeface="Segoe Pro Semibold" panose="020B0702040504020203" pitchFamily="34" charset="0"/>
                  </a:rPr>
                  <a:t>Project Islandwood </a:t>
                </a:r>
                <a:r>
                  <a:rPr lang="en-US" sz="1078" dirty="0">
                    <a:solidFill>
                      <a:srgbClr val="FFFFFF"/>
                    </a:solidFill>
                    <a:latin typeface="Segoe UI Light"/>
                  </a:rPr>
                  <a:t>(Objective C/C++)</a:t>
                </a:r>
              </a:p>
            </p:txBody>
          </p:sp>
        </p:grpSp>
      </p:grpSp>
    </p:spTree>
    <p:extLst>
      <p:ext uri="{BB962C8B-B14F-4D97-AF65-F5344CB8AC3E}">
        <p14:creationId xmlns:p14="http://schemas.microsoft.com/office/powerpoint/2010/main" val="318544930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47320" y="1363662"/>
            <a:ext cx="10744202" cy="4648199"/>
          </a:xfrm>
        </p:spPr>
        <p:txBody>
          <a:bodyPr/>
          <a:lstStyle/>
          <a:p>
            <a:r>
              <a:rPr lang="en-US" dirty="0" smtClean="0"/>
              <a:t>Project Islandwood – Compiling Objective-C</a:t>
            </a:r>
          </a:p>
          <a:p>
            <a:r>
              <a:rPr lang="en-US" dirty="0" smtClean="0"/>
              <a:t>Project Westminster – Hosted Web Apps and Web Platform</a:t>
            </a:r>
          </a:p>
          <a:p>
            <a:r>
              <a:rPr lang="en-US" dirty="0"/>
              <a:t>Project Astoria – Build Windows Apps with your Android Code</a:t>
            </a:r>
          </a:p>
          <a:p>
            <a:r>
              <a:rPr lang="en-US" dirty="0"/>
              <a:t>Project Centennial – Convert your Classic Windows Apps to a Universal Windows App</a:t>
            </a:r>
          </a:p>
          <a:p>
            <a:endParaRPr lang="en-US" dirty="0"/>
          </a:p>
        </p:txBody>
      </p:sp>
      <p:sp>
        <p:nvSpPr>
          <p:cNvPr id="3" name="Title 2"/>
          <p:cNvSpPr>
            <a:spLocks noGrp="1"/>
          </p:cNvSpPr>
          <p:nvPr>
            <p:ph type="title"/>
          </p:nvPr>
        </p:nvSpPr>
        <p:spPr/>
        <p:txBody>
          <a:bodyPr/>
          <a:lstStyle/>
          <a:p>
            <a:r>
              <a:rPr lang="en-US" dirty="0" smtClean="0"/>
              <a:t>Universal Apps Bridges</a:t>
            </a:r>
            <a:endParaRPr lang="en-US" dirty="0"/>
          </a:p>
        </p:txBody>
      </p:sp>
    </p:spTree>
    <p:extLst>
      <p:ext uri="{BB962C8B-B14F-4D97-AF65-F5344CB8AC3E}">
        <p14:creationId xmlns:p14="http://schemas.microsoft.com/office/powerpoint/2010/main" val="297891962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p:cNvSpPr>
          <p:nvPr/>
        </p:nvSpPr>
        <p:spPr>
          <a:xfrm>
            <a:off x="274702" y="2117165"/>
            <a:ext cx="11887135" cy="1837298"/>
          </a:xfrm>
          <a:prstGeom prst="rect">
            <a:avLst/>
          </a:prstGeom>
        </p:spPr>
        <p:txBody>
          <a:bodyPr anchor="ctr"/>
          <a:lstStyle/>
          <a:p>
            <a:r>
              <a:rPr lang="en-US" sz="5400" dirty="0" smtClean="0">
                <a:latin typeface="+mj-lt"/>
              </a:rPr>
              <a:t>Project </a:t>
            </a:r>
            <a:r>
              <a:rPr lang="en-US" sz="5400" dirty="0" err="1" smtClean="0">
                <a:latin typeface="+mj-lt"/>
              </a:rPr>
              <a:t>Islandwood</a:t>
            </a:r>
            <a:endParaRPr lang="en-US" sz="4000" dirty="0"/>
          </a:p>
        </p:txBody>
      </p:sp>
      <p:pic>
        <p:nvPicPr>
          <p:cNvPr id="2" name="Picture 1"/>
          <p:cNvPicPr>
            <a:picLocks noChangeAspect="1"/>
          </p:cNvPicPr>
          <p:nvPr/>
        </p:nvPicPr>
        <p:blipFill>
          <a:blip r:embed="rId3"/>
          <a:stretch>
            <a:fillRect/>
          </a:stretch>
        </p:blipFill>
        <p:spPr>
          <a:xfrm>
            <a:off x="317566" y="68262"/>
            <a:ext cx="11857651" cy="6600825"/>
          </a:xfrm>
          <a:prstGeom prst="rect">
            <a:avLst/>
          </a:prstGeom>
        </p:spPr>
      </p:pic>
    </p:spTree>
    <p:extLst>
      <p:ext uri="{BB962C8B-B14F-4D97-AF65-F5344CB8AC3E}">
        <p14:creationId xmlns:p14="http://schemas.microsoft.com/office/powerpoint/2010/main" val="131572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Write Universal Windows Apps in Objective-C</a:t>
            </a:r>
            <a:endParaRPr lang="en-US" dirty="0">
              <a:solidFill>
                <a:schemeClr val="tx2"/>
              </a:solidFill>
            </a:endParaRPr>
          </a:p>
        </p:txBody>
      </p:sp>
      <p:sp>
        <p:nvSpPr>
          <p:cNvPr id="7" name="Rectangle 6"/>
          <p:cNvSpPr/>
          <p:nvPr/>
        </p:nvSpPr>
        <p:spPr>
          <a:xfrm>
            <a:off x="884237" y="1439862"/>
            <a:ext cx="10694059" cy="1554480"/>
          </a:xfrm>
          <a:prstGeom prst="rect">
            <a:avLst/>
          </a:prstGeom>
          <a:solidFill>
            <a:srgbClr val="00AFF0"/>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09728" rIns="137160" bIns="109728" numCol="1" spcCol="0" rtlCol="0" fromWordArt="0" anchor="ctr" anchorCtr="0" forceAA="0" compatLnSpc="1">
            <a:prstTxWarp prst="textNoShape">
              <a:avLst/>
            </a:prstTxWarp>
            <a:noAutofit/>
          </a:bodyPr>
          <a:lstStyle/>
          <a:p>
            <a:pPr>
              <a:lnSpc>
                <a:spcPct val="90000"/>
              </a:lnSpc>
              <a:spcBef>
                <a:spcPts val="600"/>
              </a:spcBef>
            </a:pPr>
            <a:r>
              <a:rPr lang="en-US" sz="2800" b="1" dirty="0" smtClean="0">
                <a:solidFill>
                  <a:prstClr val="white"/>
                </a:solidFill>
                <a:latin typeface="Segoe UI Light"/>
              </a:rPr>
              <a:t>Objective-C language support</a:t>
            </a:r>
          </a:p>
          <a:p>
            <a:pPr marL="457200" indent="-457200">
              <a:lnSpc>
                <a:spcPct val="90000"/>
              </a:lnSpc>
              <a:spcBef>
                <a:spcPts val="600"/>
              </a:spcBef>
              <a:buFont typeface="Arial" panose="020B0604020202020204" pitchFamily="34" charset="0"/>
              <a:buChar char="•"/>
            </a:pPr>
            <a:r>
              <a:rPr lang="en-US" sz="2800" dirty="0" smtClean="0">
                <a:solidFill>
                  <a:prstClr val="white"/>
                </a:solidFill>
                <a:latin typeface="Segoe UI Light"/>
              </a:rPr>
              <a:t>Compiler and Runtime</a:t>
            </a:r>
            <a:endParaRPr lang="en-US" sz="2800" dirty="0">
              <a:solidFill>
                <a:prstClr val="white"/>
              </a:solidFill>
              <a:latin typeface="Segoe UI Light"/>
            </a:endParaRPr>
          </a:p>
        </p:txBody>
      </p:sp>
      <p:sp>
        <p:nvSpPr>
          <p:cNvPr id="8" name="Rectangle 7"/>
          <p:cNvSpPr/>
          <p:nvPr/>
        </p:nvSpPr>
        <p:spPr>
          <a:xfrm>
            <a:off x="884237" y="3116262"/>
            <a:ext cx="10694059" cy="1554480"/>
          </a:xfrm>
          <a:prstGeom prst="rect">
            <a:avLst/>
          </a:prstGeom>
          <a:solidFill>
            <a:srgbClr val="0088D1"/>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09728" rIns="137160" bIns="109728" numCol="1" spcCol="0" rtlCol="0" fromWordArt="0" anchor="ctr" anchorCtr="0" forceAA="0" compatLnSpc="1">
            <a:prstTxWarp prst="textNoShape">
              <a:avLst/>
            </a:prstTxWarp>
            <a:noAutofit/>
          </a:bodyPr>
          <a:lstStyle/>
          <a:p>
            <a:pPr>
              <a:lnSpc>
                <a:spcPct val="90000"/>
              </a:lnSpc>
              <a:spcBef>
                <a:spcPts val="600"/>
              </a:spcBef>
            </a:pPr>
            <a:r>
              <a:rPr lang="en-US" sz="2800" b="1" dirty="0" smtClean="0">
                <a:solidFill>
                  <a:prstClr val="white"/>
                </a:solidFill>
                <a:latin typeface="Segoe UI Light"/>
              </a:rPr>
              <a:t>Useful and usable APIs</a:t>
            </a:r>
          </a:p>
          <a:p>
            <a:pPr marL="457200" indent="-457200">
              <a:lnSpc>
                <a:spcPct val="90000"/>
              </a:lnSpc>
              <a:spcBef>
                <a:spcPts val="600"/>
              </a:spcBef>
              <a:buFont typeface="Arial" panose="020B0604020202020204" pitchFamily="34" charset="0"/>
              <a:buChar char="•"/>
            </a:pPr>
            <a:r>
              <a:rPr lang="en-US" sz="2800" dirty="0" smtClean="0">
                <a:solidFill>
                  <a:prstClr val="white"/>
                </a:solidFill>
                <a:latin typeface="Segoe UI Light"/>
              </a:rPr>
              <a:t>iOS API </a:t>
            </a:r>
            <a:r>
              <a:rPr lang="en-US" sz="2800" dirty="0" err="1" smtClean="0">
                <a:solidFill>
                  <a:prstClr val="white"/>
                </a:solidFill>
                <a:latin typeface="Segoe UI Light"/>
              </a:rPr>
              <a:t>compat</a:t>
            </a:r>
            <a:endParaRPr lang="en-US" sz="2800" dirty="0">
              <a:solidFill>
                <a:prstClr val="white"/>
              </a:solidFill>
              <a:latin typeface="Segoe UI Light"/>
            </a:endParaRPr>
          </a:p>
        </p:txBody>
      </p:sp>
      <p:sp>
        <p:nvSpPr>
          <p:cNvPr id="9" name="Rectangle 8"/>
          <p:cNvSpPr/>
          <p:nvPr/>
        </p:nvSpPr>
        <p:spPr>
          <a:xfrm>
            <a:off x="884236" y="4781550"/>
            <a:ext cx="10694059" cy="1554480"/>
          </a:xfrm>
          <a:prstGeom prst="rect">
            <a:avLst/>
          </a:prstGeom>
          <a:solidFill>
            <a:srgbClr val="004E8C"/>
          </a:solidFill>
          <a:ln>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09728" rIns="137160" bIns="109728" numCol="1" spcCol="0" rtlCol="0" fromWordArt="0" anchor="ctr" anchorCtr="0" forceAA="0" compatLnSpc="1">
            <a:prstTxWarp prst="textNoShape">
              <a:avLst/>
            </a:prstTxWarp>
            <a:noAutofit/>
          </a:bodyPr>
          <a:lstStyle/>
          <a:p>
            <a:pPr>
              <a:lnSpc>
                <a:spcPct val="90000"/>
              </a:lnSpc>
              <a:spcBef>
                <a:spcPts val="600"/>
              </a:spcBef>
            </a:pPr>
            <a:r>
              <a:rPr lang="en-US" sz="2800" b="1" dirty="0" smtClean="0">
                <a:solidFill>
                  <a:prstClr val="white"/>
                </a:solidFill>
                <a:latin typeface="Segoe UI Light"/>
              </a:rPr>
              <a:t>Tools</a:t>
            </a:r>
          </a:p>
          <a:p>
            <a:pPr marL="457200" indent="-457200">
              <a:lnSpc>
                <a:spcPct val="90000"/>
              </a:lnSpc>
              <a:spcBef>
                <a:spcPts val="600"/>
              </a:spcBef>
              <a:buFont typeface="Arial" panose="020B0604020202020204" pitchFamily="34" charset="0"/>
              <a:buChar char="•"/>
            </a:pPr>
            <a:r>
              <a:rPr lang="en-US" sz="2800" dirty="0" smtClean="0">
                <a:solidFill>
                  <a:prstClr val="white"/>
                </a:solidFill>
                <a:latin typeface="Segoe UI Light"/>
              </a:rPr>
              <a:t>Editor / Workflow</a:t>
            </a:r>
          </a:p>
          <a:p>
            <a:pPr marL="457200" indent="-457200">
              <a:lnSpc>
                <a:spcPct val="90000"/>
              </a:lnSpc>
              <a:spcBef>
                <a:spcPts val="600"/>
              </a:spcBef>
              <a:buFont typeface="Arial" panose="020B0604020202020204" pitchFamily="34" charset="0"/>
              <a:buChar char="•"/>
            </a:pPr>
            <a:r>
              <a:rPr lang="en-US" sz="2800" dirty="0" smtClean="0">
                <a:solidFill>
                  <a:prstClr val="white"/>
                </a:solidFill>
                <a:latin typeface="Segoe UI Light"/>
              </a:rPr>
              <a:t>Project import</a:t>
            </a:r>
            <a:endParaRPr lang="en-US" sz="2800" dirty="0">
              <a:solidFill>
                <a:prstClr val="white"/>
              </a:solidFill>
              <a:latin typeface="Segoe UI Light"/>
            </a:endParaRPr>
          </a:p>
        </p:txBody>
      </p:sp>
      <p:sp>
        <p:nvSpPr>
          <p:cNvPr id="11" name="Title 2"/>
          <p:cNvSpPr txBox="1">
            <a:spLocks/>
          </p:cNvSpPr>
          <p:nvPr/>
        </p:nvSpPr>
        <p:spPr>
          <a:xfrm>
            <a:off x="269876" y="29527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solidFill>
                  <a:schemeClr val="tx2"/>
                </a:solidFill>
              </a:rPr>
              <a:t>What is Project </a:t>
            </a:r>
            <a:r>
              <a:rPr lang="en-US" dirty="0" err="1" smtClean="0">
                <a:solidFill>
                  <a:schemeClr val="tx2"/>
                </a:solidFill>
              </a:rPr>
              <a:t>Islandwood</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380871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Effect transition="in" filter="fade">
                                      <p:cBhvr>
                                        <p:cTn id="24" dur="500"/>
                                        <p:tgtEl>
                                          <p:spTgt spid="8">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build="p" animBg="1"/>
      <p:bldP spid="9" grpId="0" animBg="1"/>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3237" y="33626"/>
            <a:ext cx="11534775" cy="8848725"/>
          </a:xfrm>
          <a:prstGeom prst="rect">
            <a:avLst/>
          </a:prstGeom>
        </p:spPr>
      </p:pic>
    </p:spTree>
    <p:extLst>
      <p:ext uri="{BB962C8B-B14F-4D97-AF65-F5344CB8AC3E}">
        <p14:creationId xmlns:p14="http://schemas.microsoft.com/office/powerpoint/2010/main" val="201529424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 y="1363661"/>
            <a:ext cx="12436475" cy="56308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tx2"/>
                </a:solidFill>
              </a:rPr>
              <a:t>Tooling</a:t>
            </a:r>
            <a:endParaRPr lang="en-US" dirty="0">
              <a:solidFill>
                <a:schemeClr val="tx2"/>
              </a:solidFill>
            </a:endParaRPr>
          </a:p>
        </p:txBody>
      </p:sp>
      <p:sp>
        <p:nvSpPr>
          <p:cNvPr id="11" name="Content Placeholder 11"/>
          <p:cNvSpPr txBox="1">
            <a:spLocks/>
          </p:cNvSpPr>
          <p:nvPr/>
        </p:nvSpPr>
        <p:spPr>
          <a:xfrm>
            <a:off x="274639" y="1668462"/>
            <a:ext cx="11653524" cy="497201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Integrated Visual Studio Development</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2594938" y="2673940"/>
            <a:ext cx="6656483" cy="3717484"/>
          </a:xfrm>
          <a:prstGeom prst="rect">
            <a:avLst/>
          </a:prstGeom>
        </p:spPr>
      </p:pic>
      <p:sp>
        <p:nvSpPr>
          <p:cNvPr id="15" name="Line Callout 1 (Accent Bar) 14"/>
          <p:cNvSpPr/>
          <p:nvPr/>
        </p:nvSpPr>
        <p:spPr>
          <a:xfrm>
            <a:off x="9795990" y="2409885"/>
            <a:ext cx="2279945" cy="1818509"/>
          </a:xfrm>
          <a:prstGeom prst="accentCallout1">
            <a:avLst>
              <a:gd name="adj1" fmla="val 18750"/>
              <a:gd name="adj2" fmla="val -8333"/>
              <a:gd name="adj3" fmla="val 87026"/>
              <a:gd name="adj4" fmla="val -62138"/>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914377">
              <a:lnSpc>
                <a:spcPct val="90000"/>
              </a:lnSpc>
              <a:spcBef>
                <a:spcPts val="600"/>
              </a:spcBef>
            </a:pPr>
            <a:r>
              <a:rPr lang="en-US" sz="2133" b="1" dirty="0" err="1">
                <a:solidFill>
                  <a:prstClr val="white"/>
                </a:solidFill>
              </a:rPr>
              <a:t>Xcode</a:t>
            </a:r>
            <a:r>
              <a:rPr lang="en-US" sz="2133" b="1" dirty="0">
                <a:solidFill>
                  <a:prstClr val="white"/>
                </a:solidFill>
              </a:rPr>
              <a:t> projects imported to Visual Studio</a:t>
            </a:r>
          </a:p>
        </p:txBody>
      </p:sp>
      <p:sp>
        <p:nvSpPr>
          <p:cNvPr id="16" name="Line Callout 1 (Accent Bar) 15"/>
          <p:cNvSpPr/>
          <p:nvPr/>
        </p:nvSpPr>
        <p:spPr>
          <a:xfrm>
            <a:off x="274638" y="2511861"/>
            <a:ext cx="2045660" cy="1818509"/>
          </a:xfrm>
          <a:prstGeom prst="accentCallout1">
            <a:avLst>
              <a:gd name="adj1" fmla="val 36460"/>
              <a:gd name="adj2" fmla="val 94560"/>
              <a:gd name="adj3" fmla="val 70598"/>
              <a:gd name="adj4" fmla="val 192601"/>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914377">
              <a:lnSpc>
                <a:spcPct val="90000"/>
              </a:lnSpc>
              <a:spcBef>
                <a:spcPts val="600"/>
              </a:spcBef>
            </a:pPr>
            <a:r>
              <a:rPr lang="en-US" sz="2133" b="1" dirty="0">
                <a:solidFill>
                  <a:prstClr val="white"/>
                </a:solidFill>
              </a:rPr>
              <a:t>Integrated language support: </a:t>
            </a:r>
            <a:r>
              <a:rPr lang="en-US" sz="2133" dirty="0">
                <a:solidFill>
                  <a:prstClr val="white"/>
                </a:solidFill>
              </a:rPr>
              <a:t>syntax highlighting, autocomplete</a:t>
            </a:r>
          </a:p>
        </p:txBody>
      </p:sp>
      <p:sp>
        <p:nvSpPr>
          <p:cNvPr id="17" name="Line Callout 1 (Accent Bar) 16"/>
          <p:cNvSpPr/>
          <p:nvPr/>
        </p:nvSpPr>
        <p:spPr>
          <a:xfrm>
            <a:off x="9795990" y="4649963"/>
            <a:ext cx="2175745" cy="1741461"/>
          </a:xfrm>
          <a:prstGeom prst="accentCallout1">
            <a:avLst>
              <a:gd name="adj1" fmla="val 18750"/>
              <a:gd name="adj2" fmla="val -8333"/>
              <a:gd name="adj3" fmla="val 68888"/>
              <a:gd name="adj4" fmla="val -18316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914377">
              <a:lnSpc>
                <a:spcPct val="90000"/>
              </a:lnSpc>
              <a:spcBef>
                <a:spcPts val="600"/>
              </a:spcBef>
            </a:pPr>
            <a:r>
              <a:rPr lang="en-US" sz="2133" b="1" dirty="0">
                <a:solidFill>
                  <a:prstClr val="white"/>
                </a:solidFill>
              </a:rPr>
              <a:t>Full debugging: breakpoints, stack traces, …</a:t>
            </a:r>
          </a:p>
        </p:txBody>
      </p:sp>
      <p:sp>
        <p:nvSpPr>
          <p:cNvPr id="18" name="Line Callout 1 (Accent Bar) 17"/>
          <p:cNvSpPr/>
          <p:nvPr/>
        </p:nvSpPr>
        <p:spPr>
          <a:xfrm>
            <a:off x="274638" y="4709245"/>
            <a:ext cx="2045660" cy="1818509"/>
          </a:xfrm>
          <a:prstGeom prst="accentCallout1">
            <a:avLst>
              <a:gd name="adj1" fmla="val 36460"/>
              <a:gd name="adj2" fmla="val 94560"/>
              <a:gd name="adj3" fmla="val -10843"/>
              <a:gd name="adj4" fmla="val 171687"/>
            </a:avLst>
          </a:prstGeom>
          <a:ln w="28575">
            <a:solidFill>
              <a:srgbClr val="0070C0"/>
            </a:solidFill>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defTabSz="914377">
              <a:lnSpc>
                <a:spcPct val="90000"/>
              </a:lnSpc>
              <a:spcBef>
                <a:spcPts val="600"/>
              </a:spcBef>
            </a:pPr>
            <a:r>
              <a:rPr lang="en-US" sz="2133" b="1" dirty="0" smtClean="0">
                <a:solidFill>
                  <a:prstClr val="white"/>
                </a:solidFill>
              </a:rPr>
              <a:t>Universal API Interop</a:t>
            </a:r>
            <a:endParaRPr lang="en-US" sz="2133" dirty="0">
              <a:solidFill>
                <a:prstClr val="white"/>
              </a:solidFill>
            </a:endParaRPr>
          </a:p>
        </p:txBody>
      </p:sp>
    </p:spTree>
    <p:extLst>
      <p:ext uri="{BB962C8B-B14F-4D97-AF65-F5344CB8AC3E}">
        <p14:creationId xmlns:p14="http://schemas.microsoft.com/office/powerpoint/2010/main" val="292314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Tooling</a:t>
            </a:r>
            <a:endParaRPr lang="en-US" dirty="0"/>
          </a:p>
        </p:txBody>
      </p:sp>
      <p:pic>
        <p:nvPicPr>
          <p:cNvPr id="20" name="Picture 19"/>
          <p:cNvPicPr>
            <a:picLocks noChangeAspect="1"/>
          </p:cNvPicPr>
          <p:nvPr/>
        </p:nvPicPr>
        <p:blipFill rotWithShape="1">
          <a:blip r:embed="rId3"/>
          <a:srcRect l="1236"/>
          <a:stretch/>
        </p:blipFill>
        <p:spPr>
          <a:xfrm>
            <a:off x="4692773" y="1362456"/>
            <a:ext cx="7436091" cy="4291169"/>
          </a:xfrm>
          <a:prstGeom prst="rect">
            <a:avLst/>
          </a:prstGeom>
          <a:ln w="12700">
            <a:solidFill>
              <a:schemeClr val="accent1"/>
            </a:solidFill>
          </a:ln>
        </p:spPr>
      </p:pic>
      <p:grpSp>
        <p:nvGrpSpPr>
          <p:cNvPr id="2" name="Group 1"/>
          <p:cNvGrpSpPr/>
          <p:nvPr/>
        </p:nvGrpSpPr>
        <p:grpSpPr>
          <a:xfrm>
            <a:off x="0" y="1362456"/>
            <a:ext cx="4589253" cy="4291169"/>
            <a:chOff x="0" y="1896984"/>
            <a:chExt cx="4589253" cy="4291169"/>
          </a:xfrm>
        </p:grpSpPr>
        <p:sp>
          <p:nvSpPr>
            <p:cNvPr id="19" name="Rectangle 18"/>
            <p:cNvSpPr/>
            <p:nvPr/>
          </p:nvSpPr>
          <p:spPr>
            <a:xfrm>
              <a:off x="0" y="1896984"/>
              <a:ext cx="4589253" cy="429116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sp>
          <p:nvSpPr>
            <p:cNvPr id="21" name="Rectangle 20"/>
            <p:cNvSpPr/>
            <p:nvPr/>
          </p:nvSpPr>
          <p:spPr>
            <a:xfrm>
              <a:off x="466491" y="2097334"/>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lnSpc>
                  <a:spcPct val="90000"/>
                </a:lnSpc>
                <a:spcBef>
                  <a:spcPts val="600"/>
                </a:spcBef>
              </a:pPr>
              <a:r>
                <a:rPr lang="en-US" sz="2800" dirty="0" err="1">
                  <a:solidFill>
                    <a:prstClr val="white"/>
                  </a:solidFill>
                  <a:latin typeface="Segoe UI Light"/>
                </a:rPr>
                <a:t>Xcode</a:t>
              </a:r>
              <a:r>
                <a:rPr lang="en-US" sz="2800" dirty="0">
                  <a:solidFill>
                    <a:prstClr val="white"/>
                  </a:solidFill>
                  <a:latin typeface="Segoe UI Light"/>
                </a:rPr>
                <a:t> projects imported to Visual Studio</a:t>
              </a:r>
            </a:p>
          </p:txBody>
        </p:sp>
        <p:sp>
          <p:nvSpPr>
            <p:cNvPr id="22" name="Rectangle 21"/>
            <p:cNvSpPr/>
            <p:nvPr/>
          </p:nvSpPr>
          <p:spPr>
            <a:xfrm>
              <a:off x="466491" y="4002043"/>
              <a:ext cx="3443260" cy="181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lnSpc>
                  <a:spcPct val="90000"/>
                </a:lnSpc>
                <a:spcBef>
                  <a:spcPts val="600"/>
                </a:spcBef>
              </a:pPr>
              <a:r>
                <a:rPr lang="en-US" sz="2800" dirty="0">
                  <a:solidFill>
                    <a:prstClr val="white"/>
                  </a:solidFill>
                  <a:latin typeface="Segoe UI Light"/>
                </a:rPr>
                <a:t>Shared project settings, imported from </a:t>
              </a:r>
              <a:r>
                <a:rPr lang="en-US" sz="2800" dirty="0" err="1">
                  <a:solidFill>
                    <a:prstClr val="white"/>
                  </a:solidFill>
                  <a:latin typeface="Segoe UI Light"/>
                </a:rPr>
                <a:t>Xcode</a:t>
              </a:r>
              <a:endParaRPr lang="en-US" sz="2800" dirty="0">
                <a:solidFill>
                  <a:prstClr val="white"/>
                </a:solidFill>
                <a:latin typeface="Segoe UI Light"/>
              </a:endParaRPr>
            </a:p>
          </p:txBody>
        </p:sp>
        <p:cxnSp>
          <p:nvCxnSpPr>
            <p:cNvPr id="23" name="Straight Connector 22"/>
            <p:cNvCxnSpPr/>
            <p:nvPr/>
          </p:nvCxnSpPr>
          <p:spPr>
            <a:xfrm>
              <a:off x="466491" y="3915843"/>
              <a:ext cx="3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Rounded Rectangle 23"/>
          <p:cNvSpPr/>
          <p:nvPr/>
        </p:nvSpPr>
        <p:spPr>
          <a:xfrm>
            <a:off x="6751637" y="1820862"/>
            <a:ext cx="1196637" cy="1312619"/>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914377">
              <a:lnSpc>
                <a:spcPct val="90000"/>
              </a:lnSpc>
              <a:spcBef>
                <a:spcPts val="600"/>
              </a:spcBef>
            </a:pPr>
            <a:endParaRPr lang="en-US" sz="2000" dirty="0" err="1">
              <a:solidFill>
                <a:prstClr val="white"/>
              </a:solidFill>
            </a:endParaRPr>
          </a:p>
        </p:txBody>
      </p:sp>
      <p:sp>
        <p:nvSpPr>
          <p:cNvPr id="25" name="Rounded Rectangle 24"/>
          <p:cNvSpPr/>
          <p:nvPr/>
        </p:nvSpPr>
        <p:spPr>
          <a:xfrm>
            <a:off x="7777501" y="3059121"/>
            <a:ext cx="1196637" cy="1312619"/>
          </a:xfrm>
          <a:prstGeom prst="roundRect">
            <a:avLst/>
          </a:prstGeom>
          <a:noFill/>
          <a:ln w="63500">
            <a:solidFill>
              <a:srgbClr val="C00000">
                <a:alpha val="74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914377">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03796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275481" y="209578"/>
            <a:ext cx="11885514"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5"/>
                </a:solidFill>
                <a:effectLst/>
                <a:latin typeface="+mj-lt"/>
                <a:ea typeface="+mj-ea"/>
                <a:cs typeface="+mj-cs"/>
              </a:defRPr>
            </a:lvl1pPr>
          </a:lstStyle>
          <a:p>
            <a:pPr defTabSz="932573">
              <a:defRPr/>
            </a:pPr>
            <a:r>
              <a:rPr lang="en-US" sz="4896" dirty="0">
                <a:solidFill>
                  <a:srgbClr val="107C10"/>
                </a:solidFill>
                <a:latin typeface="Segoe UI"/>
              </a:rPr>
              <a:t>UWP Repositories</a:t>
            </a:r>
          </a:p>
        </p:txBody>
      </p:sp>
      <p:sp>
        <p:nvSpPr>
          <p:cNvPr id="6" name="Text Placeholder 3"/>
          <p:cNvSpPr txBox="1">
            <a:spLocks/>
          </p:cNvSpPr>
          <p:nvPr/>
        </p:nvSpPr>
        <p:spPr>
          <a:xfrm>
            <a:off x="263176" y="1228900"/>
            <a:ext cx="12172416" cy="5765625"/>
          </a:xfrm>
          <a:prstGeom prst="rect">
            <a:avLst/>
          </a:prstGeom>
        </p:spPr>
        <p:txBody>
          <a:bodyPr vert="horz" lIns="139891" tIns="111912" rIns="139891" bIns="111912" rtlCol="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defTabSz="932573">
              <a:spcBef>
                <a:spcPts val="2448"/>
              </a:spcBef>
              <a:defRPr/>
            </a:pPr>
            <a:r>
              <a:rPr lang="en-US" sz="3807" dirty="0" err="1">
                <a:solidFill>
                  <a:srgbClr val="737373"/>
                </a:solidFill>
                <a:latin typeface="Segoe UI"/>
              </a:rPr>
              <a:t>Github</a:t>
            </a:r>
            <a:endParaRPr lang="en-US" sz="3807" dirty="0">
              <a:solidFill>
                <a:srgbClr val="737373"/>
              </a:solidFill>
              <a:latin typeface="Segoe UI"/>
            </a:endParaRPr>
          </a:p>
          <a:p>
            <a:pPr lvl="1"/>
            <a:r>
              <a:rPr lang="en-US" sz="2448" dirty="0">
                <a:solidFill>
                  <a:srgbClr val="0078D7"/>
                </a:solidFill>
                <a:latin typeface="Segoe UI Light"/>
                <a:hlinkClick r:id="rId3"/>
              </a:rPr>
              <a:t>https://github.com/Windows-XAML/201505-MVA/</a:t>
            </a:r>
            <a:endParaRPr lang="en-US" sz="2448" dirty="0">
              <a:solidFill>
                <a:srgbClr val="0078D7"/>
              </a:solidFill>
              <a:latin typeface="Segoe UI Light"/>
            </a:endParaRPr>
          </a:p>
          <a:p>
            <a:pPr lvl="1"/>
            <a:r>
              <a:rPr lang="en-US" sz="2448" dirty="0">
                <a:solidFill>
                  <a:srgbClr val="0078D7"/>
                </a:solidFill>
                <a:latin typeface="Segoe UI Light"/>
                <a:hlinkClick r:id="rId4"/>
              </a:rPr>
              <a:t>https://github.com/Win10DevGuideMVA/ProjectUpgradeUtility/</a:t>
            </a:r>
            <a:endParaRPr lang="en-US" sz="2448" dirty="0">
              <a:solidFill>
                <a:srgbClr val="0078D7"/>
              </a:solidFill>
              <a:latin typeface="Segoe UI Light"/>
            </a:endParaRPr>
          </a:p>
          <a:p>
            <a:pPr lvl="1"/>
            <a:r>
              <a:rPr lang="en-US" sz="2448" dirty="0">
                <a:solidFill>
                  <a:srgbClr val="0078D7"/>
                </a:solidFill>
                <a:latin typeface="Segoe UI Light"/>
                <a:hlinkClick r:id="rId5"/>
              </a:rPr>
              <a:t>https://github.com/Microsoft/Windows-universal-samples/</a:t>
            </a:r>
            <a:r>
              <a:rPr lang="en-US" sz="2448" dirty="0">
                <a:solidFill>
                  <a:srgbClr val="0078D7"/>
                </a:solidFill>
                <a:latin typeface="Segoe UI Light"/>
              </a:rPr>
              <a:t> </a:t>
            </a:r>
          </a:p>
          <a:p>
            <a:pPr defTabSz="932573">
              <a:spcBef>
                <a:spcPts val="2448"/>
              </a:spcBef>
              <a:defRPr/>
            </a:pPr>
            <a:r>
              <a:rPr lang="en-US" sz="3807" dirty="0" smtClean="0">
                <a:solidFill>
                  <a:srgbClr val="737373"/>
                </a:solidFill>
                <a:latin typeface="Segoe UI"/>
              </a:rPr>
              <a:t>MVA</a:t>
            </a:r>
            <a:endParaRPr lang="en-US" sz="3807" dirty="0">
              <a:solidFill>
                <a:srgbClr val="737373"/>
              </a:solidFill>
              <a:latin typeface="Segoe UI"/>
            </a:endParaRPr>
          </a:p>
          <a:p>
            <a:pPr lvl="1"/>
            <a:r>
              <a:rPr lang="en-US" sz="2448" dirty="0">
                <a:solidFill>
                  <a:srgbClr val="0078D7"/>
                </a:solidFill>
                <a:latin typeface="Segoe UI Light"/>
                <a:hlinkClick r:id="rId6"/>
              </a:rPr>
              <a:t>Microsoft Player Framework v3.0 BETA</a:t>
            </a:r>
            <a:endParaRPr lang="en-US" sz="2448" dirty="0">
              <a:solidFill>
                <a:srgbClr val="0078D7"/>
              </a:solidFill>
              <a:latin typeface="Segoe UI Light"/>
            </a:endParaRPr>
          </a:p>
          <a:p>
            <a:pPr lvl="1"/>
            <a:r>
              <a:rPr lang="en-US" sz="2448" dirty="0">
                <a:solidFill>
                  <a:srgbClr val="0078D7"/>
                </a:solidFill>
                <a:latin typeface="Segoe UI Light"/>
              </a:rPr>
              <a:t>Smooth Streaming Client SDK for Windows 10 </a:t>
            </a:r>
            <a:r>
              <a:rPr lang="en-US" sz="1836" b="1" dirty="0">
                <a:solidFill>
                  <a:srgbClr val="737373"/>
                </a:solidFill>
                <a:latin typeface="Segoe UI"/>
              </a:rPr>
              <a:t>&gt;&gt; Coming soon (week or so)</a:t>
            </a:r>
          </a:p>
          <a:p>
            <a:pPr lvl="0">
              <a:defRPr/>
            </a:pPr>
            <a:r>
              <a:rPr lang="en-US" sz="3807" dirty="0">
                <a:solidFill>
                  <a:srgbClr val="737373"/>
                </a:solidFill>
                <a:latin typeface="Segoe UI"/>
              </a:rPr>
              <a:t>Design Guidance &amp; Tools</a:t>
            </a:r>
          </a:p>
          <a:p>
            <a:pPr lvl="1"/>
            <a:r>
              <a:rPr lang="en-US" sz="2448" dirty="0">
                <a:solidFill>
                  <a:srgbClr val="0078D7"/>
                </a:solidFill>
                <a:latin typeface="Segoe UI Light"/>
                <a:hlinkClick r:id="rId7"/>
              </a:rPr>
              <a:t>Design UWP apps</a:t>
            </a:r>
            <a:endParaRPr lang="en-US" sz="2448" dirty="0">
              <a:solidFill>
                <a:srgbClr val="0078D7"/>
              </a:solidFill>
              <a:latin typeface="Segoe UI Light"/>
            </a:endParaRPr>
          </a:p>
          <a:p>
            <a:pPr lvl="1"/>
            <a:endParaRPr lang="en-US" sz="2448" dirty="0">
              <a:solidFill>
                <a:srgbClr val="0078D7"/>
              </a:solidFill>
              <a:latin typeface="Segoe UI Light"/>
            </a:endParaRPr>
          </a:p>
          <a:p>
            <a:pPr defTabSz="932573">
              <a:spcBef>
                <a:spcPts val="2448"/>
              </a:spcBef>
              <a:defRPr/>
            </a:pPr>
            <a:endParaRPr lang="en-US" sz="3807" dirty="0">
              <a:solidFill>
                <a:srgbClr val="737373"/>
              </a:solidFill>
              <a:latin typeface="Segoe UI"/>
            </a:endParaRPr>
          </a:p>
        </p:txBody>
      </p:sp>
      <p:sp>
        <p:nvSpPr>
          <p:cNvPr id="7" name="Title 6"/>
          <p:cNvSpPr txBox="1">
            <a:spLocks/>
          </p:cNvSpPr>
          <p:nvPr/>
        </p:nvSpPr>
        <p:spPr>
          <a:xfrm>
            <a:off x="427859" y="1592532"/>
            <a:ext cx="10056972" cy="1828541"/>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endParaRPr sz="3599" b="1" dirty="0">
              <a:gradFill>
                <a:gsLst>
                  <a:gs pos="1250">
                    <a:srgbClr val="737373"/>
                  </a:gs>
                  <a:gs pos="100000">
                    <a:srgbClr val="737373"/>
                  </a:gs>
                </a:gsLst>
                <a:lin ang="5400000" scaled="0"/>
              </a:gradFill>
              <a:latin typeface="Segoe UI"/>
            </a:endParaRPr>
          </a:p>
        </p:txBody>
      </p:sp>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91797" y="996470"/>
            <a:ext cx="3633881" cy="3020664"/>
          </a:xfrm>
          <a:prstGeom prst="rect">
            <a:avLst/>
          </a:prstGeom>
        </p:spPr>
      </p:pic>
    </p:spTree>
    <p:extLst>
      <p:ext uri="{BB962C8B-B14F-4D97-AF65-F5344CB8AC3E}">
        <p14:creationId xmlns:p14="http://schemas.microsoft.com/office/powerpoint/2010/main" val="194681322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6742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Converting an Objective-C app into a UWP app</a:t>
            </a:r>
            <a:endParaRPr lang="en-US" dirty="0"/>
          </a:p>
        </p:txBody>
      </p:sp>
    </p:spTree>
    <p:extLst>
      <p:ext uri="{BB962C8B-B14F-4D97-AF65-F5344CB8AC3E}">
        <p14:creationId xmlns:p14="http://schemas.microsoft.com/office/powerpoint/2010/main" val="377852579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60412" y="449262"/>
            <a:ext cx="10915650" cy="6029325"/>
          </a:xfrm>
          <a:prstGeom prst="rect">
            <a:avLst/>
          </a:prstGeom>
        </p:spPr>
      </p:pic>
      <p:pic>
        <p:nvPicPr>
          <p:cNvPr id="27" name="Picture 26"/>
          <p:cNvPicPr>
            <a:picLocks noChangeAspect="1"/>
          </p:cNvPicPr>
          <p:nvPr/>
        </p:nvPicPr>
        <p:blipFill>
          <a:blip r:embed="rId4"/>
          <a:stretch>
            <a:fillRect/>
          </a:stretch>
        </p:blipFill>
        <p:spPr>
          <a:xfrm>
            <a:off x="765173" y="868361"/>
            <a:ext cx="10906125" cy="5610225"/>
          </a:xfrm>
          <a:prstGeom prst="rect">
            <a:avLst/>
          </a:prstGeom>
        </p:spPr>
      </p:pic>
      <p:sp>
        <p:nvSpPr>
          <p:cNvPr id="21" name="TextBox 20"/>
          <p:cNvSpPr txBox="1"/>
          <p:nvPr/>
        </p:nvSpPr>
        <p:spPr>
          <a:xfrm>
            <a:off x="766761" y="1175538"/>
            <a:ext cx="5441951" cy="5303048"/>
          </a:xfrm>
          <a:prstGeom prst="rect">
            <a:avLst/>
          </a:prstGeom>
          <a:solidFill>
            <a:srgbClr val="D7D7D7"/>
          </a:solidFill>
        </p:spPr>
        <p:txBody>
          <a:bodyPr wrap="square" lIns="182880" tIns="146304" rIns="182880" bIns="146304" rtlCol="0">
            <a:noAutofit/>
          </a:bodyPr>
          <a:lstStyle/>
          <a:p>
            <a:pPr algn="ctr">
              <a:lnSpc>
                <a:spcPct val="90000"/>
              </a:lnSpc>
              <a:spcAft>
                <a:spcPts val="600"/>
              </a:spcAft>
            </a:pPr>
            <a:r>
              <a:rPr lang="en-US" sz="2400" dirty="0" smtClean="0">
                <a:solidFill>
                  <a:srgbClr val="404040"/>
                </a:solidFill>
                <a:latin typeface="Segoe UI Light"/>
              </a:rPr>
              <a:t>EdgeHTML.dll</a:t>
            </a:r>
          </a:p>
        </p:txBody>
      </p:sp>
      <p:sp>
        <p:nvSpPr>
          <p:cNvPr id="22" name="TextBox 21"/>
          <p:cNvSpPr txBox="1"/>
          <p:nvPr/>
        </p:nvSpPr>
        <p:spPr>
          <a:xfrm>
            <a:off x="6208712" y="1175538"/>
            <a:ext cx="5462586" cy="5303048"/>
          </a:xfrm>
          <a:prstGeom prst="rect">
            <a:avLst/>
          </a:prstGeom>
          <a:solidFill>
            <a:srgbClr val="C8C8C8"/>
          </a:solidFill>
        </p:spPr>
        <p:txBody>
          <a:bodyPr wrap="square" lIns="182880" tIns="146304" rIns="182880" bIns="146304" rtlCol="0">
            <a:noAutofit/>
          </a:bodyPr>
          <a:lstStyle/>
          <a:p>
            <a:pPr algn="ctr">
              <a:lnSpc>
                <a:spcPct val="90000"/>
              </a:lnSpc>
              <a:spcAft>
                <a:spcPts val="600"/>
              </a:spcAft>
            </a:pPr>
            <a:r>
              <a:rPr lang="en-US" sz="2400" dirty="0" smtClean="0">
                <a:solidFill>
                  <a:srgbClr val="404040"/>
                </a:solidFill>
                <a:latin typeface="Segoe UI Light"/>
              </a:rPr>
              <a:t>Chakra</a:t>
            </a:r>
          </a:p>
        </p:txBody>
      </p:sp>
      <p:sp>
        <p:nvSpPr>
          <p:cNvPr id="25" name="Oval 24"/>
          <p:cNvSpPr/>
          <p:nvPr/>
        </p:nvSpPr>
        <p:spPr bwMode="auto">
          <a:xfrm>
            <a:off x="5865812" y="1897062"/>
            <a:ext cx="3733800" cy="3733800"/>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0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32406"/>
            <a:r>
              <a:rPr lang="en-US" sz="2000" dirty="0" smtClean="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rPr>
              <a:t>Always up-to-date</a:t>
            </a:r>
            <a:endParaRPr lang="en-US" sz="2000"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endParaRPr>
          </a:p>
        </p:txBody>
      </p:sp>
      <p:sp>
        <p:nvSpPr>
          <p:cNvPr id="24" name="Oval 23"/>
          <p:cNvSpPr/>
          <p:nvPr/>
        </p:nvSpPr>
        <p:spPr bwMode="auto">
          <a:xfrm>
            <a:off x="2817812" y="1897062"/>
            <a:ext cx="3733800" cy="3733800"/>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0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32406"/>
            <a:r>
              <a:rPr lang="en-US" sz="2000" dirty="0" smtClean="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rPr>
              <a:t>Offline first</a:t>
            </a:r>
            <a:endParaRPr lang="en-US" sz="2000"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622353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0-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ntr" presetSubtype="2" fill="hold" nodeType="withEffect">
                                  <p:stCondLst>
                                    <p:cond delay="5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1+#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P spid="2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738664"/>
          </a:xfrm>
        </p:spPr>
        <p:txBody>
          <a:bodyPr/>
          <a:lstStyle/>
          <a:p>
            <a:r>
              <a:rPr lang="en-US" dirty="0" smtClean="0"/>
              <a:t>Keep your web workflow for updating content</a:t>
            </a:r>
            <a:endParaRPr lang="en-US" dirty="0"/>
          </a:p>
        </p:txBody>
      </p:sp>
      <p:sp>
        <p:nvSpPr>
          <p:cNvPr id="3" name="Title 2"/>
          <p:cNvSpPr>
            <a:spLocks noGrp="1"/>
          </p:cNvSpPr>
          <p:nvPr>
            <p:ph type="title"/>
          </p:nvPr>
        </p:nvSpPr>
        <p:spPr/>
        <p:txBody>
          <a:bodyPr/>
          <a:lstStyle/>
          <a:p>
            <a:r>
              <a:rPr lang="en-US" dirty="0" smtClean="0"/>
              <a:t>Hosted Web Apps</a:t>
            </a:r>
            <a:endParaRPr lang="en-US" dirty="0"/>
          </a:p>
        </p:txBody>
      </p:sp>
      <p:grpSp>
        <p:nvGrpSpPr>
          <p:cNvPr id="6" name="Group 5"/>
          <p:cNvGrpSpPr/>
          <p:nvPr/>
        </p:nvGrpSpPr>
        <p:grpSpPr>
          <a:xfrm>
            <a:off x="694789" y="2401616"/>
            <a:ext cx="2468880" cy="4143647"/>
            <a:chOff x="63155" y="1332358"/>
            <a:chExt cx="2198612" cy="3254379"/>
          </a:xfrm>
        </p:grpSpPr>
        <p:sp>
          <p:nvSpPr>
            <p:cNvPr id="10" name="Rectangle 2"/>
            <p:cNvSpPr/>
            <p:nvPr/>
          </p:nvSpPr>
          <p:spPr>
            <a:xfrm>
              <a:off x="63155"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2000" dirty="0" smtClean="0">
                  <a:solidFill>
                    <a:srgbClr val="404040"/>
                  </a:solidFill>
                </a:rPr>
                <a:t>Code</a:t>
              </a:r>
            </a:p>
            <a:p>
              <a:pPr algn="ctr" defTabSz="685800"/>
              <a:endParaRPr lang="en-US" sz="2000" dirty="0">
                <a:solidFill>
                  <a:srgbClr val="404040"/>
                </a:solidFill>
              </a:endParaRPr>
            </a:p>
            <a:p>
              <a:pPr algn="ctr" defTabSz="685800"/>
              <a:r>
                <a:rPr lang="en-US" sz="2000" dirty="0" smtClean="0">
                  <a:solidFill>
                    <a:srgbClr val="404040"/>
                  </a:solidFill>
                </a:rPr>
                <a:t>Visual Studio</a:t>
              </a:r>
            </a:p>
            <a:p>
              <a:pPr algn="ctr" defTabSz="685800"/>
              <a:r>
                <a:rPr lang="en-US" sz="2000" dirty="0" smtClean="0">
                  <a:solidFill>
                    <a:srgbClr val="404040"/>
                  </a:solidFill>
                </a:rPr>
                <a:t>Notepad++</a:t>
              </a:r>
            </a:p>
            <a:p>
              <a:pPr algn="ctr" defTabSz="685800"/>
              <a:r>
                <a:rPr lang="en-US" sz="2000" dirty="0" smtClean="0">
                  <a:solidFill>
                    <a:srgbClr val="404040"/>
                  </a:solidFill>
                </a:rPr>
                <a:t>Brackets</a:t>
              </a:r>
            </a:p>
            <a:p>
              <a:pPr algn="ctr" defTabSz="685800"/>
              <a:r>
                <a:rPr lang="en-US" sz="2000" dirty="0" smtClean="0">
                  <a:solidFill>
                    <a:srgbClr val="404040"/>
                  </a:solidFill>
                </a:rPr>
                <a:t>Vim</a:t>
              </a:r>
            </a:p>
            <a:p>
              <a:pPr algn="ctr" defTabSz="685800"/>
              <a:r>
                <a:rPr lang="en-US" sz="2000" dirty="0" smtClean="0">
                  <a:solidFill>
                    <a:srgbClr val="404040"/>
                  </a:solidFill>
                </a:rPr>
                <a:t>ATOM</a:t>
              </a:r>
            </a:p>
            <a:p>
              <a:pPr algn="ctr" defTabSz="685800"/>
              <a:r>
                <a:rPr lang="en-US" sz="2000" dirty="0" smtClean="0">
                  <a:solidFill>
                    <a:srgbClr val="404040"/>
                  </a:solidFill>
                </a:rPr>
                <a:t>Sublime Text</a:t>
              </a:r>
            </a:p>
            <a:p>
              <a:pPr algn="ctr" defTabSz="685800"/>
              <a:r>
                <a:rPr lang="en-US" sz="2000" dirty="0" err="1" smtClean="0">
                  <a:solidFill>
                    <a:srgbClr val="404040"/>
                  </a:solidFill>
                </a:rPr>
                <a:t>Emacs</a:t>
              </a:r>
              <a:endParaRPr lang="en-US" sz="2000" dirty="0" smtClean="0">
                <a:solidFill>
                  <a:srgbClr val="404040"/>
                </a:solidFill>
              </a:endParaRPr>
            </a:p>
            <a:p>
              <a:pPr algn="ctr" defTabSz="685800"/>
              <a:endParaRPr lang="en-US" sz="2000" dirty="0">
                <a:solidFill>
                  <a:srgbClr val="1A1A1A">
                    <a:lumMod val="50000"/>
                    <a:lumOff val="50000"/>
                  </a:srgbClr>
                </a:solidFill>
              </a:endParaRPr>
            </a:p>
            <a:p>
              <a:pPr marL="285750" indent="-285750" algn="ctr" defTabSz="685800">
                <a:buFont typeface="Arial" panose="020B0604020202020204" pitchFamily="34" charset="0"/>
                <a:buChar char="•"/>
              </a:pPr>
              <a:endParaRPr lang="en-US" sz="1377" dirty="0">
                <a:solidFill>
                  <a:srgbClr val="1A1A1A">
                    <a:lumMod val="50000"/>
                    <a:lumOff val="50000"/>
                  </a:srgbClr>
                </a:solidFill>
              </a:endParaRPr>
            </a:p>
          </p:txBody>
        </p:sp>
        <p:sp>
          <p:nvSpPr>
            <p:cNvPr id="9" name="Rectangle 8"/>
            <p:cNvSpPr/>
            <p:nvPr/>
          </p:nvSpPr>
          <p:spPr>
            <a:xfrm rot="20921492">
              <a:off x="233069" y="1332358"/>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srgbClr val="1A1A1A">
                      <a:lumMod val="75000"/>
                      <a:lumOff val="25000"/>
                    </a:srgbClr>
                  </a:solidFill>
                  <a:latin typeface="Segoe Print" panose="02000600000000000000" pitchFamily="2" charset="0"/>
                </a:rPr>
                <a:t>Use </a:t>
              </a:r>
              <a:r>
                <a:rPr lang="en-US" sz="2400" b="1" dirty="0">
                  <a:solidFill>
                    <a:srgbClr val="1A1A1A">
                      <a:lumMod val="75000"/>
                      <a:lumOff val="25000"/>
                    </a:srgbClr>
                  </a:solidFill>
                  <a:latin typeface="Segoe Print" panose="02000600000000000000" pitchFamily="2" charset="0"/>
                </a:rPr>
                <a:t>your</a:t>
              </a:r>
              <a:r>
                <a:rPr lang="en-US" sz="2400" dirty="0">
                  <a:solidFill>
                    <a:srgbClr val="1A1A1A">
                      <a:lumMod val="75000"/>
                      <a:lumOff val="25000"/>
                    </a:srgbClr>
                  </a:solidFill>
                  <a:latin typeface="Segoe Print" panose="02000600000000000000" pitchFamily="2" charset="0"/>
                </a:rPr>
                <a:t> editor</a:t>
              </a:r>
            </a:p>
          </p:txBody>
        </p:sp>
      </p:grpSp>
      <p:grpSp>
        <p:nvGrpSpPr>
          <p:cNvPr id="17" name="Group 16"/>
          <p:cNvGrpSpPr/>
          <p:nvPr/>
        </p:nvGrpSpPr>
        <p:grpSpPr>
          <a:xfrm>
            <a:off x="3542097" y="2406007"/>
            <a:ext cx="2468880" cy="4139254"/>
            <a:chOff x="2341798" y="1336749"/>
            <a:chExt cx="2198612" cy="3249988"/>
          </a:xfrm>
        </p:grpSpPr>
        <p:sp>
          <p:nvSpPr>
            <p:cNvPr id="18" name="Rectangle 17"/>
            <p:cNvSpPr/>
            <p:nvPr/>
          </p:nvSpPr>
          <p:spPr>
            <a:xfrm>
              <a:off x="2341798"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2000" dirty="0" smtClean="0">
                  <a:solidFill>
                    <a:srgbClr val="404040"/>
                  </a:solidFill>
                </a:rPr>
                <a:t>Push</a:t>
              </a:r>
            </a:p>
            <a:p>
              <a:pPr algn="ctr" defTabSz="685800"/>
              <a:endParaRPr lang="en-US" sz="2000" dirty="0">
                <a:solidFill>
                  <a:srgbClr val="404040"/>
                </a:solidFill>
              </a:endParaRPr>
            </a:p>
            <a:p>
              <a:pPr algn="ctr" defTabSz="685800"/>
              <a:r>
                <a:rPr lang="en-US" sz="2000" dirty="0" err="1" smtClean="0">
                  <a:solidFill>
                    <a:srgbClr val="404040"/>
                  </a:solidFill>
                </a:rPr>
                <a:t>Git</a:t>
              </a:r>
              <a:endParaRPr lang="en-US" sz="2000" dirty="0" smtClean="0">
                <a:solidFill>
                  <a:srgbClr val="404040"/>
                </a:solidFill>
              </a:endParaRPr>
            </a:p>
            <a:p>
              <a:pPr algn="ctr" defTabSz="685800"/>
              <a:r>
                <a:rPr lang="en-US" sz="2000" dirty="0" smtClean="0">
                  <a:solidFill>
                    <a:srgbClr val="404040"/>
                  </a:solidFill>
                </a:rPr>
                <a:t>SVN</a:t>
              </a:r>
            </a:p>
            <a:p>
              <a:pPr algn="ctr" defTabSz="685800"/>
              <a:r>
                <a:rPr lang="en-US" sz="2000" dirty="0" smtClean="0">
                  <a:solidFill>
                    <a:srgbClr val="404040"/>
                  </a:solidFill>
                </a:rPr>
                <a:t>Visual Studio</a:t>
              </a:r>
              <a:r>
                <a:rPr lang="en-US" sz="2000" dirty="0">
                  <a:solidFill>
                    <a:srgbClr val="404040"/>
                  </a:solidFill>
                </a:rPr>
                <a:t> </a:t>
              </a:r>
              <a:r>
                <a:rPr lang="en-US" sz="2000" dirty="0" smtClean="0">
                  <a:solidFill>
                    <a:srgbClr val="404040"/>
                  </a:solidFill>
                </a:rPr>
                <a:t>Online</a:t>
              </a:r>
            </a:p>
            <a:p>
              <a:pPr algn="ctr" defTabSz="685800"/>
              <a:r>
                <a:rPr lang="en-US" sz="2000" dirty="0" smtClean="0">
                  <a:solidFill>
                    <a:srgbClr val="404040"/>
                  </a:solidFill>
                </a:rPr>
                <a:t>GitHub</a:t>
              </a:r>
            </a:p>
            <a:p>
              <a:pPr algn="ctr" defTabSz="685800"/>
              <a:r>
                <a:rPr lang="en-US" sz="2000" dirty="0" err="1" smtClean="0">
                  <a:solidFill>
                    <a:srgbClr val="404040"/>
                  </a:solidFill>
                </a:rPr>
                <a:t>Bitbucket</a:t>
              </a:r>
              <a:endParaRPr lang="en-US" sz="2000" dirty="0">
                <a:solidFill>
                  <a:srgbClr val="404040"/>
                </a:solidFill>
              </a:endParaRPr>
            </a:p>
            <a:p>
              <a:pPr algn="ctr" defTabSz="685800"/>
              <a:r>
                <a:rPr lang="en-US" sz="2000" dirty="0" err="1" smtClean="0">
                  <a:solidFill>
                    <a:srgbClr val="404040"/>
                  </a:solidFill>
                </a:rPr>
                <a:t>Gitlab</a:t>
              </a:r>
              <a:endParaRPr lang="en-US" sz="2000" dirty="0" smtClean="0">
                <a:solidFill>
                  <a:srgbClr val="404040"/>
                </a:solidFill>
              </a:endParaRPr>
            </a:p>
          </p:txBody>
        </p:sp>
        <p:sp>
          <p:nvSpPr>
            <p:cNvPr id="21" name="Rectangle 20"/>
            <p:cNvSpPr/>
            <p:nvPr/>
          </p:nvSpPr>
          <p:spPr>
            <a:xfrm rot="712824">
              <a:off x="2811113" y="1336749"/>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srgbClr val="1A1A1A">
                      <a:lumMod val="75000"/>
                      <a:lumOff val="25000"/>
                    </a:srgbClr>
                  </a:solidFill>
                  <a:latin typeface="Segoe Print" panose="02000600000000000000" pitchFamily="2" charset="0"/>
                </a:rPr>
                <a:t>Push to </a:t>
              </a:r>
              <a:r>
                <a:rPr lang="en-US" sz="2400" b="1" dirty="0">
                  <a:solidFill>
                    <a:srgbClr val="1A1A1A">
                      <a:lumMod val="75000"/>
                      <a:lumOff val="25000"/>
                    </a:srgbClr>
                  </a:solidFill>
                  <a:latin typeface="Segoe Print" panose="02000600000000000000" pitchFamily="2" charset="0"/>
                </a:rPr>
                <a:t>your</a:t>
              </a:r>
              <a:r>
                <a:rPr lang="en-US" sz="2400" dirty="0">
                  <a:solidFill>
                    <a:srgbClr val="1A1A1A">
                      <a:lumMod val="75000"/>
                      <a:lumOff val="25000"/>
                    </a:srgbClr>
                  </a:solidFill>
                  <a:latin typeface="Segoe Print" panose="02000600000000000000" pitchFamily="2" charset="0"/>
                </a:rPr>
                <a:t> repo’s </a:t>
              </a:r>
            </a:p>
          </p:txBody>
        </p:sp>
      </p:grpSp>
      <p:grpSp>
        <p:nvGrpSpPr>
          <p:cNvPr id="24" name="Group 23"/>
          <p:cNvGrpSpPr/>
          <p:nvPr/>
        </p:nvGrpSpPr>
        <p:grpSpPr>
          <a:xfrm>
            <a:off x="6388928" y="2369452"/>
            <a:ext cx="2468880" cy="4190999"/>
            <a:chOff x="4620440" y="1273240"/>
            <a:chExt cx="2198612" cy="3313497"/>
          </a:xfrm>
        </p:grpSpPr>
        <p:sp>
          <p:nvSpPr>
            <p:cNvPr id="25" name="Rectangle 24"/>
            <p:cNvSpPr/>
            <p:nvPr/>
          </p:nvSpPr>
          <p:spPr>
            <a:xfrm>
              <a:off x="4620440"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2000" dirty="0" smtClean="0">
                  <a:solidFill>
                    <a:srgbClr val="404040"/>
                  </a:solidFill>
                </a:rPr>
                <a:t>Host</a:t>
              </a:r>
            </a:p>
            <a:p>
              <a:pPr algn="ctr" defTabSz="685800"/>
              <a:endParaRPr lang="en-US" sz="2000" dirty="0">
                <a:solidFill>
                  <a:srgbClr val="404040"/>
                </a:solidFill>
              </a:endParaRPr>
            </a:p>
            <a:p>
              <a:pPr algn="ctr" defTabSz="685800"/>
              <a:r>
                <a:rPr lang="en-US" sz="2000" dirty="0" smtClean="0">
                  <a:solidFill>
                    <a:srgbClr val="404040"/>
                  </a:solidFill>
                </a:rPr>
                <a:t>Amazon WS</a:t>
              </a:r>
            </a:p>
            <a:p>
              <a:pPr algn="ctr" defTabSz="685800"/>
              <a:r>
                <a:rPr lang="en-US" sz="2000" dirty="0" err="1" smtClean="0">
                  <a:solidFill>
                    <a:srgbClr val="404040"/>
                  </a:solidFill>
                </a:rPr>
                <a:t>Heroku</a:t>
              </a:r>
              <a:endParaRPr lang="en-US" sz="2000" dirty="0" smtClean="0">
                <a:solidFill>
                  <a:srgbClr val="404040"/>
                </a:solidFill>
              </a:endParaRPr>
            </a:p>
            <a:p>
              <a:pPr algn="ctr" defTabSz="685800"/>
              <a:r>
                <a:rPr lang="en-US" sz="2000" dirty="0" smtClean="0">
                  <a:solidFill>
                    <a:srgbClr val="404040"/>
                  </a:solidFill>
                </a:rPr>
                <a:t>Parse</a:t>
              </a:r>
            </a:p>
            <a:p>
              <a:pPr algn="ctr" defTabSz="685800"/>
              <a:r>
                <a:rPr lang="en-US" sz="2000" dirty="0" smtClean="0">
                  <a:solidFill>
                    <a:srgbClr val="404040"/>
                  </a:solidFill>
                </a:rPr>
                <a:t>Private Cloud</a:t>
              </a:r>
            </a:p>
            <a:p>
              <a:pPr algn="ctr" defTabSz="685800"/>
              <a:r>
                <a:rPr lang="en-US" sz="2000" dirty="0" smtClean="0">
                  <a:solidFill>
                    <a:srgbClr val="404040"/>
                  </a:solidFill>
                </a:rPr>
                <a:t>Microsoft Azure</a:t>
              </a:r>
            </a:p>
          </p:txBody>
        </p:sp>
        <p:sp>
          <p:nvSpPr>
            <p:cNvPr id="30" name="Rectangle 29"/>
            <p:cNvSpPr/>
            <p:nvPr/>
          </p:nvSpPr>
          <p:spPr>
            <a:xfrm rot="20673040">
              <a:off x="4910495" y="1273240"/>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srgbClr val="1A1A1A">
                      <a:lumMod val="75000"/>
                      <a:lumOff val="25000"/>
                    </a:srgbClr>
                  </a:solidFill>
                  <a:latin typeface="Segoe Print" panose="02000600000000000000" pitchFamily="2" charset="0"/>
                </a:rPr>
                <a:t>Deploy on </a:t>
              </a:r>
              <a:r>
                <a:rPr lang="en-US" sz="2400" b="1" dirty="0">
                  <a:solidFill>
                    <a:srgbClr val="1A1A1A">
                      <a:lumMod val="75000"/>
                      <a:lumOff val="25000"/>
                    </a:srgbClr>
                  </a:solidFill>
                  <a:latin typeface="Segoe Print" panose="02000600000000000000" pitchFamily="2" charset="0"/>
                </a:rPr>
                <a:t>your</a:t>
              </a:r>
              <a:r>
                <a:rPr lang="en-US" sz="2400" dirty="0">
                  <a:solidFill>
                    <a:srgbClr val="1A1A1A">
                      <a:lumMod val="75000"/>
                      <a:lumOff val="25000"/>
                    </a:srgbClr>
                  </a:solidFill>
                  <a:latin typeface="Segoe Print" panose="02000600000000000000" pitchFamily="2" charset="0"/>
                </a:rPr>
                <a:t> service</a:t>
              </a:r>
            </a:p>
          </p:txBody>
        </p:sp>
      </p:grpSp>
      <p:grpSp>
        <p:nvGrpSpPr>
          <p:cNvPr id="32" name="Group 31"/>
          <p:cNvGrpSpPr/>
          <p:nvPr/>
        </p:nvGrpSpPr>
        <p:grpSpPr>
          <a:xfrm>
            <a:off x="9235757" y="2354262"/>
            <a:ext cx="2468880" cy="4190999"/>
            <a:chOff x="6899081" y="1285004"/>
            <a:chExt cx="2198612" cy="3301733"/>
          </a:xfrm>
        </p:grpSpPr>
        <p:sp>
          <p:nvSpPr>
            <p:cNvPr id="33" name="Rectangle 32"/>
            <p:cNvSpPr/>
            <p:nvPr/>
          </p:nvSpPr>
          <p:spPr>
            <a:xfrm>
              <a:off x="6899081" y="2160053"/>
              <a:ext cx="2198612" cy="242668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2000" dirty="0">
                  <a:solidFill>
                    <a:srgbClr val="1A1A1A">
                      <a:lumMod val="50000"/>
                      <a:lumOff val="50000"/>
                    </a:srgbClr>
                  </a:solidFill>
                </a:rPr>
                <a:t>Release</a:t>
              </a:r>
            </a:p>
          </p:txBody>
        </p:sp>
        <p:sp>
          <p:nvSpPr>
            <p:cNvPr id="34" name="Rectangle 33"/>
            <p:cNvSpPr/>
            <p:nvPr/>
          </p:nvSpPr>
          <p:spPr>
            <a:xfrm rot="597933">
              <a:off x="7419093" y="1285004"/>
              <a:ext cx="1618501" cy="864857"/>
            </a:xfrm>
            <a:prstGeom prst="rect">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srgbClr val="1A1A1A">
                      <a:lumMod val="75000"/>
                      <a:lumOff val="25000"/>
                    </a:srgbClr>
                  </a:solidFill>
                  <a:latin typeface="Segoe Print" panose="02000600000000000000" pitchFamily="2" charset="0"/>
                </a:rPr>
                <a:t>Reach </a:t>
              </a:r>
              <a:r>
                <a:rPr lang="en-US" sz="2400" b="1" dirty="0">
                  <a:solidFill>
                    <a:srgbClr val="1A1A1A">
                      <a:lumMod val="75000"/>
                      <a:lumOff val="25000"/>
                    </a:srgbClr>
                  </a:solidFill>
                  <a:latin typeface="Segoe Print" panose="02000600000000000000" pitchFamily="2" charset="0"/>
                </a:rPr>
                <a:t>Windows</a:t>
              </a:r>
              <a:r>
                <a:rPr lang="en-US" sz="2400" dirty="0">
                  <a:solidFill>
                    <a:srgbClr val="1A1A1A">
                      <a:lumMod val="75000"/>
                      <a:lumOff val="25000"/>
                    </a:srgbClr>
                  </a:solidFill>
                  <a:latin typeface="Segoe Print" panose="02000600000000000000" pitchFamily="2" charset="0"/>
                </a:rPr>
                <a:t> users</a:t>
              </a:r>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516" y="2467152"/>
              <a:ext cx="1492884" cy="1939490"/>
            </a:xfrm>
            <a:prstGeom prst="rect">
              <a:avLst/>
            </a:prstGeom>
          </p:spPr>
        </p:pic>
      </p:grpSp>
    </p:spTree>
    <p:extLst>
      <p:ext uri="{BB962C8B-B14F-4D97-AF65-F5344CB8AC3E}">
        <p14:creationId xmlns:p14="http://schemas.microsoft.com/office/powerpoint/2010/main" val="829417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smtClean="0"/>
              <a:t>XML Manifest URI Allow List (Under-the-hood)</a:t>
            </a:r>
            <a:endParaRPr lang="en-US" dirty="0"/>
          </a:p>
        </p:txBody>
      </p:sp>
      <p:sp>
        <p:nvSpPr>
          <p:cNvPr id="3" name="Title 2"/>
          <p:cNvSpPr>
            <a:spLocks noGrp="1"/>
          </p:cNvSpPr>
          <p:nvPr>
            <p:ph type="title"/>
          </p:nvPr>
        </p:nvSpPr>
        <p:spPr/>
        <p:txBody>
          <a:bodyPr/>
          <a:lstStyle/>
          <a:p>
            <a:r>
              <a:rPr lang="en-US" dirty="0" smtClean="0"/>
              <a:t>Hosted Web Apps</a:t>
            </a:r>
            <a:endParaRPr lang="en-US" dirty="0"/>
          </a:p>
        </p:txBody>
      </p:sp>
      <p:sp>
        <p:nvSpPr>
          <p:cNvPr id="4" name="Content Placeholder 2"/>
          <p:cNvSpPr txBox="1">
            <a:spLocks/>
          </p:cNvSpPr>
          <p:nvPr/>
        </p:nvSpPr>
        <p:spPr>
          <a:xfrm>
            <a:off x="579437" y="2354262"/>
            <a:ext cx="11785118" cy="3087197"/>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720" b="1"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WindowsRuntimeAccess</a:t>
            </a:r>
            <a:r>
              <a:rPr lang="en-US" sz="272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a:p>
            <a:r>
              <a:rPr lang="en-US" sz="272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2720" b="1" smtClean="0">
                <a:solidFill>
                  <a:srgbClr val="00B050"/>
                </a:solidFill>
                <a:latin typeface="Consolas" panose="020B0609020204030204" pitchFamily="49" charset="0"/>
                <a:cs typeface="Consolas" panose="020B0609020204030204" pitchFamily="49" charset="0"/>
              </a:rPr>
              <a:t>all</a:t>
            </a:r>
            <a:r>
              <a:rPr lang="en-US" sz="272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Match="</a:t>
            </a:r>
            <a:r>
              <a:rPr lang="en-US" sz="2720" b="1" smtClean="0">
                <a:solidFill>
                  <a:srgbClr val="00B0F0"/>
                </a:solidFill>
                <a:latin typeface="Consolas" panose="020B0609020204030204" pitchFamily="49" charset="0"/>
                <a:cs typeface="Consolas" panose="020B0609020204030204" pitchFamily="49" charset="0"/>
              </a:rPr>
              <a:t>https://*.websites.net</a:t>
            </a:r>
            <a:r>
              <a:rPr lang="en-US" sz="2720" smtClean="0">
                <a:solidFill>
                  <a:srgbClr val="00B0F0"/>
                </a:solidFill>
                <a:latin typeface="Consolas" panose="020B0609020204030204" pitchFamily="49" charset="0"/>
                <a:cs typeface="Consolas" panose="020B0609020204030204" pitchFamily="49" charset="0"/>
              </a:rPr>
              <a:t>/</a:t>
            </a:r>
            <a:r>
              <a:rPr lang="en-US" sz="272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a:p>
            <a:r>
              <a:rPr lang="en-US" sz="272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2720" b="1" smtClean="0">
                <a:solidFill>
                  <a:srgbClr val="FFC000"/>
                </a:solidFill>
                <a:latin typeface="Consolas" panose="020B0609020204030204" pitchFamily="49" charset="0"/>
                <a:cs typeface="Consolas" panose="020B0609020204030204" pitchFamily="49" charset="0"/>
              </a:rPr>
              <a:t>allowForWebOnly</a:t>
            </a:r>
            <a:r>
              <a:rPr lang="en-US" sz="272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Match=</a:t>
            </a:r>
            <a:r>
              <a:rPr lang="en-US" sz="2720" b="1" smtClean="0">
                <a:solidFill>
                  <a:srgbClr val="00B0F0"/>
                </a:solidFill>
                <a:latin typeface="Consolas" panose="020B0609020204030204" pitchFamily="49" charset="0"/>
                <a:cs typeface="Consolas" panose="020B0609020204030204" pitchFamily="49" charset="0"/>
                <a:hlinkClick r:id="rId2"/>
              </a:rPr>
              <a:t>https://*.website.net/</a:t>
            </a:r>
            <a:endParaRPr lang="en-US" sz="272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endParaRPr>
          </a:p>
          <a:p>
            <a:pPr lvl="1"/>
            <a:r>
              <a:rPr lang="en-US" sz="1904"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Developers can control the Universal APIs they want to expose </a:t>
            </a:r>
          </a:p>
          <a:p>
            <a:r>
              <a:rPr lang="en-US" sz="272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2720" b="1" smtClean="0">
                <a:solidFill>
                  <a:srgbClr val="FF0000"/>
                </a:solidFill>
                <a:latin typeface="Consolas" panose="020B0609020204030204" pitchFamily="49" charset="0"/>
                <a:cs typeface="Consolas" panose="020B0609020204030204" pitchFamily="49" charset="0"/>
              </a:rPr>
              <a:t>none</a:t>
            </a:r>
            <a:r>
              <a:rPr lang="en-US" sz="272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Match="</a:t>
            </a:r>
            <a:r>
              <a:rPr lang="en-US" sz="2720" b="1" smtClean="0">
                <a:solidFill>
                  <a:srgbClr val="00B0F0"/>
                </a:solidFill>
                <a:latin typeface="Consolas" panose="020B0609020204030204" pitchFamily="49" charset="0"/>
                <a:cs typeface="Consolas" panose="020B0609020204030204" pitchFamily="49" charset="0"/>
              </a:rPr>
              <a:t>http://ads.website.net/</a:t>
            </a:r>
            <a:r>
              <a:rPr lang="en-US" sz="2720"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a:p>
            <a:pPr lvl="1"/>
            <a:r>
              <a:rPr lang="en-US" sz="1904" smtClean="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Default is no access</a:t>
            </a:r>
            <a:endParaRPr lang="en-US" sz="1904"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11923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smtClean="0"/>
              <a:t>Windows Universal API access using JavaScript</a:t>
            </a:r>
          </a:p>
          <a:p>
            <a:pPr lvl="1"/>
            <a:r>
              <a:rPr lang="en-US" dirty="0" smtClean="0"/>
              <a:t>Just like hosted web apps, WebView can call APIs directly from web code</a:t>
            </a:r>
            <a:endParaRPr lang="en-US" dirty="0"/>
          </a:p>
        </p:txBody>
      </p:sp>
      <p:sp>
        <p:nvSpPr>
          <p:cNvPr id="3" name="Title 2"/>
          <p:cNvSpPr>
            <a:spLocks noGrp="1"/>
          </p:cNvSpPr>
          <p:nvPr>
            <p:ph type="title"/>
          </p:nvPr>
        </p:nvSpPr>
        <p:spPr/>
        <p:txBody>
          <a:bodyPr/>
          <a:lstStyle/>
          <a:p>
            <a:r>
              <a:rPr lang="en-US" dirty="0" smtClean="0"/>
              <a:t>Access the native Windows APIs</a:t>
            </a:r>
            <a:endParaRPr lang="en-US" dirty="0"/>
          </a:p>
        </p:txBody>
      </p:sp>
      <p:sp>
        <p:nvSpPr>
          <p:cNvPr id="4" name="Rectangle 3"/>
          <p:cNvSpPr/>
          <p:nvPr/>
        </p:nvSpPr>
        <p:spPr>
          <a:xfrm>
            <a:off x="1947666" y="2735262"/>
            <a:ext cx="8541144" cy="2415473"/>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dirty="0">
                <a:solidFill>
                  <a:srgbClr val="EA9C2D"/>
                </a:solidFill>
                <a:latin typeface="Courier New" panose="02070309020205020404" pitchFamily="49" charset="0"/>
                <a:cs typeface="Courier New" panose="02070309020205020404" pitchFamily="49" charset="0"/>
              </a:rPr>
              <a:t>if</a:t>
            </a:r>
            <a:r>
              <a:rPr lang="en-US" dirty="0">
                <a:solidFill>
                  <a:srgbClr val="1A1A1A"/>
                </a:solidFill>
                <a:latin typeface="Courier New" panose="02070309020205020404" pitchFamily="49" charset="0"/>
                <a:cs typeface="Courier New" panose="02070309020205020404" pitchFamily="49" charset="0"/>
              </a:rPr>
              <a:t> </a:t>
            </a:r>
            <a:r>
              <a:rPr lang="en-US" dirty="0" smtClean="0">
                <a:solidFill>
                  <a:srgbClr val="1A1A1A"/>
                </a:solidFill>
                <a:latin typeface="Courier New" panose="02070309020205020404" pitchFamily="49" charset="0"/>
                <a:cs typeface="Courier New" panose="02070309020205020404" pitchFamily="49" charset="0"/>
              </a:rPr>
              <a:t>(</a:t>
            </a:r>
            <a:r>
              <a:rPr lang="en-US" dirty="0" err="1" smtClean="0">
                <a:solidFill>
                  <a:srgbClr val="1A1A1A"/>
                </a:solidFill>
                <a:latin typeface="Courier New" panose="02070309020205020404" pitchFamily="49" charset="0"/>
                <a:cs typeface="Courier New" panose="02070309020205020404" pitchFamily="49" charset="0"/>
              </a:rPr>
              <a:t>window.Windows</a:t>
            </a:r>
            <a:r>
              <a:rPr lang="en-US" dirty="0" smtClean="0">
                <a:solidFill>
                  <a:srgbClr val="1A1A1A"/>
                </a:solidFill>
                <a:latin typeface="Courier New" panose="02070309020205020404" pitchFamily="49" charset="0"/>
                <a:cs typeface="Courier New" panose="02070309020205020404" pitchFamily="49" charset="0"/>
              </a:rPr>
              <a:t>){</a:t>
            </a:r>
            <a:endParaRPr lang="en-US" dirty="0">
              <a:solidFill>
                <a:srgbClr val="1A1A1A"/>
              </a:solidFill>
              <a:latin typeface="Courier New" panose="02070309020205020404" pitchFamily="49" charset="0"/>
              <a:cs typeface="Courier New" panose="02070309020205020404" pitchFamily="49" charset="0"/>
            </a:endParaRPr>
          </a:p>
          <a:p>
            <a:pPr defTabSz="685800"/>
            <a:r>
              <a:rPr lang="en-US" dirty="0">
                <a:solidFill>
                  <a:srgbClr val="FF8C00">
                    <a:lumMod val="75000"/>
                  </a:srgbClr>
                </a:solidFill>
                <a:latin typeface="Courier New" panose="02070309020205020404" pitchFamily="49" charset="0"/>
                <a:cs typeface="Courier New" panose="02070309020205020404" pitchFamily="49" charset="0"/>
              </a:rPr>
              <a:t>	// Create an appointment with 	</a:t>
            </a:r>
            <a:r>
              <a:rPr lang="en-US" dirty="0" err="1">
                <a:solidFill>
                  <a:srgbClr val="BB4AD2"/>
                </a:solidFill>
                <a:latin typeface="Courier New" panose="02070309020205020404" pitchFamily="49" charset="0"/>
                <a:cs typeface="Courier New" panose="02070309020205020404" pitchFamily="49" charset="0"/>
              </a:rPr>
              <a:t>Windows.ApplicationModel.Appointments.Appointment</a:t>
            </a:r>
            <a:r>
              <a:rPr lang="en-US" dirty="0">
                <a:solidFill>
                  <a:srgbClr val="BB4AD2"/>
                </a:solidFill>
                <a:latin typeface="Courier New" panose="02070309020205020404" pitchFamily="49" charset="0"/>
                <a:cs typeface="Courier New" panose="02070309020205020404" pitchFamily="49" charset="0"/>
              </a:rPr>
              <a:t>();</a:t>
            </a:r>
          </a:p>
          <a:p>
            <a:pPr defTabSz="685800"/>
            <a:r>
              <a:rPr lang="en-US" dirty="0">
                <a:solidFill>
                  <a:srgbClr val="1A1A1A"/>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1367092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092881"/>
          </a:xfrm>
        </p:spPr>
        <p:txBody>
          <a:bodyPr/>
          <a:lstStyle/>
          <a:p>
            <a:r>
              <a:rPr lang="en-US" dirty="0" smtClean="0"/>
              <a:t>Add a Voice Command Definition file on your server</a:t>
            </a:r>
          </a:p>
          <a:p>
            <a:r>
              <a:rPr lang="en-US" dirty="0" smtClean="0"/>
              <a:t>Add a meta element tag in your HTML</a:t>
            </a:r>
          </a:p>
          <a:p>
            <a:r>
              <a:rPr lang="en-US" dirty="0" smtClean="0"/>
              <a:t>Handle the Cortana activation in your JavaScript</a:t>
            </a:r>
            <a:endParaRPr lang="en-US" dirty="0"/>
          </a:p>
        </p:txBody>
      </p:sp>
      <p:sp>
        <p:nvSpPr>
          <p:cNvPr id="4" name="Title 3"/>
          <p:cNvSpPr>
            <a:spLocks noGrp="1"/>
          </p:cNvSpPr>
          <p:nvPr>
            <p:ph type="title"/>
          </p:nvPr>
        </p:nvSpPr>
        <p:spPr/>
        <p:txBody>
          <a:bodyPr/>
          <a:lstStyle/>
          <a:p>
            <a:r>
              <a:rPr lang="en-US" dirty="0" smtClean="0"/>
              <a:t>Cortana Integration</a:t>
            </a:r>
            <a:endParaRPr lang="en-US" dirty="0"/>
          </a:p>
        </p:txBody>
      </p:sp>
      <p:sp>
        <p:nvSpPr>
          <p:cNvPr id="6" name="Rectangle 5"/>
          <p:cNvSpPr/>
          <p:nvPr/>
        </p:nvSpPr>
        <p:spPr>
          <a:xfrm>
            <a:off x="1989239" y="3381931"/>
            <a:ext cx="8433530" cy="496331"/>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smtClean="0">
                <a:solidFill>
                  <a:srgbClr val="232832"/>
                </a:solidFill>
              </a:rPr>
              <a:t>&lt;meta </a:t>
            </a:r>
            <a:r>
              <a:rPr lang="it-IT" sz="1200" dirty="0">
                <a:solidFill>
                  <a:srgbClr val="232832"/>
                </a:solidFill>
              </a:rPr>
              <a:t>name="</a:t>
            </a:r>
            <a:r>
              <a:rPr lang="it-IT" sz="1200" dirty="0" smtClean="0">
                <a:solidFill>
                  <a:srgbClr val="232832"/>
                </a:solidFill>
              </a:rPr>
              <a:t>msapplication-cortanavcd" content</a:t>
            </a:r>
            <a:r>
              <a:rPr lang="it-IT" sz="1200" dirty="0">
                <a:solidFill>
                  <a:srgbClr val="232832"/>
                </a:solidFill>
              </a:rPr>
              <a:t>="http</a:t>
            </a:r>
            <a:r>
              <a:rPr lang="it-IT" sz="1200" dirty="0" smtClean="0">
                <a:solidFill>
                  <a:srgbClr val="232832"/>
                </a:solidFill>
              </a:rPr>
              <a:t>://mysite.com/vcd.xml"/&gt;</a:t>
            </a:r>
            <a:r>
              <a:rPr lang="it-IT" sz="1200" dirty="0" smtClean="0">
                <a:solidFill>
                  <a:srgbClr val="FFFFFF"/>
                </a:solidFill>
              </a:rPr>
              <a:t>" content</a:t>
            </a:r>
            <a:r>
              <a:rPr lang="it-IT" sz="1200" dirty="0">
                <a:solidFill>
                  <a:srgbClr val="FFFFFF"/>
                </a:solidFill>
              </a:rPr>
              <a:t>="http://flightarcade.azurewebsites.net/vcd/vcd.xml"/&gt;</a:t>
            </a:r>
            <a:endParaRPr lang="en-US" sz="1200" dirty="0">
              <a:solidFill>
                <a:srgbClr val="FFFFFF"/>
              </a:solidFill>
            </a:endParaRPr>
          </a:p>
        </p:txBody>
      </p:sp>
      <p:sp>
        <p:nvSpPr>
          <p:cNvPr id="7" name="Rectangle 6"/>
          <p:cNvSpPr/>
          <p:nvPr/>
        </p:nvSpPr>
        <p:spPr>
          <a:xfrm>
            <a:off x="1989239" y="4106862"/>
            <a:ext cx="8433530" cy="2667000"/>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rgbClr val="008000"/>
                </a:solidFill>
                <a:highlight>
                  <a:srgbClr val="FFFFFF"/>
                </a:highlight>
                <a:latin typeface="Consolas" panose="020B0609020204030204" pitchFamily="49" charset="0"/>
              </a:rPr>
              <a:t>// Add an event listener for the activation event</a:t>
            </a:r>
            <a:endParaRPr lang="en-US"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i</a:t>
            </a:r>
            <a:r>
              <a:rPr lang="en-US" sz="1200" dirty="0" smtClean="0">
                <a:solidFill>
                  <a:srgbClr val="0000FF"/>
                </a:solidFill>
                <a:highlight>
                  <a:srgbClr val="FFFFFF"/>
                </a:highlight>
                <a:latin typeface="Consolas" panose="020B0609020204030204" pitchFamily="49" charset="0"/>
              </a:rPr>
              <a:t>f (</a:t>
            </a:r>
            <a:r>
              <a:rPr lang="en-US" sz="1200" dirty="0" err="1" smtClean="0">
                <a:solidFill>
                  <a:srgbClr val="000000"/>
                </a:solidFill>
                <a:highlight>
                  <a:srgbClr val="FFFFFF"/>
                </a:highlight>
                <a:latin typeface="Consolas" panose="020B0609020204030204" pitchFamily="49" charset="0"/>
              </a:rPr>
              <a:t>Windows.UI.WebUI.WebUIApplication.addEventListener</a:t>
            </a:r>
            <a:r>
              <a:rPr lang="en-US" sz="1200" dirty="0" smtClean="0">
                <a:solidFill>
                  <a:srgbClr val="000000"/>
                </a:solidFill>
                <a:highlight>
                  <a:srgbClr val="FFFFFF"/>
                </a:highlight>
                <a:latin typeface="Consolas" panose="020B0609020204030204" pitchFamily="49" charset="0"/>
              </a:rPr>
              <a:t>(“activated”, function (</a:t>
            </a:r>
            <a:r>
              <a:rPr lang="en-US" sz="1200" dirty="0" err="1" smtClean="0">
                <a:solidFill>
                  <a:srgbClr val="000000"/>
                </a:solidFill>
                <a:highlight>
                  <a:srgbClr val="FFFFFF"/>
                </a:highlight>
                <a:latin typeface="Consolas" panose="020B0609020204030204" pitchFamily="49" charset="0"/>
              </a:rPr>
              <a:t>args</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Handle the Voice Command activation event</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var activation = </a:t>
            </a:r>
            <a:r>
              <a:rPr lang="en-US" sz="1200" dirty="0" err="1" smtClean="0">
                <a:solidFill>
                  <a:srgbClr val="000000"/>
                </a:solidFill>
                <a:highlight>
                  <a:srgbClr val="FFFFFF"/>
                </a:highlight>
                <a:latin typeface="Consolas" panose="020B0609020204030204" pitchFamily="49" charset="0"/>
              </a:rPr>
              <a:t>Windows.ApplicationModel.Activation</a:t>
            </a:r>
            <a:r>
              <a:rPr lang="en-US" sz="1200" dirty="0" smtClean="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    if (</a:t>
            </a:r>
            <a:r>
              <a:rPr lang="en-US" sz="1200" dirty="0" err="1" smtClean="0">
                <a:solidFill>
                  <a:srgbClr val="000000"/>
                </a:solidFill>
                <a:highlight>
                  <a:srgbClr val="FFFFFF"/>
                </a:highlight>
                <a:latin typeface="Consolas" panose="020B0609020204030204" pitchFamily="49" charset="0"/>
              </a:rPr>
              <a:t>args.kind</a:t>
            </a:r>
            <a:r>
              <a:rPr lang="en-US" sz="1200" dirty="0" smtClean="0">
                <a:solidFill>
                  <a:srgbClr val="000000"/>
                </a:solidFill>
                <a:highlight>
                  <a:srgbClr val="FFFFFF"/>
                </a:highlight>
                <a:latin typeface="Consolas" panose="020B0609020204030204" pitchFamily="49" charset="0"/>
              </a:rPr>
              <a:t> === </a:t>
            </a:r>
            <a:r>
              <a:rPr lang="en-US" sz="1200" dirty="0" err="1" smtClean="0">
                <a:solidFill>
                  <a:srgbClr val="000000"/>
                </a:solidFill>
                <a:highlight>
                  <a:srgbClr val="FFFFFF"/>
                </a:highlight>
                <a:latin typeface="Consolas" panose="020B0609020204030204" pitchFamily="49" charset="0"/>
              </a:rPr>
              <a:t>activation.ActivationKind.voiceCommand</a:t>
            </a:r>
            <a:r>
              <a:rPr lang="en-US" sz="1200" dirty="0" smtClean="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Extract the result from the speech recognition from the event arguments</a:t>
            </a:r>
          </a:p>
          <a:p>
            <a:r>
              <a:rPr lang="en-US" sz="1200" dirty="0" smtClean="0">
                <a:solidFill>
                  <a:srgbClr val="000000"/>
                </a:solidFill>
                <a:highlight>
                  <a:srgbClr val="FFFFFF"/>
                </a:highlight>
                <a:latin typeface="Consolas" panose="020B0609020204030204" pitchFamily="49" charset="0"/>
              </a:rPr>
              <a:t>	var </a:t>
            </a:r>
            <a:r>
              <a:rPr lang="en-US" sz="1200" dirty="0" err="1" smtClean="0">
                <a:solidFill>
                  <a:srgbClr val="000000"/>
                </a:solidFill>
                <a:highlight>
                  <a:srgbClr val="FFFFFF"/>
                </a:highlight>
                <a:latin typeface="Consolas" panose="020B0609020204030204" pitchFamily="49" charset="0"/>
              </a:rPr>
              <a:t>speechRecognitionResult</a:t>
            </a:r>
            <a:r>
              <a:rPr lang="en-US" sz="1200" dirty="0" smtClean="0">
                <a:solidFill>
                  <a:srgbClr val="000000"/>
                </a:solidFill>
                <a:highlight>
                  <a:srgbClr val="FFFFFF"/>
                </a:highlight>
                <a:latin typeface="Consolas" panose="020B0609020204030204" pitchFamily="49" charset="0"/>
              </a:rPr>
              <a:t> = </a:t>
            </a:r>
            <a:r>
              <a:rPr lang="en-US" sz="1200" dirty="0" err="1" smtClean="0">
                <a:solidFill>
                  <a:srgbClr val="000000"/>
                </a:solidFill>
                <a:highlight>
                  <a:srgbClr val="FFFFFF"/>
                </a:highlight>
                <a:latin typeface="Consolas" panose="020B0609020204030204" pitchFamily="49" charset="0"/>
              </a:rPr>
              <a:t>args.result</a:t>
            </a:r>
            <a:r>
              <a:rPr lang="en-US" sz="1200" dirty="0" smtClean="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Get the recognized command, defined in the VCD file</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var command = </a:t>
            </a:r>
            <a:r>
              <a:rPr lang="en-US" sz="1200" dirty="0" err="1" smtClean="0">
                <a:solidFill>
                  <a:srgbClr val="000000"/>
                </a:solidFill>
                <a:highlight>
                  <a:srgbClr val="FFFFFF"/>
                </a:highlight>
                <a:latin typeface="Consolas" panose="020B0609020204030204" pitchFamily="49" charset="0"/>
              </a:rPr>
              <a:t>speechRecognitionResult.rulePath</a:t>
            </a:r>
            <a:r>
              <a:rPr lang="en-US" sz="1200" dirty="0" smtClean="0">
                <a:solidFill>
                  <a:srgbClr val="000000"/>
                </a:solidFill>
                <a:highlight>
                  <a:srgbClr val="FFFFFF"/>
                </a:highlight>
                <a:latin typeface="Consolas" panose="020B0609020204030204" pitchFamily="49" charset="0"/>
              </a:rPr>
              <a:t>[0];</a:t>
            </a:r>
          </a:p>
          <a:p>
            <a:r>
              <a:rPr lang="en-US" sz="1200" dirty="0">
                <a:solidFill>
                  <a:srgbClr val="000000"/>
                </a:solidFill>
                <a:highlight>
                  <a:srgbClr val="FFFFFF"/>
                </a:highlight>
                <a:latin typeface="Consolas" panose="020B0609020204030204" pitchFamily="49" charset="0"/>
              </a:rPr>
              <a:t>	</a:t>
            </a:r>
            <a:r>
              <a:rPr lang="en-US" sz="1200" dirty="0">
                <a:solidFill>
                  <a:srgbClr val="008000"/>
                </a:solidFill>
                <a:highlight>
                  <a:srgbClr val="FFFFFF"/>
                </a:highlight>
                <a:latin typeface="Consolas" panose="020B0609020204030204" pitchFamily="49" charset="0"/>
              </a:rPr>
              <a:t>// Get the full string of text that was spoken</a:t>
            </a:r>
          </a:p>
          <a:p>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var </a:t>
            </a:r>
            <a:r>
              <a:rPr lang="en-US" sz="1200" dirty="0" err="1" smtClean="0">
                <a:solidFill>
                  <a:srgbClr val="000000"/>
                </a:solidFill>
                <a:highlight>
                  <a:srgbClr val="FFFFFF"/>
                </a:highlight>
                <a:latin typeface="Consolas" panose="020B0609020204030204" pitchFamily="49" charset="0"/>
              </a:rPr>
              <a:t>textSpoken</a:t>
            </a:r>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speechRecognitionResult.text</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a:t>
            </a:r>
            <a:endParaRPr lang="en-US" sz="1200" dirty="0">
              <a:solidFill>
                <a:srgbClr val="FFFFFF"/>
              </a:solidFill>
            </a:endParaRPr>
          </a:p>
        </p:txBody>
      </p:sp>
    </p:spTree>
    <p:extLst>
      <p:ext uri="{BB962C8B-B14F-4D97-AF65-F5344CB8AC3E}">
        <p14:creationId xmlns:p14="http://schemas.microsoft.com/office/powerpoint/2010/main" val="4943774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Hosted App Demo</a:t>
            </a:r>
            <a:endParaRPr lang="en-US" dirty="0"/>
          </a:p>
        </p:txBody>
      </p:sp>
    </p:spTree>
    <p:extLst>
      <p:ext uri="{BB962C8B-B14F-4D97-AF65-F5344CB8AC3E}">
        <p14:creationId xmlns:p14="http://schemas.microsoft.com/office/powerpoint/2010/main" val="154741692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4665893"/>
          </a:xfrm>
        </p:spPr>
        <p:txBody>
          <a:bodyPr/>
          <a:lstStyle/>
          <a:p>
            <a:r>
              <a:rPr lang="en-US" dirty="0" smtClean="0"/>
              <a:t>Native HTML5/JS apps on Windows</a:t>
            </a:r>
          </a:p>
          <a:p>
            <a:r>
              <a:rPr lang="en-US" dirty="0" smtClean="0"/>
              <a:t>Copy and paste your server code locally</a:t>
            </a:r>
          </a:p>
          <a:p>
            <a:pPr lvl="1"/>
            <a:r>
              <a:rPr lang="en-US" dirty="0" smtClean="0"/>
              <a:t>WebView can still navigate to remote content</a:t>
            </a:r>
          </a:p>
          <a:p>
            <a:r>
              <a:rPr lang="en-US" dirty="0" smtClean="0"/>
              <a:t>Leverage the Edge rendering engine</a:t>
            </a:r>
          </a:p>
          <a:p>
            <a:pPr lvl="1"/>
            <a:r>
              <a:rPr lang="en-US" dirty="0" smtClean="0"/>
              <a:t>Always up-to date</a:t>
            </a:r>
          </a:p>
          <a:p>
            <a:r>
              <a:rPr lang="en-US" dirty="0" smtClean="0"/>
              <a:t>New security model using Content Security Policy</a:t>
            </a:r>
          </a:p>
          <a:p>
            <a:pPr lvl="1"/>
            <a:r>
              <a:rPr lang="en-US" dirty="0" smtClean="0"/>
              <a:t>More frameworks just work</a:t>
            </a:r>
          </a:p>
          <a:p>
            <a:pPr marL="0" indent="0">
              <a:buNone/>
            </a:pPr>
            <a:endParaRPr lang="en-US" dirty="0"/>
          </a:p>
        </p:txBody>
      </p:sp>
      <p:sp>
        <p:nvSpPr>
          <p:cNvPr id="5" name="Title 4"/>
          <p:cNvSpPr>
            <a:spLocks noGrp="1"/>
          </p:cNvSpPr>
          <p:nvPr>
            <p:ph type="title"/>
          </p:nvPr>
        </p:nvSpPr>
        <p:spPr/>
        <p:txBody>
          <a:bodyPr/>
          <a:lstStyle/>
          <a:p>
            <a:r>
              <a:rPr lang="en-US" dirty="0" smtClean="0"/>
              <a:t>Packaged JavaScript Apps</a:t>
            </a:r>
            <a:endParaRPr lang="en-US" dirty="0"/>
          </a:p>
        </p:txBody>
      </p:sp>
    </p:spTree>
    <p:extLst>
      <p:ext uri="{BB962C8B-B14F-4D97-AF65-F5344CB8AC3E}">
        <p14:creationId xmlns:p14="http://schemas.microsoft.com/office/powerpoint/2010/main" val="168913300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sz="3200" dirty="0">
                <a:solidFill>
                  <a:schemeClr val="tx1"/>
                </a:solidFill>
              </a:rPr>
              <a:t>Default policy applied to local </a:t>
            </a:r>
            <a:r>
              <a:rPr lang="en-US" sz="3200" dirty="0" smtClean="0">
                <a:solidFill>
                  <a:schemeClr val="tx1"/>
                </a:solidFill>
              </a:rPr>
              <a:t>content</a:t>
            </a:r>
            <a:endParaRPr lang="en-US" sz="1400" dirty="0">
              <a:solidFill>
                <a:schemeClr val="tx1"/>
              </a:solidFill>
              <a:highlight>
                <a:srgbClr val="FFFFFF"/>
              </a:highlight>
              <a:latin typeface="Consolas" panose="020B0609020204030204" pitchFamily="49" charset="0"/>
              <a:ea typeface="Calibri" panose="020F0502020204030204" pitchFamily="34" charset="0"/>
            </a:endParaRPr>
          </a:p>
          <a:p>
            <a:r>
              <a:rPr lang="en-US" sz="1400" b="1" dirty="0">
                <a:solidFill>
                  <a:srgbClr val="232832"/>
                </a:solidFill>
                <a:highlight>
                  <a:srgbClr val="FFFFFF"/>
                </a:highlight>
                <a:latin typeface="Consolas" panose="020B0609020204030204" pitchFamily="49" charset="0"/>
                <a:ea typeface="Calibri" panose="020F0502020204030204" pitchFamily="34" charset="0"/>
              </a:rPr>
              <a:t>script-</a:t>
            </a:r>
            <a:r>
              <a:rPr lang="en-US" sz="1400" b="1" dirty="0" err="1">
                <a:solidFill>
                  <a:srgbClr val="232832"/>
                </a:solidFill>
                <a:highlight>
                  <a:srgbClr val="FFFFFF"/>
                </a:highlight>
                <a:latin typeface="Consolas" panose="020B0609020204030204" pitchFamily="49" charset="0"/>
                <a:ea typeface="Calibri" panose="020F0502020204030204" pitchFamily="34" charset="0"/>
              </a:rPr>
              <a:t>src</a:t>
            </a:r>
            <a:r>
              <a:rPr lang="en-US" sz="1400" b="1" dirty="0">
                <a:solidFill>
                  <a:srgbClr val="232832"/>
                </a:solidFill>
                <a:highlight>
                  <a:srgbClr val="FFFFFF"/>
                </a:highlight>
                <a:latin typeface="Consolas" panose="020B0609020204030204" pitchFamily="49" charset="0"/>
                <a:ea typeface="Calibri" panose="020F0502020204030204" pitchFamily="34" charset="0"/>
              </a:rPr>
              <a:t> </a:t>
            </a:r>
            <a:r>
              <a:rPr lang="en-US" sz="1400" b="1" dirty="0" err="1">
                <a:solidFill>
                  <a:srgbClr val="232832"/>
                </a:solidFill>
                <a:highlight>
                  <a:srgbClr val="FFFFFF"/>
                </a:highlight>
                <a:latin typeface="Consolas" panose="020B0609020204030204" pitchFamily="49" charset="0"/>
                <a:ea typeface="Calibri" panose="020F0502020204030204" pitchFamily="34" charset="0"/>
              </a:rPr>
              <a:t>ms-appx</a:t>
            </a:r>
            <a:r>
              <a:rPr lang="en-US" sz="1400" b="1" dirty="0">
                <a:solidFill>
                  <a:srgbClr val="232832"/>
                </a:solidFill>
                <a:highlight>
                  <a:srgbClr val="FFFFFF"/>
                </a:highlight>
                <a:latin typeface="Consolas" panose="020B0609020204030204" pitchFamily="49" charset="0"/>
                <a:ea typeface="Calibri" panose="020F0502020204030204" pitchFamily="34" charset="0"/>
              </a:rPr>
              <a:t>: data: 'unsafe-</a:t>
            </a:r>
            <a:r>
              <a:rPr lang="en-US" sz="1400" b="1" dirty="0" err="1">
                <a:solidFill>
                  <a:srgbClr val="232832"/>
                </a:solidFill>
                <a:highlight>
                  <a:srgbClr val="FFFFFF"/>
                </a:highlight>
                <a:latin typeface="Consolas" panose="020B0609020204030204" pitchFamily="49" charset="0"/>
                <a:ea typeface="Calibri" panose="020F0502020204030204" pitchFamily="34" charset="0"/>
              </a:rPr>
              <a:t>eval</a:t>
            </a:r>
            <a:r>
              <a:rPr lang="en-US" sz="1400" b="1" dirty="0">
                <a:solidFill>
                  <a:srgbClr val="232832"/>
                </a:solidFill>
                <a:highlight>
                  <a:srgbClr val="FFFFFF"/>
                </a:highlight>
                <a:latin typeface="Consolas" panose="020B0609020204030204" pitchFamily="49" charset="0"/>
                <a:ea typeface="Calibri" panose="020F0502020204030204" pitchFamily="34" charset="0"/>
              </a:rPr>
              <a:t>'; style-</a:t>
            </a:r>
            <a:r>
              <a:rPr lang="en-US" sz="1400" b="1" dirty="0" err="1">
                <a:solidFill>
                  <a:srgbClr val="232832"/>
                </a:solidFill>
                <a:highlight>
                  <a:srgbClr val="FFFFFF"/>
                </a:highlight>
                <a:latin typeface="Consolas" panose="020B0609020204030204" pitchFamily="49" charset="0"/>
                <a:ea typeface="Calibri" panose="020F0502020204030204" pitchFamily="34" charset="0"/>
              </a:rPr>
              <a:t>src</a:t>
            </a:r>
            <a:r>
              <a:rPr lang="en-US" sz="1400" b="1" dirty="0">
                <a:solidFill>
                  <a:srgbClr val="232832"/>
                </a:solidFill>
                <a:highlight>
                  <a:srgbClr val="FFFFFF"/>
                </a:highlight>
                <a:latin typeface="Consolas" panose="020B0609020204030204" pitchFamily="49" charset="0"/>
                <a:ea typeface="Calibri" panose="020F0502020204030204" pitchFamily="34" charset="0"/>
              </a:rPr>
              <a:t> </a:t>
            </a:r>
            <a:r>
              <a:rPr lang="en-US" sz="1400" b="1" dirty="0" err="1">
                <a:solidFill>
                  <a:srgbClr val="232832"/>
                </a:solidFill>
                <a:highlight>
                  <a:srgbClr val="FFFFFF"/>
                </a:highlight>
                <a:latin typeface="Consolas" panose="020B0609020204030204" pitchFamily="49" charset="0"/>
                <a:ea typeface="Calibri" panose="020F0502020204030204" pitchFamily="34" charset="0"/>
              </a:rPr>
              <a:t>ms-appx</a:t>
            </a:r>
            <a:r>
              <a:rPr lang="en-US" sz="1400" b="1" dirty="0">
                <a:solidFill>
                  <a:srgbClr val="232832"/>
                </a:solidFill>
                <a:highlight>
                  <a:srgbClr val="FFFFFF"/>
                </a:highlight>
                <a:latin typeface="Consolas" panose="020B0609020204030204" pitchFamily="49" charset="0"/>
                <a:ea typeface="Calibri" panose="020F0502020204030204" pitchFamily="34" charset="0"/>
              </a:rPr>
              <a:t>: data: 'unsafe-inline' object-</a:t>
            </a:r>
            <a:r>
              <a:rPr lang="en-US" sz="1400" b="1" dirty="0" err="1">
                <a:solidFill>
                  <a:srgbClr val="232832"/>
                </a:solidFill>
                <a:highlight>
                  <a:srgbClr val="FFFFFF"/>
                </a:highlight>
                <a:latin typeface="Consolas" panose="020B0609020204030204" pitchFamily="49" charset="0"/>
                <a:ea typeface="Calibri" panose="020F0502020204030204" pitchFamily="34" charset="0"/>
              </a:rPr>
              <a:t>src</a:t>
            </a:r>
            <a:r>
              <a:rPr lang="en-US" sz="1400" b="1" dirty="0">
                <a:solidFill>
                  <a:srgbClr val="232832"/>
                </a:solidFill>
                <a:highlight>
                  <a:srgbClr val="FFFFFF"/>
                </a:highlight>
                <a:latin typeface="Consolas" panose="020B0609020204030204" pitchFamily="49" charset="0"/>
                <a:ea typeface="Calibri" panose="020F0502020204030204" pitchFamily="34" charset="0"/>
              </a:rPr>
              <a:t> 'none'; font-</a:t>
            </a:r>
            <a:r>
              <a:rPr lang="en-US" sz="1400" b="1" dirty="0" err="1">
                <a:solidFill>
                  <a:srgbClr val="232832"/>
                </a:solidFill>
                <a:highlight>
                  <a:srgbClr val="FFFFFF"/>
                </a:highlight>
                <a:latin typeface="Consolas" panose="020B0609020204030204" pitchFamily="49" charset="0"/>
                <a:ea typeface="Calibri" panose="020F0502020204030204" pitchFamily="34" charset="0"/>
              </a:rPr>
              <a:t>src</a:t>
            </a:r>
            <a:r>
              <a:rPr lang="en-US" sz="1400" b="1" dirty="0">
                <a:solidFill>
                  <a:srgbClr val="232832"/>
                </a:solidFill>
                <a:highlight>
                  <a:srgbClr val="FFFFFF"/>
                </a:highlight>
                <a:latin typeface="Consolas" panose="020B0609020204030204" pitchFamily="49" charset="0"/>
                <a:ea typeface="Calibri" panose="020F0502020204030204" pitchFamily="34" charset="0"/>
              </a:rPr>
              <a:t> </a:t>
            </a:r>
            <a:r>
              <a:rPr lang="en-US" sz="1400" b="1" dirty="0" err="1">
                <a:solidFill>
                  <a:srgbClr val="232832"/>
                </a:solidFill>
                <a:highlight>
                  <a:srgbClr val="FFFFFF"/>
                </a:highlight>
                <a:latin typeface="Consolas" panose="020B0609020204030204" pitchFamily="49" charset="0"/>
                <a:ea typeface="Calibri" panose="020F0502020204030204" pitchFamily="34" charset="0"/>
              </a:rPr>
              <a:t>ms-appx</a:t>
            </a:r>
            <a:r>
              <a:rPr lang="en-US" sz="1400" b="1" dirty="0">
                <a:solidFill>
                  <a:srgbClr val="232832"/>
                </a:solidFill>
                <a:highlight>
                  <a:srgbClr val="FFFFFF"/>
                </a:highlight>
                <a:latin typeface="Consolas" panose="020B0609020204030204" pitchFamily="49" charset="0"/>
                <a:ea typeface="Calibri" panose="020F0502020204030204" pitchFamily="34" charset="0"/>
              </a:rPr>
              <a:t>: data:;</a:t>
            </a:r>
            <a:endParaRPr lang="en-US" dirty="0">
              <a:solidFill>
                <a:srgbClr val="232832"/>
              </a:solidFill>
            </a:endParaRPr>
          </a:p>
          <a:p>
            <a:r>
              <a:rPr lang="en-US" sz="3200" dirty="0">
                <a:solidFill>
                  <a:schemeClr val="tx1"/>
                </a:solidFill>
              </a:rPr>
              <a:t>Custom policy specification </a:t>
            </a:r>
            <a:r>
              <a:rPr lang="en-US" sz="3200" dirty="0" smtClean="0">
                <a:solidFill>
                  <a:schemeClr val="tx1"/>
                </a:solidFill>
              </a:rPr>
              <a:t>available</a:t>
            </a:r>
            <a:endParaRPr lang="en-US" sz="3200" dirty="0">
              <a:solidFill>
                <a:schemeClr val="tx1"/>
              </a:solidFill>
            </a:endParaRPr>
          </a:p>
          <a:p>
            <a:pPr marL="342900" lvl="1" indent="-342900"/>
            <a:r>
              <a:rPr lang="en-US" dirty="0">
                <a:solidFill>
                  <a:schemeClr val="tx1"/>
                </a:solidFill>
              </a:rPr>
              <a:t>Load local content through </a:t>
            </a:r>
            <a:r>
              <a:rPr lang="en-US" b="1" dirty="0" err="1">
                <a:solidFill>
                  <a:schemeClr val="tx1">
                    <a:lumMod val="75000"/>
                    <a:lumOff val="25000"/>
                  </a:schemeClr>
                </a:solidFill>
              </a:rPr>
              <a:t>ms</a:t>
            </a:r>
            <a:r>
              <a:rPr lang="en-US" b="1" dirty="0">
                <a:solidFill>
                  <a:schemeClr val="tx1">
                    <a:lumMod val="75000"/>
                    <a:lumOff val="25000"/>
                  </a:schemeClr>
                </a:solidFill>
              </a:rPr>
              <a:t>-</a:t>
            </a:r>
            <a:r>
              <a:rPr lang="en-US" b="1" dirty="0" err="1">
                <a:solidFill>
                  <a:schemeClr val="tx1">
                    <a:lumMod val="75000"/>
                    <a:lumOff val="25000"/>
                  </a:schemeClr>
                </a:solidFill>
              </a:rPr>
              <a:t>appx</a:t>
            </a:r>
            <a:r>
              <a:rPr lang="en-US" b="1" dirty="0">
                <a:solidFill>
                  <a:schemeClr val="tx1">
                    <a:lumMod val="75000"/>
                    <a:lumOff val="25000"/>
                  </a:schemeClr>
                </a:solidFill>
              </a:rPr>
              <a:t>-web:///</a:t>
            </a:r>
          </a:p>
          <a:p>
            <a:pPr marL="342900" lvl="1" indent="-342900"/>
            <a:r>
              <a:rPr lang="en-US" dirty="0">
                <a:solidFill>
                  <a:schemeClr val="tx1"/>
                </a:solidFill>
              </a:rPr>
              <a:t>Specify policy in html page head with a metatag</a:t>
            </a:r>
          </a:p>
          <a:p>
            <a:pPr lvl="1"/>
            <a:r>
              <a:rPr lang="en-US" altLang="en-US" b="1" dirty="0">
                <a:solidFill>
                  <a:srgbClr val="000000"/>
                </a:solidFill>
                <a:latin typeface="Consolas" panose="020B0609020204030204" pitchFamily="49" charset="0"/>
                <a:cs typeface="Consolas" panose="020B0609020204030204" pitchFamily="49" charset="0"/>
              </a:rPr>
              <a:t>&lt;meta http-</a:t>
            </a:r>
            <a:r>
              <a:rPr lang="en-US" altLang="en-US" b="1" dirty="0" err="1">
                <a:solidFill>
                  <a:srgbClr val="000000"/>
                </a:solidFill>
                <a:latin typeface="Consolas" panose="020B0609020204030204" pitchFamily="49" charset="0"/>
                <a:cs typeface="Consolas" panose="020B0609020204030204" pitchFamily="49" charset="0"/>
              </a:rPr>
              <a:t>equiv</a:t>
            </a:r>
            <a:r>
              <a:rPr lang="en-US" altLang="en-US" b="1" dirty="0">
                <a:solidFill>
                  <a:srgbClr val="000000"/>
                </a:solidFill>
                <a:latin typeface="Consolas" panose="020B0609020204030204" pitchFamily="49" charset="0"/>
                <a:cs typeface="Consolas" panose="020B0609020204030204" pitchFamily="49" charset="0"/>
              </a:rPr>
              <a:t>="Content-Security-Policy" content="</a:t>
            </a:r>
            <a:r>
              <a:rPr lang="en-US" b="1" dirty="0">
                <a:solidFill>
                  <a:srgbClr val="232832"/>
                </a:solidFill>
                <a:highlight>
                  <a:srgbClr val="FFFFFF"/>
                </a:highlight>
                <a:latin typeface="Consolas" panose="020B0609020204030204" pitchFamily="49" charset="0"/>
                <a:ea typeface="Calibri" panose="020F0502020204030204" pitchFamily="34" charset="0"/>
              </a:rPr>
              <a:t>script-</a:t>
            </a:r>
            <a:r>
              <a:rPr lang="en-US" b="1" dirty="0" err="1">
                <a:solidFill>
                  <a:srgbClr val="232832"/>
                </a:solidFill>
                <a:highlight>
                  <a:srgbClr val="FFFFFF"/>
                </a:highlight>
                <a:latin typeface="Consolas" panose="020B0609020204030204" pitchFamily="49" charset="0"/>
                <a:ea typeface="Calibri" panose="020F0502020204030204" pitchFamily="34" charset="0"/>
              </a:rPr>
              <a:t>src</a:t>
            </a:r>
            <a:r>
              <a:rPr lang="en-US" b="1" dirty="0">
                <a:solidFill>
                  <a:srgbClr val="232832"/>
                </a:solidFill>
                <a:highlight>
                  <a:srgbClr val="FFFFFF"/>
                </a:highlight>
                <a:latin typeface="Consolas" panose="020B0609020204030204" pitchFamily="49" charset="0"/>
                <a:ea typeface="Calibri" panose="020F0502020204030204" pitchFamily="34" charset="0"/>
              </a:rPr>
              <a:t> </a:t>
            </a:r>
            <a:r>
              <a:rPr lang="en-US" b="1" dirty="0" err="1">
                <a:solidFill>
                  <a:srgbClr val="232832"/>
                </a:solidFill>
                <a:highlight>
                  <a:srgbClr val="FFFFFF"/>
                </a:highlight>
                <a:latin typeface="Consolas" panose="020B0609020204030204" pitchFamily="49" charset="0"/>
                <a:ea typeface="Calibri" panose="020F0502020204030204" pitchFamily="34" charset="0"/>
              </a:rPr>
              <a:t>ms-appx</a:t>
            </a:r>
            <a:r>
              <a:rPr lang="en-US" b="1" dirty="0">
                <a:solidFill>
                  <a:srgbClr val="232832"/>
                </a:solidFill>
                <a:highlight>
                  <a:srgbClr val="FFFFFF"/>
                </a:highlight>
                <a:latin typeface="Consolas" panose="020B0609020204030204" pitchFamily="49" charset="0"/>
                <a:ea typeface="Calibri" panose="020F0502020204030204" pitchFamily="34" charset="0"/>
              </a:rPr>
              <a:t>: data:”&gt;</a:t>
            </a:r>
            <a:endParaRPr lang="en-US" dirty="0">
              <a:solidFill>
                <a:srgbClr val="232832"/>
              </a:solidFill>
            </a:endParaRPr>
          </a:p>
        </p:txBody>
      </p:sp>
      <p:sp>
        <p:nvSpPr>
          <p:cNvPr id="4" name="Title 3"/>
          <p:cNvSpPr>
            <a:spLocks noGrp="1"/>
          </p:cNvSpPr>
          <p:nvPr>
            <p:ph type="ctrTitle"/>
          </p:nvPr>
        </p:nvSpPr>
        <p:spPr/>
        <p:txBody>
          <a:bodyPr/>
          <a:lstStyle/>
          <a:p>
            <a:r>
              <a:rPr lang="en-US" dirty="0" smtClean="0"/>
              <a:t>Default CSP is the security model for packaged apps</a:t>
            </a:r>
            <a:endParaRPr lang="en-US" dirty="0"/>
          </a:p>
        </p:txBody>
      </p:sp>
    </p:spTree>
    <p:extLst>
      <p:ext uri="{BB962C8B-B14F-4D97-AF65-F5344CB8AC3E}">
        <p14:creationId xmlns:p14="http://schemas.microsoft.com/office/powerpoint/2010/main" val="39924086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75481" y="209578"/>
            <a:ext cx="11885514" cy="1001685"/>
          </a:xfrm>
          <a:prstGeom prst="rect">
            <a:avLst/>
          </a:prstGeom>
        </p:spPr>
        <p:txBody>
          <a:bodyPr vert="horz" lIns="139891" tIns="111912" rIns="139891" bIns="111912"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5"/>
                </a:solidFill>
                <a:effectLst/>
                <a:latin typeface="+mj-lt"/>
                <a:ea typeface="+mj-ea"/>
                <a:cs typeface="+mj-cs"/>
              </a:defRPr>
            </a:lvl1pPr>
          </a:lstStyle>
          <a:p>
            <a:pPr defTabSz="932573">
              <a:defRPr/>
            </a:pPr>
            <a:r>
              <a:rPr lang="en-US" sz="4896">
                <a:solidFill>
                  <a:srgbClr val="107C10"/>
                </a:solidFill>
                <a:latin typeface="Segoe UI"/>
              </a:rPr>
              <a:t>Universal Windows Platform</a:t>
            </a:r>
            <a:endParaRPr lang="en-US" sz="4896" dirty="0">
              <a:solidFill>
                <a:srgbClr val="107C10"/>
              </a:solidFill>
              <a:latin typeface="Segoe UI"/>
            </a:endParaRPr>
          </a:p>
        </p:txBody>
      </p:sp>
      <p:sp>
        <p:nvSpPr>
          <p:cNvPr id="14" name="Text Placeholder 2"/>
          <p:cNvSpPr txBox="1">
            <a:spLocks/>
          </p:cNvSpPr>
          <p:nvPr/>
        </p:nvSpPr>
        <p:spPr>
          <a:xfrm>
            <a:off x="263176" y="1228900"/>
            <a:ext cx="12172416" cy="5765625"/>
          </a:xfrm>
          <a:prstGeom prst="rect">
            <a:avLst/>
          </a:prstGeom>
        </p:spPr>
        <p:txBody>
          <a:bodyPr vert="horz" lIns="139891" tIns="111912" rIns="139891" bIns="111912" rtlCol="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defTabSz="932573">
              <a:spcBef>
                <a:spcPts val="2448"/>
              </a:spcBef>
              <a:defRPr/>
            </a:pPr>
            <a:r>
              <a:rPr lang="en-US" sz="3807" dirty="0">
                <a:solidFill>
                  <a:srgbClr val="737373"/>
                </a:solidFill>
                <a:latin typeface="Segoe UI"/>
              </a:rPr>
              <a:t>A single API surface</a:t>
            </a:r>
          </a:p>
          <a:p>
            <a:pPr lvl="1" defTabSz="932573">
              <a:spcBef>
                <a:spcPts val="612"/>
              </a:spcBef>
              <a:defRPr/>
            </a:pPr>
            <a:r>
              <a:rPr lang="en-US" sz="2448" dirty="0">
                <a:solidFill>
                  <a:srgbClr val="0078D7"/>
                </a:solidFill>
                <a:latin typeface="Segoe UI Light"/>
              </a:rPr>
              <a:t>A guaranteed API </a:t>
            </a:r>
            <a:r>
              <a:rPr lang="en-US" sz="2448" dirty="0" smtClean="0">
                <a:solidFill>
                  <a:srgbClr val="0078D7"/>
                </a:solidFill>
                <a:latin typeface="Segoe UI Light"/>
              </a:rPr>
              <a:t>surface</a:t>
            </a:r>
          </a:p>
          <a:p>
            <a:pPr lvl="1" defTabSz="932573">
              <a:spcBef>
                <a:spcPts val="612"/>
              </a:spcBef>
              <a:defRPr/>
            </a:pPr>
            <a:r>
              <a:rPr lang="en-US" sz="2448" dirty="0" smtClean="0">
                <a:solidFill>
                  <a:srgbClr val="0078D7"/>
                </a:solidFill>
                <a:latin typeface="Segoe UI Light"/>
              </a:rPr>
              <a:t>Your app depends on API versions, Not Windows Versions</a:t>
            </a:r>
            <a:endParaRPr lang="en-US" sz="2448" dirty="0">
              <a:solidFill>
                <a:srgbClr val="0078D7"/>
              </a:solidFill>
              <a:latin typeface="Segoe UI Light"/>
            </a:endParaRPr>
          </a:p>
          <a:p>
            <a:pPr lvl="1" defTabSz="932573">
              <a:spcBef>
                <a:spcPts val="612"/>
              </a:spcBef>
              <a:defRPr/>
            </a:pPr>
            <a:r>
              <a:rPr lang="en-US" sz="2448" dirty="0">
                <a:solidFill>
                  <a:srgbClr val="0078D7"/>
                </a:solidFill>
                <a:latin typeface="Segoe UI Light"/>
              </a:rPr>
              <a:t>The same on all devices</a:t>
            </a:r>
          </a:p>
        </p:txBody>
      </p:sp>
      <p:grpSp>
        <p:nvGrpSpPr>
          <p:cNvPr id="17" name="Group 16"/>
          <p:cNvGrpSpPr/>
          <p:nvPr/>
        </p:nvGrpSpPr>
        <p:grpSpPr>
          <a:xfrm>
            <a:off x="7154776" y="3227341"/>
            <a:ext cx="4670049" cy="2697592"/>
            <a:chOff x="5904690" y="3144065"/>
            <a:chExt cx="5885233" cy="3042726"/>
          </a:xfrm>
        </p:grpSpPr>
        <p:sp>
          <p:nvSpPr>
            <p:cNvPr id="18" name="Rectangle 17"/>
            <p:cNvSpPr/>
            <p:nvPr/>
          </p:nvSpPr>
          <p:spPr>
            <a:xfrm>
              <a:off x="7918315" y="5262664"/>
              <a:ext cx="1857983" cy="924127"/>
            </a:xfrm>
            <a:prstGeom prst="rect">
              <a:avLst/>
            </a:prstGeom>
            <a:solidFill>
              <a:srgbClr val="737373"/>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Phone</a:t>
              </a:r>
            </a:p>
            <a:p>
              <a:pPr algn="ctr" defTabSz="932597">
                <a:lnSpc>
                  <a:spcPct val="90000"/>
                </a:lnSpc>
                <a:spcBef>
                  <a:spcPts val="612"/>
                </a:spcBef>
                <a:defRPr/>
              </a:pPr>
              <a:r>
                <a:rPr lang="en-US" sz="1428" kern="0" dirty="0">
                  <a:solidFill>
                    <a:prstClr val="white"/>
                  </a:solidFill>
                  <a:latin typeface="Segoe UI Light"/>
                </a:rPr>
                <a:t>Device</a:t>
              </a:r>
              <a:endParaRPr lang="en-US" sz="2040" kern="0" dirty="0">
                <a:solidFill>
                  <a:prstClr val="white"/>
                </a:solidFill>
                <a:latin typeface="Segoe UI Light"/>
              </a:endParaRPr>
            </a:p>
          </p:txBody>
        </p:sp>
        <p:sp>
          <p:nvSpPr>
            <p:cNvPr id="19" name="Rectangle 18"/>
            <p:cNvSpPr/>
            <p:nvPr/>
          </p:nvSpPr>
          <p:spPr>
            <a:xfrm>
              <a:off x="9931940" y="5262663"/>
              <a:ext cx="1857983" cy="924127"/>
            </a:xfrm>
            <a:prstGeom prst="rect">
              <a:avLst/>
            </a:prstGeom>
            <a:solidFill>
              <a:srgbClr val="737373"/>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Xbox</a:t>
              </a:r>
            </a:p>
            <a:p>
              <a:pPr algn="ctr" defTabSz="932597">
                <a:lnSpc>
                  <a:spcPct val="90000"/>
                </a:lnSpc>
                <a:spcBef>
                  <a:spcPts val="612"/>
                </a:spcBef>
                <a:defRPr/>
              </a:pPr>
              <a:r>
                <a:rPr lang="en-US" sz="1428" kern="0" dirty="0">
                  <a:solidFill>
                    <a:prstClr val="white"/>
                  </a:solidFill>
                  <a:latin typeface="Segoe UI Light"/>
                </a:rPr>
                <a:t>Device</a:t>
              </a:r>
              <a:endParaRPr lang="en-US" sz="2040" kern="0" dirty="0">
                <a:solidFill>
                  <a:prstClr val="white"/>
                </a:solidFill>
                <a:latin typeface="Segoe UI Light"/>
              </a:endParaRPr>
            </a:p>
          </p:txBody>
        </p:sp>
        <p:sp>
          <p:nvSpPr>
            <p:cNvPr id="20" name="Rectangle 19"/>
            <p:cNvSpPr/>
            <p:nvPr/>
          </p:nvSpPr>
          <p:spPr>
            <a:xfrm>
              <a:off x="5904690" y="5262664"/>
              <a:ext cx="1857983" cy="924127"/>
            </a:xfrm>
            <a:prstGeom prst="rect">
              <a:avLst/>
            </a:prstGeom>
            <a:solidFill>
              <a:srgbClr val="737373"/>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Desktop</a:t>
              </a:r>
            </a:p>
            <a:p>
              <a:pPr algn="ctr" defTabSz="932597">
                <a:lnSpc>
                  <a:spcPct val="90000"/>
                </a:lnSpc>
                <a:spcBef>
                  <a:spcPts val="612"/>
                </a:spcBef>
                <a:defRPr/>
              </a:pPr>
              <a:r>
                <a:rPr lang="en-US" sz="1428" kern="0" dirty="0">
                  <a:solidFill>
                    <a:prstClr val="white"/>
                  </a:solidFill>
                  <a:latin typeface="Segoe UI Light"/>
                </a:rPr>
                <a:t>Device</a:t>
              </a:r>
              <a:endParaRPr lang="en-US" sz="2040" kern="0" dirty="0">
                <a:solidFill>
                  <a:prstClr val="white"/>
                </a:solidFill>
                <a:latin typeface="Segoe UI Light"/>
              </a:endParaRPr>
            </a:p>
          </p:txBody>
        </p:sp>
        <p:sp>
          <p:nvSpPr>
            <p:cNvPr id="21" name="Rectangle 20"/>
            <p:cNvSpPr/>
            <p:nvPr/>
          </p:nvSpPr>
          <p:spPr>
            <a:xfrm>
              <a:off x="5904690" y="4202349"/>
              <a:ext cx="5885233" cy="924127"/>
            </a:xfrm>
            <a:prstGeom prst="rect">
              <a:avLst/>
            </a:prstGeom>
            <a:solidFill>
              <a:srgbClr val="737373"/>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Windows Core</a:t>
              </a:r>
            </a:p>
          </p:txBody>
        </p:sp>
        <p:sp>
          <p:nvSpPr>
            <p:cNvPr id="22" name="Snip Diagonal Corner Rectangle 21"/>
            <p:cNvSpPr/>
            <p:nvPr/>
          </p:nvSpPr>
          <p:spPr>
            <a:xfrm>
              <a:off x="5904690" y="3144065"/>
              <a:ext cx="5885233" cy="924127"/>
            </a:xfrm>
            <a:prstGeom prst="snip2DiagRect">
              <a:avLst/>
            </a:prstGeom>
            <a:solidFill>
              <a:srgbClr val="B4009E"/>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defRPr/>
              </a:pPr>
              <a:r>
                <a:rPr lang="en-US" sz="2040" kern="0" dirty="0">
                  <a:solidFill>
                    <a:prstClr val="white"/>
                  </a:solidFill>
                  <a:latin typeface="Segoe UI Light"/>
                </a:rPr>
                <a:t>Universal Windows Platform</a:t>
              </a:r>
            </a:p>
          </p:txBody>
        </p:sp>
      </p:grpSp>
      <p:sp>
        <p:nvSpPr>
          <p:cNvPr id="23" name="Chevron 22"/>
          <p:cNvSpPr/>
          <p:nvPr/>
        </p:nvSpPr>
        <p:spPr>
          <a:xfrm>
            <a:off x="6218238" y="3201194"/>
            <a:ext cx="822340" cy="822340"/>
          </a:xfrm>
          <a:prstGeom prst="chevron">
            <a:avLst/>
          </a:prstGeom>
          <a:solidFill>
            <a:srgbClr val="0078D7"/>
          </a:solidFill>
          <a:ln w="12700" cap="flat" cmpd="sng" algn="ctr">
            <a:noFill/>
            <a:prstDash val="solid"/>
            <a:miter lim="800000"/>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defRPr/>
            </a:pPr>
            <a:endParaRPr lang="en-US" sz="2040" kern="0" dirty="0" err="1">
              <a:solidFill>
                <a:srgbClr val="737373"/>
              </a:solidFill>
              <a:latin typeface="Segoe UI Light"/>
            </a:endParaRPr>
          </a:p>
        </p:txBody>
      </p:sp>
      <p:pic>
        <p:nvPicPr>
          <p:cNvPr id="2" name="Picture 1"/>
          <p:cNvPicPr>
            <a:picLocks noChangeAspect="1"/>
          </p:cNvPicPr>
          <p:nvPr/>
        </p:nvPicPr>
        <p:blipFill>
          <a:blip r:embed="rId3"/>
          <a:stretch>
            <a:fillRect/>
          </a:stretch>
        </p:blipFill>
        <p:spPr>
          <a:xfrm>
            <a:off x="350837" y="3117957"/>
            <a:ext cx="5476875" cy="1857375"/>
          </a:xfrm>
          <a:prstGeom prst="rect">
            <a:avLst/>
          </a:prstGeom>
        </p:spPr>
      </p:pic>
    </p:spTree>
    <p:extLst>
      <p:ext uri="{BB962C8B-B14F-4D97-AF65-F5344CB8AC3E}">
        <p14:creationId xmlns:p14="http://schemas.microsoft.com/office/powerpoint/2010/main" val="288755565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Content Security Policy Overview</a:t>
            </a:r>
            <a:endParaRPr lang="en-US" dirty="0"/>
          </a:p>
        </p:txBody>
      </p:sp>
      <p:graphicFrame>
        <p:nvGraphicFramePr>
          <p:cNvPr id="6" name="Table 5"/>
          <p:cNvGraphicFramePr>
            <a:graphicFrameLocks noGrp="1"/>
          </p:cNvGraphicFramePr>
          <p:nvPr>
            <p:extLst/>
          </p:nvPr>
        </p:nvGraphicFramePr>
        <p:xfrm>
          <a:off x="427037" y="1516062"/>
          <a:ext cx="9938184" cy="5006604"/>
        </p:xfrm>
        <a:graphic>
          <a:graphicData uri="http://schemas.openxmlformats.org/drawingml/2006/table">
            <a:tbl>
              <a:tblPr firstRow="1" bandRow="1">
                <a:tableStyleId>{9D7B26C5-4107-4FEC-AEDC-1716B250A1EF}</a:tableStyleId>
              </a:tblPr>
              <a:tblGrid>
                <a:gridCol w="1679307">
                  <a:extLst>
                    <a:ext uri="{9D8B030D-6E8A-4147-A177-3AD203B41FA5}">
                      <a16:colId xmlns:a16="http://schemas.microsoft.com/office/drawing/2014/main" val="20000"/>
                    </a:ext>
                  </a:extLst>
                </a:gridCol>
                <a:gridCol w="2830100">
                  <a:extLst>
                    <a:ext uri="{9D8B030D-6E8A-4147-A177-3AD203B41FA5}">
                      <a16:colId xmlns:a16="http://schemas.microsoft.com/office/drawing/2014/main" val="20001"/>
                    </a:ext>
                  </a:extLst>
                </a:gridCol>
                <a:gridCol w="5428777">
                  <a:extLst>
                    <a:ext uri="{9D8B030D-6E8A-4147-A177-3AD203B41FA5}">
                      <a16:colId xmlns:a16="http://schemas.microsoft.com/office/drawing/2014/main" val="20002"/>
                    </a:ext>
                  </a:extLst>
                </a:gridCol>
              </a:tblGrid>
              <a:tr h="417217">
                <a:tc>
                  <a:txBody>
                    <a:bodyPr/>
                    <a:lstStyle/>
                    <a:p>
                      <a:r>
                        <a:rPr lang="en-US" sz="1400" dirty="0" smtClean="0"/>
                        <a:t>Directive</a:t>
                      </a:r>
                      <a:endParaRPr lang="en-US" sz="1400" dirty="0"/>
                    </a:p>
                  </a:txBody>
                  <a:tcPr/>
                </a:tc>
                <a:tc>
                  <a:txBody>
                    <a:bodyPr/>
                    <a:lstStyle/>
                    <a:p>
                      <a:r>
                        <a:rPr lang="en-US" sz="1400" dirty="0" smtClean="0"/>
                        <a:t>Example</a:t>
                      </a:r>
                      <a:endParaRPr lang="en-US" sz="1400" dirty="0"/>
                    </a:p>
                  </a:txBody>
                  <a:tcPr/>
                </a:tc>
                <a:tc>
                  <a:txBody>
                    <a:bodyPr/>
                    <a:lstStyle/>
                    <a:p>
                      <a:r>
                        <a:rPr lang="en-US" sz="1400" dirty="0" smtClean="0"/>
                        <a:t>Controls</a:t>
                      </a:r>
                      <a:endParaRPr lang="en-US" sz="1400" dirty="0"/>
                    </a:p>
                  </a:txBody>
                  <a:tcPr/>
                </a:tc>
                <a:extLst>
                  <a:ext uri="{0D108BD9-81ED-4DB2-BD59-A6C34878D82A}">
                    <a16:rowId xmlns:a16="http://schemas.microsoft.com/office/drawing/2014/main" val="10000"/>
                  </a:ext>
                </a:extLst>
              </a:tr>
              <a:tr h="417217">
                <a:tc>
                  <a:txBody>
                    <a:bodyPr/>
                    <a:lstStyle/>
                    <a:p>
                      <a:r>
                        <a:rPr lang="en-US" sz="1400" dirty="0" smtClean="0">
                          <a:solidFill>
                            <a:schemeClr val="tx1">
                              <a:lumMod val="75000"/>
                              <a:lumOff val="25000"/>
                            </a:schemeClr>
                          </a:solidFill>
                          <a:latin typeface="Consolas" panose="020B0609020204030204" pitchFamily="49" charset="0"/>
                          <a:cs typeface="Consolas" panose="020B0609020204030204" pitchFamily="49" charset="0"/>
                        </a:rPr>
                        <a:t>default-src</a:t>
                      </a:r>
                      <a:endParaRPr lang="en-US" sz="1400" dirty="0">
                        <a:solidFill>
                          <a:schemeClr val="tx1">
                            <a:lumMod val="75000"/>
                            <a:lumOff val="25000"/>
                          </a:schemeClr>
                        </a:solidFill>
                        <a:latin typeface="Consolas" panose="020B0609020204030204" pitchFamily="49" charset="0"/>
                        <a:cs typeface="Consolas" panose="020B0609020204030204" pitchFamily="49" charset="0"/>
                      </a:endParaRPr>
                    </a:p>
                  </a:txBody>
                  <a:tcPr/>
                </a:tc>
                <a:tc>
                  <a:txBody>
                    <a:bodyPr/>
                    <a:lstStyle/>
                    <a:p>
                      <a:r>
                        <a:rPr lang="en-US" sz="1400" dirty="0" smtClean="0"/>
                        <a:t>‘self’</a:t>
                      </a:r>
                    </a:p>
                  </a:txBody>
                  <a:tcPr/>
                </a:tc>
                <a:tc>
                  <a:txBody>
                    <a:bodyPr/>
                    <a:lstStyle/>
                    <a:p>
                      <a:r>
                        <a:rPr lang="en-US" sz="1400" dirty="0" smtClean="0"/>
                        <a:t>JS, Images, CSS, Font’s,</a:t>
                      </a:r>
                      <a:r>
                        <a:rPr lang="en-US" sz="1400" baseline="0" dirty="0" smtClean="0"/>
                        <a:t> XHRs, Frames, Media</a:t>
                      </a:r>
                      <a:endParaRPr lang="en-US" sz="1400" dirty="0"/>
                    </a:p>
                  </a:txBody>
                  <a:tcPr/>
                </a:tc>
                <a:extLst>
                  <a:ext uri="{0D108BD9-81ED-4DB2-BD59-A6C34878D82A}">
                    <a16:rowId xmlns:a16="http://schemas.microsoft.com/office/drawing/2014/main" val="10001"/>
                  </a:ext>
                </a:extLst>
              </a:tr>
              <a:tr h="417217">
                <a:tc>
                  <a:txBody>
                    <a:bodyPr/>
                    <a:lstStyle/>
                    <a:p>
                      <a:r>
                        <a:rPr lang="en-US" sz="1400" dirty="0" smtClean="0">
                          <a:solidFill>
                            <a:schemeClr val="tx1">
                              <a:lumMod val="75000"/>
                              <a:lumOff val="25000"/>
                            </a:schemeClr>
                          </a:solidFill>
                          <a:latin typeface="Consolas" panose="020B0609020204030204" pitchFamily="49" charset="0"/>
                          <a:cs typeface="Consolas" panose="020B0609020204030204" pitchFamily="49" charset="0"/>
                        </a:rPr>
                        <a:t>script-src</a:t>
                      </a:r>
                      <a:endParaRPr lang="en-US" sz="1400" dirty="0">
                        <a:solidFill>
                          <a:schemeClr val="tx1">
                            <a:lumMod val="75000"/>
                            <a:lumOff val="25000"/>
                          </a:schemeClr>
                        </a:solidFill>
                        <a:latin typeface="Consolas" panose="020B0609020204030204" pitchFamily="49" charset="0"/>
                        <a:cs typeface="Consolas" panose="020B0609020204030204" pitchFamily="49" charset="0"/>
                      </a:endParaRPr>
                    </a:p>
                  </a:txBody>
                  <a:tcPr/>
                </a:tc>
                <a:tc>
                  <a:txBody>
                    <a:bodyPr/>
                    <a:lstStyle/>
                    <a:p>
                      <a:r>
                        <a:rPr lang="en-US" sz="1400" dirty="0" smtClean="0"/>
                        <a:t>‘self’ my.scripts.com</a:t>
                      </a:r>
                      <a:endParaRPr lang="en-US" sz="1400" dirty="0"/>
                    </a:p>
                  </a:txBody>
                  <a:tcPr/>
                </a:tc>
                <a:tc>
                  <a:txBody>
                    <a:bodyPr/>
                    <a:lstStyle/>
                    <a:p>
                      <a:r>
                        <a:rPr lang="en-US" sz="1400" dirty="0" smtClean="0"/>
                        <a:t>JS</a:t>
                      </a:r>
                      <a:endParaRPr lang="en-US" sz="1400" dirty="0"/>
                    </a:p>
                  </a:txBody>
                  <a:tcPr/>
                </a:tc>
                <a:extLst>
                  <a:ext uri="{0D108BD9-81ED-4DB2-BD59-A6C34878D82A}">
                    <a16:rowId xmlns:a16="http://schemas.microsoft.com/office/drawing/2014/main" val="10002"/>
                  </a:ext>
                </a:extLst>
              </a:tr>
              <a:tr h="417217">
                <a:tc>
                  <a:txBody>
                    <a:bodyPr/>
                    <a:lstStyle/>
                    <a:p>
                      <a:r>
                        <a:rPr lang="en-US" sz="1400" dirty="0" smtClean="0">
                          <a:solidFill>
                            <a:schemeClr val="tx1">
                              <a:lumMod val="75000"/>
                              <a:lumOff val="25000"/>
                            </a:schemeClr>
                          </a:solidFill>
                          <a:latin typeface="Consolas" panose="020B0609020204030204" pitchFamily="49" charset="0"/>
                          <a:cs typeface="Consolas" panose="020B0609020204030204" pitchFamily="49" charset="0"/>
                        </a:rPr>
                        <a:t>style-src</a:t>
                      </a:r>
                      <a:endParaRPr lang="en-US" sz="1400" dirty="0">
                        <a:solidFill>
                          <a:schemeClr val="tx1">
                            <a:lumMod val="75000"/>
                            <a:lumOff val="25000"/>
                          </a:schemeClr>
                        </a:solidFill>
                        <a:latin typeface="Consolas" panose="020B0609020204030204" pitchFamily="49" charset="0"/>
                        <a:cs typeface="Consolas" panose="020B0609020204030204" pitchFamily="49" charset="0"/>
                      </a:endParaRPr>
                    </a:p>
                  </a:txBody>
                  <a:tcPr/>
                </a:tc>
                <a:tc>
                  <a:txBody>
                    <a:bodyPr/>
                    <a:lstStyle/>
                    <a:p>
                      <a:r>
                        <a:rPr lang="en-US" sz="1400" dirty="0" smtClean="0"/>
                        <a:t>‘self’ my.style.com</a:t>
                      </a:r>
                      <a:endParaRPr lang="en-US" sz="1400" dirty="0"/>
                    </a:p>
                  </a:txBody>
                  <a:tcPr/>
                </a:tc>
                <a:tc>
                  <a:txBody>
                    <a:bodyPr/>
                    <a:lstStyle/>
                    <a:p>
                      <a:r>
                        <a:rPr lang="en-US" sz="1400" dirty="0" smtClean="0"/>
                        <a:t>CSS</a:t>
                      </a:r>
                      <a:endParaRPr lang="en-US" sz="1400" dirty="0"/>
                    </a:p>
                  </a:txBody>
                  <a:tcPr/>
                </a:tc>
                <a:extLst>
                  <a:ext uri="{0D108BD9-81ED-4DB2-BD59-A6C34878D82A}">
                    <a16:rowId xmlns:a16="http://schemas.microsoft.com/office/drawing/2014/main" val="10003"/>
                  </a:ext>
                </a:extLst>
              </a:tr>
              <a:tr h="417217">
                <a:tc>
                  <a:txBody>
                    <a:bodyPr/>
                    <a:lstStyle/>
                    <a:p>
                      <a:r>
                        <a:rPr lang="en-US" sz="1400" dirty="0" err="1" smtClean="0">
                          <a:solidFill>
                            <a:schemeClr val="tx1">
                              <a:lumMod val="75000"/>
                              <a:lumOff val="25000"/>
                            </a:schemeClr>
                          </a:solidFill>
                          <a:latin typeface="Consolas" panose="020B0609020204030204" pitchFamily="49" charset="0"/>
                          <a:cs typeface="Consolas" panose="020B0609020204030204" pitchFamily="49" charset="0"/>
                        </a:rPr>
                        <a:t>img</a:t>
                      </a:r>
                      <a:r>
                        <a:rPr lang="en-US" sz="1400" dirty="0" smtClean="0">
                          <a:solidFill>
                            <a:schemeClr val="tx1">
                              <a:lumMod val="75000"/>
                              <a:lumOff val="25000"/>
                            </a:schemeClr>
                          </a:solidFill>
                          <a:latin typeface="Consolas" panose="020B0609020204030204" pitchFamily="49" charset="0"/>
                          <a:cs typeface="Consolas" panose="020B0609020204030204" pitchFamily="49" charset="0"/>
                        </a:rPr>
                        <a:t>-src</a:t>
                      </a:r>
                      <a:endParaRPr lang="en-US" sz="1400" dirty="0">
                        <a:solidFill>
                          <a:schemeClr val="tx1">
                            <a:lumMod val="75000"/>
                            <a:lumOff val="25000"/>
                          </a:schemeClr>
                        </a:solidFill>
                        <a:latin typeface="Consolas" panose="020B0609020204030204" pitchFamily="49" charset="0"/>
                        <a:cs typeface="Consolas" panose="020B0609020204030204" pitchFamily="49" charset="0"/>
                      </a:endParaRPr>
                    </a:p>
                  </a:txBody>
                  <a:tcPr/>
                </a:tc>
                <a:tc>
                  <a:txBody>
                    <a:bodyPr/>
                    <a:lstStyle/>
                    <a:p>
                      <a:r>
                        <a:rPr lang="en-US" sz="1400" dirty="0" smtClean="0"/>
                        <a:t>‘self’ my.cdn.com</a:t>
                      </a:r>
                      <a:endParaRPr lang="en-US" sz="1400" dirty="0"/>
                    </a:p>
                  </a:txBody>
                  <a:tcPr/>
                </a:tc>
                <a:tc>
                  <a:txBody>
                    <a:bodyPr/>
                    <a:lstStyle/>
                    <a:p>
                      <a:r>
                        <a:rPr lang="en-US" sz="1400" dirty="0" smtClean="0"/>
                        <a:t>&lt;</a:t>
                      </a:r>
                      <a:r>
                        <a:rPr lang="en-US" sz="1400" dirty="0" err="1" smtClean="0"/>
                        <a:t>img</a:t>
                      </a:r>
                      <a:r>
                        <a:rPr lang="en-US" sz="1400" dirty="0" smtClean="0"/>
                        <a:t>&gt;</a:t>
                      </a:r>
                      <a:endParaRPr lang="en-US" sz="1400" dirty="0"/>
                    </a:p>
                  </a:txBody>
                  <a:tcPr/>
                </a:tc>
                <a:extLst>
                  <a:ext uri="{0D108BD9-81ED-4DB2-BD59-A6C34878D82A}">
                    <a16:rowId xmlns:a16="http://schemas.microsoft.com/office/drawing/2014/main" val="10004"/>
                  </a:ext>
                </a:extLst>
              </a:tr>
              <a:tr h="417217">
                <a:tc>
                  <a:txBody>
                    <a:bodyPr/>
                    <a:lstStyle/>
                    <a:p>
                      <a:r>
                        <a:rPr lang="en-US" sz="1400" dirty="0" smtClean="0">
                          <a:solidFill>
                            <a:schemeClr val="tx1">
                              <a:lumMod val="75000"/>
                              <a:lumOff val="25000"/>
                            </a:schemeClr>
                          </a:solidFill>
                          <a:latin typeface="Consolas" panose="020B0609020204030204" pitchFamily="49" charset="0"/>
                          <a:cs typeface="Consolas" panose="020B0609020204030204" pitchFamily="49" charset="0"/>
                        </a:rPr>
                        <a:t>connect-src</a:t>
                      </a:r>
                      <a:endParaRPr lang="en-US" sz="1400" dirty="0">
                        <a:solidFill>
                          <a:schemeClr val="tx1">
                            <a:lumMod val="75000"/>
                            <a:lumOff val="25000"/>
                          </a:schemeClr>
                        </a:solidFill>
                        <a:latin typeface="Consolas" panose="020B0609020204030204" pitchFamily="49" charset="0"/>
                        <a:cs typeface="Consolas" panose="020B0609020204030204" pitchFamily="49" charset="0"/>
                      </a:endParaRPr>
                    </a:p>
                  </a:txBody>
                  <a:tcPr/>
                </a:tc>
                <a:tc>
                  <a:txBody>
                    <a:bodyPr/>
                    <a:lstStyle/>
                    <a:p>
                      <a:r>
                        <a:rPr lang="en-US" sz="1400" dirty="0" smtClean="0"/>
                        <a:t>*</a:t>
                      </a:r>
                      <a:endParaRPr lang="en-US" sz="1400" dirty="0"/>
                    </a:p>
                  </a:txBody>
                  <a:tcPr/>
                </a:tc>
                <a:tc>
                  <a:txBody>
                    <a:bodyPr/>
                    <a:lstStyle/>
                    <a:p>
                      <a:r>
                        <a:rPr lang="en-US" sz="1400" dirty="0" smtClean="0"/>
                        <a:t>XHR, </a:t>
                      </a:r>
                      <a:r>
                        <a:rPr lang="en-US" sz="1400" dirty="0" err="1" smtClean="0"/>
                        <a:t>WebSockets</a:t>
                      </a:r>
                      <a:endParaRPr lang="en-US" sz="1400" dirty="0"/>
                    </a:p>
                  </a:txBody>
                  <a:tcPr/>
                </a:tc>
                <a:extLst>
                  <a:ext uri="{0D108BD9-81ED-4DB2-BD59-A6C34878D82A}">
                    <a16:rowId xmlns:a16="http://schemas.microsoft.com/office/drawing/2014/main" val="10005"/>
                  </a:ext>
                </a:extLst>
              </a:tr>
              <a:tr h="417217">
                <a:tc>
                  <a:txBody>
                    <a:bodyPr/>
                    <a:lstStyle/>
                    <a:p>
                      <a:r>
                        <a:rPr lang="en-US" sz="1400" dirty="0" smtClean="0">
                          <a:solidFill>
                            <a:schemeClr val="tx1">
                              <a:lumMod val="75000"/>
                              <a:lumOff val="25000"/>
                            </a:schemeClr>
                          </a:solidFill>
                          <a:latin typeface="Consolas" panose="020B0609020204030204" pitchFamily="49" charset="0"/>
                          <a:cs typeface="Consolas" panose="020B0609020204030204" pitchFamily="49" charset="0"/>
                        </a:rPr>
                        <a:t>font-src</a:t>
                      </a:r>
                      <a:endParaRPr lang="en-US" sz="1400" dirty="0">
                        <a:solidFill>
                          <a:schemeClr val="tx1">
                            <a:lumMod val="75000"/>
                            <a:lumOff val="25000"/>
                          </a:schemeClr>
                        </a:solidFill>
                        <a:latin typeface="Consolas" panose="020B0609020204030204" pitchFamily="49" charset="0"/>
                        <a:cs typeface="Consolas" panose="020B0609020204030204" pitchFamily="49" charset="0"/>
                      </a:endParaRPr>
                    </a:p>
                  </a:txBody>
                  <a:tcPr/>
                </a:tc>
                <a:tc>
                  <a:txBody>
                    <a:bodyPr/>
                    <a:lstStyle/>
                    <a:p>
                      <a:r>
                        <a:rPr lang="en-US" sz="1400" dirty="0" smtClean="0"/>
                        <a:t>‘self’ my.fonts.com</a:t>
                      </a:r>
                      <a:endParaRPr lang="en-US" sz="1400" dirty="0"/>
                    </a:p>
                  </a:txBody>
                  <a:tcPr/>
                </a:tc>
                <a:tc>
                  <a:txBody>
                    <a:bodyPr/>
                    <a:lstStyle/>
                    <a:p>
                      <a:r>
                        <a:rPr lang="en-US" sz="1400" dirty="0" smtClean="0"/>
                        <a:t>Fonts</a:t>
                      </a:r>
                      <a:endParaRPr lang="en-US" sz="1400" dirty="0"/>
                    </a:p>
                  </a:txBody>
                  <a:tcPr/>
                </a:tc>
                <a:extLst>
                  <a:ext uri="{0D108BD9-81ED-4DB2-BD59-A6C34878D82A}">
                    <a16:rowId xmlns:a16="http://schemas.microsoft.com/office/drawing/2014/main" val="10006"/>
                  </a:ext>
                </a:extLst>
              </a:tr>
              <a:tr h="417217">
                <a:tc>
                  <a:txBody>
                    <a:bodyPr/>
                    <a:lstStyle/>
                    <a:p>
                      <a:r>
                        <a:rPr lang="en-US" sz="1400" dirty="0" smtClean="0">
                          <a:solidFill>
                            <a:schemeClr val="tx1">
                              <a:lumMod val="75000"/>
                              <a:lumOff val="25000"/>
                            </a:schemeClr>
                          </a:solidFill>
                          <a:latin typeface="Consolas" panose="020B0609020204030204" pitchFamily="49" charset="0"/>
                          <a:cs typeface="Consolas" panose="020B0609020204030204" pitchFamily="49" charset="0"/>
                        </a:rPr>
                        <a:t>object-src</a:t>
                      </a:r>
                      <a:endParaRPr lang="en-US" sz="1400" dirty="0">
                        <a:solidFill>
                          <a:schemeClr val="tx1">
                            <a:lumMod val="75000"/>
                            <a:lumOff val="25000"/>
                          </a:schemeClr>
                        </a:solidFill>
                        <a:latin typeface="Consolas" panose="020B0609020204030204" pitchFamily="49" charset="0"/>
                        <a:cs typeface="Consolas" panose="020B0609020204030204" pitchFamily="49" charset="0"/>
                      </a:endParaRPr>
                    </a:p>
                  </a:txBody>
                  <a:tcPr/>
                </a:tc>
                <a:tc>
                  <a:txBody>
                    <a:bodyPr/>
                    <a:lstStyle/>
                    <a:p>
                      <a:r>
                        <a:rPr lang="en-US" sz="1400" dirty="0" smtClean="0"/>
                        <a:t>‘none’</a:t>
                      </a:r>
                      <a:endParaRPr lang="en-US" sz="1400" dirty="0"/>
                    </a:p>
                  </a:txBody>
                  <a:tcPr/>
                </a:tc>
                <a:tc>
                  <a:txBody>
                    <a:bodyPr/>
                    <a:lstStyle/>
                    <a:p>
                      <a:r>
                        <a:rPr lang="en-US" sz="1400" dirty="0" smtClean="0"/>
                        <a:t>Plugins &lt;object&gt;,</a:t>
                      </a:r>
                      <a:r>
                        <a:rPr lang="en-US" sz="1400" baseline="0" dirty="0" smtClean="0"/>
                        <a:t> &lt;embed&gt;, &lt;applet&gt;</a:t>
                      </a:r>
                      <a:endParaRPr lang="en-US" sz="1400" dirty="0"/>
                    </a:p>
                  </a:txBody>
                  <a:tcPr/>
                </a:tc>
                <a:extLst>
                  <a:ext uri="{0D108BD9-81ED-4DB2-BD59-A6C34878D82A}">
                    <a16:rowId xmlns:a16="http://schemas.microsoft.com/office/drawing/2014/main" val="10007"/>
                  </a:ext>
                </a:extLst>
              </a:tr>
              <a:tr h="417217">
                <a:tc>
                  <a:txBody>
                    <a:bodyPr/>
                    <a:lstStyle/>
                    <a:p>
                      <a:r>
                        <a:rPr lang="en-US" sz="1400" dirty="0" smtClean="0">
                          <a:solidFill>
                            <a:schemeClr val="tx1">
                              <a:lumMod val="75000"/>
                              <a:lumOff val="25000"/>
                            </a:schemeClr>
                          </a:solidFill>
                          <a:latin typeface="Consolas" panose="020B0609020204030204" pitchFamily="49" charset="0"/>
                          <a:cs typeface="Consolas" panose="020B0609020204030204" pitchFamily="49" charset="0"/>
                        </a:rPr>
                        <a:t>media-src</a:t>
                      </a:r>
                      <a:endParaRPr lang="en-US" sz="1400" dirty="0">
                        <a:solidFill>
                          <a:schemeClr val="tx1">
                            <a:lumMod val="75000"/>
                            <a:lumOff val="25000"/>
                          </a:schemeClr>
                        </a:solidFill>
                        <a:latin typeface="Consolas" panose="020B0609020204030204" pitchFamily="49" charset="0"/>
                        <a:cs typeface="Consolas" panose="020B0609020204030204" pitchFamily="49" charset="0"/>
                      </a:endParaRPr>
                    </a:p>
                  </a:txBody>
                  <a:tcPr/>
                </a:tc>
                <a:tc>
                  <a:txBody>
                    <a:bodyPr/>
                    <a:lstStyle/>
                    <a:p>
                      <a:r>
                        <a:rPr lang="en-US" sz="1400" dirty="0" smtClean="0"/>
                        <a:t>my.</a:t>
                      </a:r>
                      <a:r>
                        <a:rPr lang="en-US" sz="1400" baseline="0" dirty="0" smtClean="0"/>
                        <a:t>media.com</a:t>
                      </a:r>
                      <a:endParaRPr lang="en-US" sz="1400" dirty="0"/>
                    </a:p>
                  </a:txBody>
                  <a:tcPr/>
                </a:tc>
                <a:tc>
                  <a:txBody>
                    <a:bodyPr/>
                    <a:lstStyle/>
                    <a:p>
                      <a:r>
                        <a:rPr lang="en-US" sz="1400" dirty="0" smtClean="0"/>
                        <a:t>&lt;audio&gt;, &lt;video&gt;</a:t>
                      </a:r>
                      <a:endParaRPr lang="en-US" sz="1400" dirty="0"/>
                    </a:p>
                  </a:txBody>
                  <a:tcPr/>
                </a:tc>
                <a:extLst>
                  <a:ext uri="{0D108BD9-81ED-4DB2-BD59-A6C34878D82A}">
                    <a16:rowId xmlns:a16="http://schemas.microsoft.com/office/drawing/2014/main" val="10008"/>
                  </a:ext>
                </a:extLst>
              </a:tr>
              <a:tr h="417217">
                <a:tc>
                  <a:txBody>
                    <a:bodyPr/>
                    <a:lstStyle/>
                    <a:p>
                      <a:r>
                        <a:rPr lang="en-US" sz="1400" dirty="0" smtClean="0">
                          <a:solidFill>
                            <a:schemeClr val="tx1">
                              <a:lumMod val="75000"/>
                              <a:lumOff val="25000"/>
                            </a:schemeClr>
                          </a:solidFill>
                          <a:latin typeface="Consolas" panose="020B0609020204030204" pitchFamily="49" charset="0"/>
                          <a:cs typeface="Consolas" panose="020B0609020204030204" pitchFamily="49" charset="0"/>
                        </a:rPr>
                        <a:t>frame-src</a:t>
                      </a:r>
                      <a:endParaRPr lang="en-US" sz="1400" dirty="0">
                        <a:solidFill>
                          <a:schemeClr val="tx1">
                            <a:lumMod val="75000"/>
                            <a:lumOff val="25000"/>
                          </a:schemeClr>
                        </a:solidFill>
                        <a:latin typeface="Consolas" panose="020B0609020204030204" pitchFamily="49" charset="0"/>
                        <a:cs typeface="Consolas" panose="020B0609020204030204" pitchFamily="49" charset="0"/>
                      </a:endParaRPr>
                    </a:p>
                  </a:txBody>
                  <a:tcPr/>
                </a:tc>
                <a:tc>
                  <a:txBody>
                    <a:bodyPr/>
                    <a:lstStyle/>
                    <a:p>
                      <a:r>
                        <a:rPr lang="en-US" sz="1400" dirty="0" smtClean="0"/>
                        <a:t>‘self’</a:t>
                      </a:r>
                      <a:endParaRPr lang="en-US" sz="1400" dirty="0"/>
                    </a:p>
                  </a:txBody>
                  <a:tcPr/>
                </a:tc>
                <a:tc>
                  <a:txBody>
                    <a:bodyPr/>
                    <a:lstStyle/>
                    <a:p>
                      <a:r>
                        <a:rPr lang="en-US" sz="1400" dirty="0" smtClean="0"/>
                        <a:t>URIs that</a:t>
                      </a:r>
                      <a:r>
                        <a:rPr lang="en-US" sz="1400" baseline="0" dirty="0" smtClean="0"/>
                        <a:t> </a:t>
                      </a:r>
                      <a:r>
                        <a:rPr lang="en-US" sz="1400" baseline="0" dirty="0" err="1" smtClean="0"/>
                        <a:t>iFrames</a:t>
                      </a:r>
                      <a:r>
                        <a:rPr lang="en-US" sz="1400" baseline="0" dirty="0" smtClean="0"/>
                        <a:t> can load</a:t>
                      </a:r>
                      <a:endParaRPr lang="en-US" sz="1400" dirty="0"/>
                    </a:p>
                  </a:txBody>
                  <a:tcPr/>
                </a:tc>
                <a:extLst>
                  <a:ext uri="{0D108BD9-81ED-4DB2-BD59-A6C34878D82A}">
                    <a16:rowId xmlns:a16="http://schemas.microsoft.com/office/drawing/2014/main" val="10009"/>
                  </a:ext>
                </a:extLst>
              </a:tr>
              <a:tr h="417217">
                <a:tc>
                  <a:txBody>
                    <a:bodyPr/>
                    <a:lstStyle/>
                    <a:p>
                      <a:r>
                        <a:rPr lang="en-US" sz="1400" dirty="0" smtClean="0">
                          <a:solidFill>
                            <a:schemeClr val="tx1">
                              <a:lumMod val="75000"/>
                              <a:lumOff val="25000"/>
                            </a:schemeClr>
                          </a:solidFill>
                          <a:latin typeface="Consolas" panose="020B0609020204030204" pitchFamily="49" charset="0"/>
                          <a:cs typeface="Consolas" panose="020B0609020204030204" pitchFamily="49" charset="0"/>
                        </a:rPr>
                        <a:t>sandbox</a:t>
                      </a:r>
                      <a:endParaRPr lang="en-US" sz="1400" dirty="0">
                        <a:solidFill>
                          <a:schemeClr val="tx1">
                            <a:lumMod val="75000"/>
                            <a:lumOff val="25000"/>
                          </a:schemeClr>
                        </a:solidFill>
                        <a:latin typeface="Consolas" panose="020B0609020204030204" pitchFamily="49" charset="0"/>
                        <a:cs typeface="Consolas" panose="020B0609020204030204" pitchFamily="49" charset="0"/>
                      </a:endParaRPr>
                    </a:p>
                  </a:txBody>
                  <a:tcPr/>
                </a:tc>
                <a:tc>
                  <a:txBody>
                    <a:bodyPr/>
                    <a:lstStyle/>
                    <a:p>
                      <a:r>
                        <a:rPr lang="en-US" sz="1400" dirty="0" smtClean="0"/>
                        <a:t>allow-scripts</a:t>
                      </a:r>
                      <a:endParaRPr lang="en-US" sz="1400" dirty="0"/>
                    </a:p>
                  </a:txBody>
                  <a:tcPr/>
                </a:tc>
                <a:tc>
                  <a:txBody>
                    <a:bodyPr/>
                    <a:lstStyle/>
                    <a:p>
                      <a:r>
                        <a:rPr lang="en-US" sz="1400" dirty="0" smtClean="0"/>
                        <a:t>Enables</a:t>
                      </a:r>
                      <a:r>
                        <a:rPr lang="en-US" sz="1400" baseline="0" dirty="0" smtClean="0"/>
                        <a:t> sandbox for requested resource</a:t>
                      </a:r>
                      <a:endParaRPr lang="en-US" sz="1400" dirty="0"/>
                    </a:p>
                  </a:txBody>
                  <a:tcPr/>
                </a:tc>
                <a:extLst>
                  <a:ext uri="{0D108BD9-81ED-4DB2-BD59-A6C34878D82A}">
                    <a16:rowId xmlns:a16="http://schemas.microsoft.com/office/drawing/2014/main" val="10010"/>
                  </a:ext>
                </a:extLst>
              </a:tr>
              <a:tr h="417217">
                <a:tc>
                  <a:txBody>
                    <a:bodyPr/>
                    <a:lstStyle/>
                    <a:p>
                      <a:r>
                        <a:rPr lang="en-US" sz="1400" dirty="0" smtClean="0">
                          <a:solidFill>
                            <a:schemeClr val="tx1">
                              <a:lumMod val="75000"/>
                              <a:lumOff val="25000"/>
                            </a:schemeClr>
                          </a:solidFill>
                          <a:latin typeface="Consolas" panose="020B0609020204030204" pitchFamily="49" charset="0"/>
                          <a:cs typeface="Consolas" panose="020B0609020204030204" pitchFamily="49" charset="0"/>
                        </a:rPr>
                        <a:t>report-</a:t>
                      </a:r>
                      <a:r>
                        <a:rPr lang="en-US" sz="1400" dirty="0" err="1" smtClean="0">
                          <a:solidFill>
                            <a:schemeClr val="tx1">
                              <a:lumMod val="75000"/>
                              <a:lumOff val="25000"/>
                            </a:schemeClr>
                          </a:solidFill>
                          <a:latin typeface="Consolas" panose="020B0609020204030204" pitchFamily="49" charset="0"/>
                          <a:cs typeface="Consolas" panose="020B0609020204030204" pitchFamily="49" charset="0"/>
                        </a:rPr>
                        <a:t>uri</a:t>
                      </a:r>
                      <a:endParaRPr lang="en-US" sz="1400" dirty="0">
                        <a:solidFill>
                          <a:schemeClr val="tx1">
                            <a:lumMod val="75000"/>
                            <a:lumOff val="25000"/>
                          </a:schemeClr>
                        </a:solidFill>
                        <a:latin typeface="Consolas" panose="020B0609020204030204" pitchFamily="49" charset="0"/>
                        <a:cs typeface="Consolas" panose="020B0609020204030204" pitchFamily="49" charset="0"/>
                      </a:endParaRPr>
                    </a:p>
                  </a:txBody>
                  <a:tcPr/>
                </a:tc>
                <a:tc>
                  <a:txBody>
                    <a:bodyPr/>
                    <a:lstStyle/>
                    <a:p>
                      <a:r>
                        <a:rPr lang="en-US" sz="1400" dirty="0" smtClean="0"/>
                        <a:t>/my-report-uri.com</a:t>
                      </a:r>
                      <a:endParaRPr lang="en-US" sz="1400" dirty="0"/>
                    </a:p>
                  </a:txBody>
                  <a:tcPr/>
                </a:tc>
                <a:tc>
                  <a:txBody>
                    <a:bodyPr/>
                    <a:lstStyle/>
                    <a:p>
                      <a:r>
                        <a:rPr lang="en-US" sz="1400" dirty="0" smtClean="0"/>
                        <a:t>URI where browser posts policy violation reports</a:t>
                      </a:r>
                      <a:endParaRPr lang="en-US" sz="140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38049284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5786199"/>
          </a:xfrm>
        </p:spPr>
        <p:txBody>
          <a:bodyPr/>
          <a:lstStyle/>
          <a:p>
            <a:r>
              <a:rPr lang="en-US" dirty="0" smtClean="0"/>
              <a:t>Web Apps are Universal Windows Apps</a:t>
            </a:r>
          </a:p>
          <a:p>
            <a:r>
              <a:rPr lang="en-US" dirty="0" smtClean="0"/>
              <a:t>Hosted Web Apps allow you to leverage code on the server and enable platform integration</a:t>
            </a:r>
          </a:p>
          <a:p>
            <a:r>
              <a:rPr lang="en-US" dirty="0" smtClean="0"/>
              <a:t>Packaged Apps are improved with Content Security Policy</a:t>
            </a:r>
          </a:p>
          <a:p>
            <a:r>
              <a:rPr lang="en-US" dirty="0" smtClean="0"/>
              <a:t>Edge WebView gives you more granular control</a:t>
            </a:r>
          </a:p>
          <a:p>
            <a:r>
              <a:rPr lang="en-US" dirty="0" err="1" smtClean="0"/>
              <a:t>ManifoldJS</a:t>
            </a:r>
            <a:r>
              <a:rPr lang="en-US" dirty="0" smtClean="0"/>
              <a:t> is the simplest way to build Hosted Apps cross platform</a:t>
            </a:r>
          </a:p>
          <a:p>
            <a:endParaRPr lang="en-US" dirty="0" smtClean="0"/>
          </a:p>
        </p:txBody>
      </p:sp>
      <p:sp>
        <p:nvSpPr>
          <p:cNvPr id="3" name="Title 2"/>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92786364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98437" y="2579819"/>
            <a:ext cx="4075692"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1"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pPr algn="r"/>
            <a:r>
              <a:rPr sz="8799" b="0">
                <a:solidFill>
                  <a:srgbClr val="00188F"/>
                </a:solidFill>
                <a:latin typeface="Segoe Pro Light" panose="020B0302040504020203" pitchFamily="34" charset="0"/>
              </a:rPr>
              <a:t>Cortana</a:t>
            </a:r>
          </a:p>
        </p:txBody>
      </p:sp>
      <p:sp>
        <p:nvSpPr>
          <p:cNvPr id="3" name="Title 1"/>
          <p:cNvSpPr txBox="1">
            <a:spLocks/>
          </p:cNvSpPr>
          <p:nvPr/>
        </p:nvSpPr>
        <p:spPr>
          <a:xfrm>
            <a:off x="5075237" y="1135061"/>
            <a:ext cx="7048193" cy="3602031"/>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spc="0">
                <a:solidFill>
                  <a:srgbClr val="404040"/>
                </a:solidFill>
                <a:latin typeface="Segoe Pro Light" panose="020B0302040504020203" pitchFamily="34" charset="0"/>
              </a:rPr>
              <a:t>World’s most personal digital assistant helps you get things done throughout the day</a:t>
            </a:r>
          </a:p>
          <a:p>
            <a:endParaRPr sz="2800" spc="0">
              <a:solidFill>
                <a:srgbClr val="404040"/>
              </a:solidFill>
              <a:latin typeface="Segoe Pro Light" panose="020B0302040504020203" pitchFamily="34" charset="0"/>
            </a:endParaRPr>
          </a:p>
          <a:p>
            <a:r>
              <a:rPr sz="2800" spc="0">
                <a:solidFill>
                  <a:srgbClr val="404040"/>
                </a:solidFill>
                <a:latin typeface="Segoe Pro Light" panose="020B0302040504020203" pitchFamily="34" charset="0"/>
              </a:rPr>
              <a:t>A whole new natural, </a:t>
            </a:r>
            <a:br>
              <a:rPr sz="2800" spc="0">
                <a:solidFill>
                  <a:srgbClr val="404040"/>
                </a:solidFill>
                <a:latin typeface="Segoe Pro Light" panose="020B0302040504020203" pitchFamily="34" charset="0"/>
              </a:rPr>
            </a:br>
            <a:r>
              <a:rPr sz="2800" spc="0">
                <a:solidFill>
                  <a:srgbClr val="404040"/>
                </a:solidFill>
                <a:latin typeface="Segoe Pro Light" panose="020B0302040504020203" pitchFamily="34" charset="0"/>
              </a:rPr>
              <a:t>way of interacting with your PC</a:t>
            </a:r>
          </a:p>
          <a:p>
            <a:endParaRPr sz="2800" spc="0">
              <a:solidFill>
                <a:srgbClr val="404040"/>
              </a:solidFill>
              <a:latin typeface="Segoe Pro Light" panose="020B0302040504020203" pitchFamily="34" charset="0"/>
            </a:endParaRPr>
          </a:p>
          <a:p>
            <a:r>
              <a:rPr sz="2800" spc="0">
                <a:solidFill>
                  <a:srgbClr val="404040"/>
                </a:solidFill>
                <a:latin typeface="Segoe Pro Light" panose="020B0302040504020203" pitchFamily="34" charset="0"/>
              </a:rPr>
              <a:t>Available to millions of users across</a:t>
            </a:r>
            <a:br>
              <a:rPr sz="2800" spc="0">
                <a:solidFill>
                  <a:srgbClr val="404040"/>
                </a:solidFill>
                <a:latin typeface="Segoe Pro Light" panose="020B0302040504020203" pitchFamily="34" charset="0"/>
              </a:rPr>
            </a:br>
            <a:r>
              <a:rPr sz="2800" spc="0">
                <a:solidFill>
                  <a:srgbClr val="404040"/>
                </a:solidFill>
                <a:latin typeface="Segoe Pro Light" panose="020B0302040504020203" pitchFamily="34" charset="0"/>
              </a:rPr>
              <a:t>Windows 10 PCs, tablets, and phones</a:t>
            </a:r>
          </a:p>
          <a:p>
            <a:endParaRPr sz="2800" spc="0">
              <a:solidFill>
                <a:srgbClr val="404040"/>
              </a:solidFill>
              <a:latin typeface="Segoe Pro Light" panose="020B0302040504020203" pitchFamily="34" charset="0"/>
            </a:endParaRPr>
          </a:p>
          <a:p>
            <a:r>
              <a:rPr sz="2800" spc="0">
                <a:solidFill>
                  <a:srgbClr val="404040"/>
                </a:solidFill>
                <a:latin typeface="Segoe Pro Light" panose="020B0302040504020203" pitchFamily="34" charset="0"/>
              </a:rPr>
              <a:t>Integrated search across device, the Web and personal and professional clouds</a:t>
            </a:r>
          </a:p>
          <a:p>
            <a:endParaRPr sz="2800" spc="0">
              <a:solidFill>
                <a:srgbClr val="404040"/>
              </a:solidFill>
              <a:latin typeface="Segoe Pro Light" panose="020B0302040504020203" pitchFamily="34" charset="0"/>
            </a:endParaRPr>
          </a:p>
          <a:p>
            <a:r>
              <a:rPr sz="2800" spc="0">
                <a:solidFill>
                  <a:srgbClr val="404040"/>
                </a:solidFill>
                <a:latin typeface="Segoe Pro Light" panose="020B0302040504020203" pitchFamily="34" charset="0"/>
              </a:rPr>
              <a:t>A new opportunity for partners</a:t>
            </a:r>
          </a:p>
        </p:txBody>
      </p:sp>
      <p:cxnSp>
        <p:nvCxnSpPr>
          <p:cNvPr id="6" name="Straight Connector 5"/>
          <p:cNvCxnSpPr/>
          <p:nvPr/>
        </p:nvCxnSpPr>
        <p:spPr>
          <a:xfrm>
            <a:off x="4694237" y="598106"/>
            <a:ext cx="0" cy="5798314"/>
          </a:xfrm>
          <a:prstGeom prst="line">
            <a:avLst/>
          </a:prstGeom>
          <a:ln>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03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1"/>
            <a:ext cx="12436474" cy="6992103"/>
          </a:xfrm>
          <a:prstGeom prst="rect">
            <a:avLst/>
          </a:prstGeom>
        </p:spPr>
      </p:pic>
      <p:sp>
        <p:nvSpPr>
          <p:cNvPr id="3" name="Title 2"/>
          <p:cNvSpPr txBox="1">
            <a:spLocks/>
          </p:cNvSpPr>
          <p:nvPr/>
        </p:nvSpPr>
        <p:spPr>
          <a:xfrm>
            <a:off x="669781" y="296862"/>
            <a:ext cx="1146465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96">
                <a:solidFill>
                  <a:srgbClr val="00188F"/>
                </a:solidFill>
              </a:rPr>
              <a:t>Cortana</a:t>
            </a:r>
            <a:r>
              <a:rPr>
                <a:solidFill>
                  <a:srgbClr val="5C5C5C"/>
                </a:solidFill>
              </a:rPr>
              <a:t/>
            </a:r>
            <a:br>
              <a:rPr>
                <a:solidFill>
                  <a:srgbClr val="5C5C5C"/>
                </a:solidFill>
              </a:rPr>
            </a:br>
            <a:r>
              <a:rPr sz="2856">
                <a:solidFill>
                  <a:srgbClr val="5C5C5C"/>
                </a:solidFill>
              </a:rPr>
              <a:t>on all your screens</a:t>
            </a:r>
          </a:p>
        </p:txBody>
      </p:sp>
    </p:spTree>
    <p:extLst>
      <p:ext uri="{BB962C8B-B14F-4D97-AF65-F5344CB8AC3E}">
        <p14:creationId xmlns:p14="http://schemas.microsoft.com/office/powerpoint/2010/main" val="230256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9637783" y="3238"/>
            <a:ext cx="2797810" cy="372394"/>
          </a:xfrm>
          <a:prstGeom prst="rect">
            <a:avLst/>
          </a:prstGeom>
        </p:spPr>
        <p:txBody>
          <a:bodyPr/>
          <a:lstStyle/>
          <a:p>
            <a:fld id="{0A31A032-964F-42DB-85C9-45172F6D87B2}" type="slidenum">
              <a:rPr lang="en-US" smtClean="0">
                <a:solidFill>
                  <a:prstClr val="white">
                    <a:lumMod val="65000"/>
                  </a:prstClr>
                </a:solidFill>
              </a:rPr>
              <a:pPr/>
              <a:t>74</a:t>
            </a:fld>
            <a:endParaRPr lang="en-US">
              <a:solidFill>
                <a:prstClr val="white">
                  <a:lumMod val="65000"/>
                </a:prst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38"/>
            <a:ext cx="12434710" cy="6991111"/>
          </a:xfrm>
          <a:prstGeom prst="rect">
            <a:avLst/>
          </a:prstGeom>
        </p:spPr>
      </p:pic>
    </p:spTree>
    <p:extLst>
      <p:ext uri="{BB962C8B-B14F-4D97-AF65-F5344CB8AC3E}">
        <p14:creationId xmlns:p14="http://schemas.microsoft.com/office/powerpoint/2010/main" val="331752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37" y="746125"/>
            <a:ext cx="3048000" cy="6248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4237" y="746125"/>
            <a:ext cx="3048000" cy="62484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4237" y="746125"/>
            <a:ext cx="3048000" cy="62484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237" y="746125"/>
            <a:ext cx="3048000" cy="6248399"/>
          </a:xfrm>
          <a:prstGeom prst="rect">
            <a:avLst/>
          </a:prstGeom>
        </p:spPr>
      </p:pic>
    </p:spTree>
    <p:extLst>
      <p:ext uri="{BB962C8B-B14F-4D97-AF65-F5344CB8AC3E}">
        <p14:creationId xmlns:p14="http://schemas.microsoft.com/office/powerpoint/2010/main" val="241735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fill="hold" nodeType="afterEffect">
                                  <p:stCondLst>
                                    <p:cond delay="20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3250"/>
                            </p:stCondLst>
                            <p:childTnLst>
                              <p:par>
                                <p:cTn id="15" presetID="2" presetClass="entr" presetSubtype="2" fill="hold" nodeType="afterEffect">
                                  <p:stCondLst>
                                    <p:cond delay="20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5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8205" y="746126"/>
            <a:ext cx="3048000" cy="624839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859" y="730250"/>
            <a:ext cx="3048000" cy="624839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437" y="746126"/>
            <a:ext cx="3048000" cy="6248399"/>
          </a:xfrm>
          <a:prstGeom prst="rect">
            <a:avLst/>
          </a:prstGeom>
        </p:spPr>
      </p:pic>
    </p:spTree>
    <p:extLst>
      <p:ext uri="{BB962C8B-B14F-4D97-AF65-F5344CB8AC3E}">
        <p14:creationId xmlns:p14="http://schemas.microsoft.com/office/powerpoint/2010/main" val="177920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2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2" fill="hold" nodeType="afterEffect">
                                  <p:stCondLst>
                                    <p:cond delay="2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5"/>
          </p:nvPr>
        </p:nvSpPr>
        <p:spPr/>
        <p:txBody>
          <a:bodyPr anchor="ctr"/>
          <a:lstStyle/>
          <a:p>
            <a:r>
              <a:rPr lang="en-US" dirty="0" smtClean="0"/>
              <a:t>Deep linking to app scenarios</a:t>
            </a:r>
          </a:p>
          <a:p>
            <a:pPr marL="0" indent="0">
              <a:buNone/>
            </a:pPr>
            <a:r>
              <a:rPr lang="en-US" dirty="0" smtClean="0"/>
              <a:t>Completing tasks in Cortana</a:t>
            </a:r>
          </a:p>
          <a:p>
            <a:pPr marL="0" indent="0">
              <a:buNone/>
            </a:pPr>
            <a:r>
              <a:rPr lang="en-US" dirty="0" smtClean="0"/>
              <a:t>Finding information quickly</a:t>
            </a:r>
          </a:p>
        </p:txBody>
      </p:sp>
      <p:sp>
        <p:nvSpPr>
          <p:cNvPr id="2" name="Title 1"/>
          <p:cNvSpPr>
            <a:spLocks noGrp="1"/>
          </p:cNvSpPr>
          <p:nvPr>
            <p:ph type="ctrTitle"/>
          </p:nvPr>
        </p:nvSpPr>
        <p:spPr/>
        <p:txBody>
          <a:bodyPr/>
          <a:lstStyle/>
          <a:p>
            <a:r>
              <a:rPr lang="en-US" dirty="0" smtClean="0"/>
              <a:t>Cortana Extensibility</a:t>
            </a:r>
            <a:endParaRPr lang="en-US" dirty="0"/>
          </a:p>
        </p:txBody>
      </p:sp>
    </p:spTree>
    <p:extLst>
      <p:ext uri="{BB962C8B-B14F-4D97-AF65-F5344CB8AC3E}">
        <p14:creationId xmlns:p14="http://schemas.microsoft.com/office/powerpoint/2010/main" val="221343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dirty="0" smtClean="0"/>
              <a:t>Universal </a:t>
            </a:r>
            <a:r>
              <a:rPr lang="en-US" sz="3200" dirty="0"/>
              <a:t>Apps can register </a:t>
            </a:r>
            <a:r>
              <a:rPr lang="en-US" sz="3200" dirty="0" smtClean="0"/>
              <a:t>to handle Cortana voice commands directed at their app</a:t>
            </a:r>
          </a:p>
          <a:p>
            <a:r>
              <a:rPr lang="en-US" sz="3200" dirty="0" smtClean="0"/>
              <a:t>When users speak these commands, Cortana activates the app with the spoken context</a:t>
            </a:r>
          </a:p>
          <a:p>
            <a:r>
              <a:rPr lang="en-US" sz="3200" dirty="0" smtClean="0"/>
              <a:t>Apps trigger scenarios based on this </a:t>
            </a:r>
            <a:r>
              <a:rPr lang="en-US" sz="3200" b="1" dirty="0" smtClean="0"/>
              <a:t>context</a:t>
            </a:r>
            <a:endParaRPr lang="en-US" sz="3200" b="1" dirty="0"/>
          </a:p>
          <a:p>
            <a:r>
              <a:rPr lang="en-US" sz="3200" dirty="0" smtClean="0"/>
              <a:t>Available for Universal Windows Apps built with </a:t>
            </a:r>
            <a:r>
              <a:rPr lang="en-US" sz="3200" dirty="0" smtClean="0">
                <a:latin typeface="+mj-lt"/>
              </a:rPr>
              <a:t>XAML and JavaScript</a:t>
            </a:r>
          </a:p>
        </p:txBody>
      </p:sp>
      <p:sp>
        <p:nvSpPr>
          <p:cNvPr id="3" name="Title 2"/>
          <p:cNvSpPr>
            <a:spLocks noGrp="1"/>
          </p:cNvSpPr>
          <p:nvPr>
            <p:ph type="title"/>
          </p:nvPr>
        </p:nvSpPr>
        <p:spPr/>
        <p:txBody>
          <a:bodyPr/>
          <a:lstStyle/>
          <a:p>
            <a:r>
              <a:rPr lang="en-US" dirty="0" smtClean="0"/>
              <a:t>Voice Commands for Universal Windows Apps</a:t>
            </a:r>
            <a:endParaRPr lang="en-US" dirty="0"/>
          </a:p>
        </p:txBody>
      </p:sp>
      <p:sp>
        <p:nvSpPr>
          <p:cNvPr id="4" name="Content Placeholder 3"/>
          <p:cNvSpPr>
            <a:spLocks noGrp="1"/>
          </p:cNvSpPr>
          <p:nvPr>
            <p:ph type="body" sz="quarter" idx="11"/>
          </p:nvPr>
        </p:nvSpPr>
        <p:spPr/>
        <p:txBody>
          <a:bodyPr/>
          <a:lstStyle/>
          <a:p>
            <a:r>
              <a:rPr lang="en-US" dirty="0" smtClean="0"/>
              <a:t>Deep linking with Foreground Voice Commands</a:t>
            </a:r>
            <a:endParaRPr lang="en-US" dirty="0"/>
          </a:p>
        </p:txBody>
      </p:sp>
    </p:spTree>
    <p:extLst>
      <p:ext uri="{BB962C8B-B14F-4D97-AF65-F5344CB8AC3E}">
        <p14:creationId xmlns:p14="http://schemas.microsoft.com/office/powerpoint/2010/main" val="341220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6304" tIns="91440" rIns="146304" bIns="91440" rtlCol="0" anchor="t">
            <a:noAutofit/>
          </a:bodyPr>
          <a:lstStyle/>
          <a:p>
            <a:r>
              <a:rPr lang="en-US" sz="2800" dirty="0"/>
              <a:t>Foreground Voice Commands Architecture</a:t>
            </a:r>
          </a:p>
        </p:txBody>
      </p:sp>
      <p:sp>
        <p:nvSpPr>
          <p:cNvPr id="58" name="Rectangle 57"/>
          <p:cNvSpPr/>
          <p:nvPr/>
        </p:nvSpPr>
        <p:spPr bwMode="auto">
          <a:xfrm>
            <a:off x="5916865" y="1076601"/>
            <a:ext cx="3999049" cy="3403621"/>
          </a:xfrm>
          <a:prstGeom prst="rect">
            <a:avLst/>
          </a:prstGeom>
          <a:solidFill>
            <a:schemeClr val="bg1">
              <a:lumMod val="95000"/>
            </a:schemeClr>
          </a:solid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584" y="1076601"/>
            <a:ext cx="1909348" cy="3403621"/>
          </a:xfrm>
          <a:prstGeom prst="rect">
            <a:avLst/>
          </a:prstGeom>
          <a:ln>
            <a:solidFill>
              <a:schemeClr val="tx1"/>
            </a:solidFill>
          </a:ln>
        </p:spPr>
      </p:pic>
      <p:grpSp>
        <p:nvGrpSpPr>
          <p:cNvPr id="11" name="Group 10"/>
          <p:cNvGrpSpPr/>
          <p:nvPr/>
        </p:nvGrpSpPr>
        <p:grpSpPr>
          <a:xfrm>
            <a:off x="1338215" y="2726313"/>
            <a:ext cx="1280160" cy="228601"/>
            <a:chOff x="1388205" y="2632374"/>
            <a:chExt cx="1280160" cy="228601"/>
          </a:xfrm>
        </p:grpSpPr>
        <p:sp>
          <p:nvSpPr>
            <p:cNvPr id="20" name="Down Arrow 19"/>
            <p:cNvSpPr/>
            <p:nvPr/>
          </p:nvSpPr>
          <p:spPr bwMode="auto">
            <a:xfrm rot="16200000">
              <a:off x="1913985" y="2106595"/>
              <a:ext cx="228600" cy="1280160"/>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1883505" y="2632374"/>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2</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p:cNvSpPr/>
          <p:nvPr/>
        </p:nvSpPr>
        <p:spPr bwMode="auto">
          <a:xfrm>
            <a:off x="2691300" y="5581926"/>
            <a:ext cx="1909918" cy="1057274"/>
          </a:xfrm>
          <a:prstGeom prst="rect">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200" dirty="0">
              <a:gradFill>
                <a:gsLst>
                  <a:gs pos="0">
                    <a:srgbClr val="FFFFFF"/>
                  </a:gs>
                  <a:gs pos="100000">
                    <a:srgbClr val="FFFFFF"/>
                  </a:gs>
                </a:gsLst>
                <a:lin ang="5400000" scaled="0"/>
              </a:gradFill>
              <a:ea typeface="Segoe UI" pitchFamily="34" charset="0"/>
              <a:cs typeface="Segoe UI" pitchFamily="34" charset="0"/>
            </a:endParaRPr>
          </a:p>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Windows </a:t>
            </a:r>
            <a:r>
              <a:rPr lang="en-US" sz="1200" dirty="0" smtClean="0">
                <a:gradFill>
                  <a:gsLst>
                    <a:gs pos="0">
                      <a:srgbClr val="FFFFFF"/>
                    </a:gs>
                    <a:gs pos="100000">
                      <a:srgbClr val="FFFFFF"/>
                    </a:gs>
                  </a:gsLst>
                  <a:lin ang="5400000" scaled="0"/>
                </a:gradFill>
                <a:ea typeface="Segoe UI" pitchFamily="34" charset="0"/>
                <a:cs typeface="Segoe UI" pitchFamily="34" charset="0"/>
              </a:rPr>
              <a:t>Speech</a:t>
            </a:r>
          </a:p>
          <a:p>
            <a:pPr algn="ctr" defTabSz="932406"/>
            <a:r>
              <a:rPr lang="en-US" sz="1200" dirty="0" smtClean="0">
                <a:gradFill>
                  <a:gsLst>
                    <a:gs pos="0">
                      <a:srgbClr val="FFFFFF"/>
                    </a:gs>
                    <a:gs pos="100000">
                      <a:srgbClr val="FFFFFF"/>
                    </a:gs>
                  </a:gsLst>
                  <a:lin ang="5400000" scaled="0"/>
                </a:gradFill>
                <a:ea typeface="Segoe UI" pitchFamily="34" charset="0"/>
                <a:cs typeface="Segoe UI" pitchFamily="34" charset="0"/>
              </a:rPr>
              <a:t>Platform (on-device)</a:t>
            </a:r>
            <a:endParaRPr lang="en-US" sz="12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86503" y="1941451"/>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solidFill>
                  <a:srgbClr val="FFFFFF"/>
                </a:solidFill>
                <a:ea typeface="Segoe UI" pitchFamily="34" charset="0"/>
                <a:cs typeface="Segoe UI" pitchFamily="34" charset="0"/>
              </a:rPr>
              <a:t>Call</a:t>
            </a:r>
          </a:p>
        </p:txBody>
      </p:sp>
      <p:sp>
        <p:nvSpPr>
          <p:cNvPr id="36" name="Rectangle 35"/>
          <p:cNvSpPr/>
          <p:nvPr/>
        </p:nvSpPr>
        <p:spPr bwMode="auto">
          <a:xfrm>
            <a:off x="2986503" y="2331916"/>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Text</a:t>
            </a:r>
            <a:endParaRPr lang="en-US" sz="1100" dirty="0">
              <a:solidFill>
                <a:srgbClr val="FFFFFF"/>
              </a:solidFill>
              <a:ea typeface="Segoe UI" pitchFamily="34" charset="0"/>
              <a:cs typeface="Segoe UI" pitchFamily="34" charset="0"/>
            </a:endParaRPr>
          </a:p>
        </p:txBody>
      </p:sp>
      <p:sp>
        <p:nvSpPr>
          <p:cNvPr id="38" name="Rectangle 37"/>
          <p:cNvSpPr/>
          <p:nvPr/>
        </p:nvSpPr>
        <p:spPr bwMode="auto">
          <a:xfrm>
            <a:off x="2986503" y="2722381"/>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Remind</a:t>
            </a:r>
            <a:endParaRPr lang="en-US" sz="1100" dirty="0">
              <a:solidFill>
                <a:srgbClr val="FFFFFF"/>
              </a:solidFill>
              <a:ea typeface="Segoe UI" pitchFamily="34" charset="0"/>
              <a:cs typeface="Segoe UI" pitchFamily="34" charset="0"/>
            </a:endParaRPr>
          </a:p>
        </p:txBody>
      </p:sp>
      <p:sp>
        <p:nvSpPr>
          <p:cNvPr id="40" name="Rectangle 39"/>
          <p:cNvSpPr/>
          <p:nvPr/>
        </p:nvSpPr>
        <p:spPr bwMode="auto">
          <a:xfrm>
            <a:off x="2986503" y="3112846"/>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Email</a:t>
            </a:r>
            <a:endParaRPr lang="en-US" sz="1100" dirty="0">
              <a:solidFill>
                <a:srgbClr val="FFFFFF"/>
              </a:solidFill>
              <a:ea typeface="Segoe UI" pitchFamily="34" charset="0"/>
              <a:cs typeface="Segoe UI" pitchFamily="34" charset="0"/>
            </a:endParaRPr>
          </a:p>
        </p:txBody>
      </p:sp>
      <p:sp>
        <p:nvSpPr>
          <p:cNvPr id="42" name="Rectangle 41"/>
          <p:cNvSpPr/>
          <p:nvPr/>
        </p:nvSpPr>
        <p:spPr bwMode="auto">
          <a:xfrm>
            <a:off x="2986503" y="3503312"/>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Voice Command</a:t>
            </a:r>
            <a:endParaRPr lang="en-US" sz="1100" dirty="0">
              <a:solidFill>
                <a:srgbClr val="FFFFFF"/>
              </a:solidFill>
              <a:ea typeface="Segoe UI" pitchFamily="34" charset="0"/>
              <a:cs typeface="Segoe UI" pitchFamily="34" charset="0"/>
            </a:endParaRPr>
          </a:p>
        </p:txBody>
      </p:sp>
      <p:sp>
        <p:nvSpPr>
          <p:cNvPr id="73" name="Down Arrow 72"/>
          <p:cNvSpPr/>
          <p:nvPr/>
        </p:nvSpPr>
        <p:spPr bwMode="auto">
          <a:xfrm>
            <a:off x="2978779" y="4552110"/>
            <a:ext cx="228600" cy="95822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2978779" y="4915981"/>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3</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75"/>
          <p:cNvSpPr/>
          <p:nvPr/>
        </p:nvSpPr>
        <p:spPr bwMode="auto">
          <a:xfrm rot="10800000">
            <a:off x="4110762" y="4551168"/>
            <a:ext cx="228600" cy="95822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p:cNvSpPr/>
          <p:nvPr/>
        </p:nvSpPr>
        <p:spPr bwMode="auto">
          <a:xfrm>
            <a:off x="4110761" y="4915981"/>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6</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sp>
        <p:nvSpPr>
          <p:cNvPr id="79" name="Down Arrow 78"/>
          <p:cNvSpPr/>
          <p:nvPr/>
        </p:nvSpPr>
        <p:spPr bwMode="auto">
          <a:xfrm rot="16200000">
            <a:off x="5260683" y="5000699"/>
            <a:ext cx="228600" cy="139105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5258549" y="5581926"/>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4</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sp>
        <p:nvSpPr>
          <p:cNvPr id="82" name="Down Arrow 81"/>
          <p:cNvSpPr/>
          <p:nvPr/>
        </p:nvSpPr>
        <p:spPr bwMode="auto">
          <a:xfrm rot="5400000">
            <a:off x="5260681" y="5829374"/>
            <a:ext cx="228600" cy="1391053"/>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p:cNvSpPr/>
          <p:nvPr/>
        </p:nvSpPr>
        <p:spPr bwMode="auto">
          <a:xfrm>
            <a:off x="5258549" y="6410600"/>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5</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p:cNvGrpSpPr/>
          <p:nvPr/>
        </p:nvGrpSpPr>
        <p:grpSpPr>
          <a:xfrm>
            <a:off x="6070508" y="1214059"/>
            <a:ext cx="3628754" cy="1997832"/>
            <a:chOff x="6173488" y="1143616"/>
            <a:chExt cx="3628754" cy="1997832"/>
          </a:xfrm>
        </p:grpSpPr>
        <p:sp>
          <p:nvSpPr>
            <p:cNvPr id="134" name="Rectangle 133"/>
            <p:cNvSpPr/>
            <p:nvPr/>
          </p:nvSpPr>
          <p:spPr bwMode="auto">
            <a:xfrm>
              <a:off x="6247544" y="1215987"/>
              <a:ext cx="3554698" cy="19254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6247544" y="1215986"/>
              <a:ext cx="3554698" cy="263499"/>
            </a:xfrm>
            <a:prstGeom prst="rect">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TextBox 135"/>
            <p:cNvSpPr txBox="1"/>
            <p:nvPr/>
          </p:nvSpPr>
          <p:spPr>
            <a:xfrm>
              <a:off x="9484700" y="1156506"/>
              <a:ext cx="317542" cy="408295"/>
            </a:xfrm>
            <a:prstGeom prst="rect">
              <a:avLst/>
            </a:prstGeom>
            <a:noFill/>
          </p:spPr>
          <p:txBody>
            <a:bodyPr wrap="square" lIns="182880" tIns="146304" rIns="182880" bIns="146304" rtlCol="0">
              <a:spAutoFit/>
            </a:bodyPr>
            <a:lstStyle/>
            <a:p>
              <a:pPr>
                <a:lnSpc>
                  <a:spcPct val="90000"/>
                </a:lnSpc>
                <a:spcAft>
                  <a:spcPts val="600"/>
                </a:spcAft>
              </a:pPr>
              <a:r>
                <a:rPr lang="en-US" sz="900" dirty="0" smtClean="0">
                  <a:solidFill>
                    <a:srgbClr val="FFFFFF"/>
                  </a:solidFill>
                </a:rPr>
                <a:t>X</a:t>
              </a:r>
            </a:p>
          </p:txBody>
        </p:sp>
        <p:sp>
          <p:nvSpPr>
            <p:cNvPr id="137" name="TextBox 136"/>
            <p:cNvSpPr txBox="1"/>
            <p:nvPr/>
          </p:nvSpPr>
          <p:spPr>
            <a:xfrm>
              <a:off x="6173488" y="1143616"/>
              <a:ext cx="1330697" cy="420115"/>
            </a:xfrm>
            <a:prstGeom prst="rect">
              <a:avLst/>
            </a:prstGeom>
            <a:noFill/>
          </p:spPr>
          <p:txBody>
            <a:bodyPr wrap="square" lIns="182880" tIns="146304" rIns="182880" bIns="146304" rtlCol="0">
              <a:spAutoFit/>
            </a:bodyPr>
            <a:lstStyle/>
            <a:p>
              <a:pPr>
                <a:lnSpc>
                  <a:spcPct val="90000"/>
                </a:lnSpc>
                <a:spcAft>
                  <a:spcPts val="600"/>
                </a:spcAft>
              </a:pPr>
              <a:r>
                <a:rPr lang="en-US" sz="900" dirty="0" smtClean="0">
                  <a:solidFill>
                    <a:srgbClr val="FFFFFF"/>
                  </a:solidFill>
                </a:rPr>
                <a:t>Adventure Works</a:t>
              </a:r>
            </a:p>
          </p:txBody>
        </p:sp>
      </p:grpSp>
      <p:grpSp>
        <p:nvGrpSpPr>
          <p:cNvPr id="21" name="Group 20"/>
          <p:cNvGrpSpPr/>
          <p:nvPr/>
        </p:nvGrpSpPr>
        <p:grpSpPr>
          <a:xfrm>
            <a:off x="6137970" y="3362045"/>
            <a:ext cx="1497576" cy="915277"/>
            <a:chOff x="7427933" y="3732101"/>
            <a:chExt cx="1497576" cy="915277"/>
          </a:xfrm>
        </p:grpSpPr>
        <p:sp>
          <p:nvSpPr>
            <p:cNvPr id="149" name="Snip Single Corner Rectangle 148"/>
            <p:cNvSpPr/>
            <p:nvPr/>
          </p:nvSpPr>
          <p:spPr bwMode="auto">
            <a:xfrm flipH="1">
              <a:off x="7427933" y="3737465"/>
              <a:ext cx="1497576" cy="909913"/>
            </a:xfrm>
            <a:prstGeom prst="snip1Rect">
              <a:avLst/>
            </a:prstGeom>
            <a:solidFill>
              <a:schemeClr val="bg1"/>
            </a:solidFill>
            <a:ln>
              <a:solidFill>
                <a:srgbClr val="0060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200" dirty="0">
                  <a:solidFill>
                    <a:srgbClr val="404040"/>
                  </a:solidFill>
                  <a:ea typeface="Segoe UI" pitchFamily="34" charset="0"/>
                  <a:cs typeface="Segoe UI" pitchFamily="34" charset="0"/>
                </a:rPr>
                <a:t>Voice Command </a:t>
              </a:r>
              <a:r>
                <a:rPr lang="en-US" sz="1200" dirty="0" smtClean="0">
                  <a:solidFill>
                    <a:srgbClr val="404040"/>
                  </a:solidFill>
                  <a:ea typeface="Segoe UI" pitchFamily="34" charset="0"/>
                  <a:cs typeface="Segoe UI" pitchFamily="34" charset="0"/>
                </a:rPr>
                <a:t>Definition (VCD)</a:t>
              </a:r>
              <a:endParaRPr lang="en-US" sz="1200" dirty="0">
                <a:solidFill>
                  <a:srgbClr val="404040"/>
                </a:solidFill>
                <a:ea typeface="Segoe UI" pitchFamily="34" charset="0"/>
                <a:cs typeface="Segoe UI" pitchFamily="34" charset="0"/>
              </a:endParaRPr>
            </a:p>
          </p:txBody>
        </p:sp>
        <p:sp>
          <p:nvSpPr>
            <p:cNvPr id="150" name="Isosceles Triangle 13"/>
            <p:cNvSpPr/>
            <p:nvPr/>
          </p:nvSpPr>
          <p:spPr bwMode="auto">
            <a:xfrm>
              <a:off x="7427933" y="3732101"/>
              <a:ext cx="155087" cy="170777"/>
            </a:xfrm>
            <a:custGeom>
              <a:avLst/>
              <a:gdLst>
                <a:gd name="connsiteX0" fmla="*/ 0 w 202466"/>
                <a:gd name="connsiteY0" fmla="*/ 110444 h 110444"/>
                <a:gd name="connsiteX1" fmla="*/ 101233 w 202466"/>
                <a:gd name="connsiteY1" fmla="*/ 0 h 110444"/>
                <a:gd name="connsiteX2" fmla="*/ 202466 w 202466"/>
                <a:gd name="connsiteY2" fmla="*/ 110444 h 110444"/>
                <a:gd name="connsiteX3" fmla="*/ 0 w 202466"/>
                <a:gd name="connsiteY3" fmla="*/ 110444 h 110444"/>
                <a:gd name="connsiteX0" fmla="*/ 89267 w 291733"/>
                <a:gd name="connsiteY0" fmla="*/ 191406 h 191406"/>
                <a:gd name="connsiteX1" fmla="*/ 0 w 291733"/>
                <a:gd name="connsiteY1" fmla="*/ 0 h 191406"/>
                <a:gd name="connsiteX2" fmla="*/ 291733 w 291733"/>
                <a:gd name="connsiteY2" fmla="*/ 191406 h 191406"/>
                <a:gd name="connsiteX3" fmla="*/ 89267 w 291733"/>
                <a:gd name="connsiteY3" fmla="*/ 191406 h 191406"/>
                <a:gd name="connsiteX0" fmla="*/ 89267 w 156002"/>
                <a:gd name="connsiteY0" fmla="*/ 191406 h 191406"/>
                <a:gd name="connsiteX1" fmla="*/ 0 w 156002"/>
                <a:gd name="connsiteY1" fmla="*/ 0 h 191406"/>
                <a:gd name="connsiteX2" fmla="*/ 156002 w 156002"/>
                <a:gd name="connsiteY2" fmla="*/ 906 h 191406"/>
                <a:gd name="connsiteX3" fmla="*/ 89267 w 156002"/>
                <a:gd name="connsiteY3" fmla="*/ 191406 h 191406"/>
                <a:gd name="connsiteX0" fmla="*/ 1160 w 156002"/>
                <a:gd name="connsiteY0" fmla="*/ 112825 h 112825"/>
                <a:gd name="connsiteX1" fmla="*/ 0 w 156002"/>
                <a:gd name="connsiteY1" fmla="*/ 0 h 112825"/>
                <a:gd name="connsiteX2" fmla="*/ 156002 w 156002"/>
                <a:gd name="connsiteY2" fmla="*/ 906 h 112825"/>
                <a:gd name="connsiteX3" fmla="*/ 1160 w 156002"/>
                <a:gd name="connsiteY3" fmla="*/ 112825 h 112825"/>
                <a:gd name="connsiteX0" fmla="*/ 3541 w 156002"/>
                <a:gd name="connsiteY0" fmla="*/ 172356 h 172356"/>
                <a:gd name="connsiteX1" fmla="*/ 0 w 156002"/>
                <a:gd name="connsiteY1" fmla="*/ 0 h 172356"/>
                <a:gd name="connsiteX2" fmla="*/ 156002 w 156002"/>
                <a:gd name="connsiteY2" fmla="*/ 906 h 172356"/>
                <a:gd name="connsiteX3" fmla="*/ 3541 w 156002"/>
                <a:gd name="connsiteY3" fmla="*/ 172356 h 172356"/>
                <a:gd name="connsiteX0" fmla="*/ 50 w 157274"/>
                <a:gd name="connsiteY0" fmla="*/ 174738 h 174738"/>
                <a:gd name="connsiteX1" fmla="*/ 1272 w 157274"/>
                <a:gd name="connsiteY1" fmla="*/ 0 h 174738"/>
                <a:gd name="connsiteX2" fmla="*/ 157274 w 157274"/>
                <a:gd name="connsiteY2" fmla="*/ 906 h 174738"/>
                <a:gd name="connsiteX3" fmla="*/ 50 w 157274"/>
                <a:gd name="connsiteY3" fmla="*/ 174738 h 174738"/>
                <a:gd name="connsiteX0" fmla="*/ 50 w 164417"/>
                <a:gd name="connsiteY0" fmla="*/ 176214 h 176214"/>
                <a:gd name="connsiteX1" fmla="*/ 1272 w 164417"/>
                <a:gd name="connsiteY1" fmla="*/ 1476 h 176214"/>
                <a:gd name="connsiteX2" fmla="*/ 164417 w 164417"/>
                <a:gd name="connsiteY2" fmla="*/ 0 h 176214"/>
                <a:gd name="connsiteX3" fmla="*/ 50 w 164417"/>
                <a:gd name="connsiteY3" fmla="*/ 176214 h 176214"/>
                <a:gd name="connsiteX0" fmla="*/ 25 w 164392"/>
                <a:gd name="connsiteY0" fmla="*/ 177119 h 177119"/>
                <a:gd name="connsiteX1" fmla="*/ 3629 w 164392"/>
                <a:gd name="connsiteY1" fmla="*/ 0 h 177119"/>
                <a:gd name="connsiteX2" fmla="*/ 164392 w 164392"/>
                <a:gd name="connsiteY2" fmla="*/ 905 h 177119"/>
                <a:gd name="connsiteX3" fmla="*/ 25 w 164392"/>
                <a:gd name="connsiteY3" fmla="*/ 177119 h 177119"/>
                <a:gd name="connsiteX0" fmla="*/ 50 w 164417"/>
                <a:gd name="connsiteY0" fmla="*/ 177119 h 177119"/>
                <a:gd name="connsiteX1" fmla="*/ 1273 w 164417"/>
                <a:gd name="connsiteY1" fmla="*/ 0 h 177119"/>
                <a:gd name="connsiteX2" fmla="*/ 164417 w 164417"/>
                <a:gd name="connsiteY2" fmla="*/ 905 h 177119"/>
                <a:gd name="connsiteX3" fmla="*/ 50 w 164417"/>
                <a:gd name="connsiteY3" fmla="*/ 177119 h 177119"/>
                <a:gd name="connsiteX0" fmla="*/ 50 w 121555"/>
                <a:gd name="connsiteY0" fmla="*/ 307182 h 307182"/>
                <a:gd name="connsiteX1" fmla="*/ 1273 w 121555"/>
                <a:gd name="connsiteY1" fmla="*/ 130063 h 307182"/>
                <a:gd name="connsiteX2" fmla="*/ 121555 w 121555"/>
                <a:gd name="connsiteY2" fmla="*/ 0 h 307182"/>
                <a:gd name="connsiteX3" fmla="*/ 50 w 121555"/>
                <a:gd name="connsiteY3" fmla="*/ 307182 h 307182"/>
                <a:gd name="connsiteX0" fmla="*/ 12 w 121517"/>
                <a:gd name="connsiteY0" fmla="*/ 322375 h 322375"/>
                <a:gd name="connsiteX1" fmla="*/ 8379 w 121517"/>
                <a:gd name="connsiteY1" fmla="*/ 0 h 322375"/>
                <a:gd name="connsiteX2" fmla="*/ 121517 w 121517"/>
                <a:gd name="connsiteY2" fmla="*/ 15193 h 322375"/>
                <a:gd name="connsiteX3" fmla="*/ 12 w 121517"/>
                <a:gd name="connsiteY3" fmla="*/ 322375 h 322375"/>
                <a:gd name="connsiteX0" fmla="*/ 0 w 273905"/>
                <a:gd name="connsiteY0" fmla="*/ 174738 h 174738"/>
                <a:gd name="connsiteX1" fmla="*/ 160767 w 273905"/>
                <a:gd name="connsiteY1" fmla="*/ 0 h 174738"/>
                <a:gd name="connsiteX2" fmla="*/ 273905 w 273905"/>
                <a:gd name="connsiteY2" fmla="*/ 15193 h 174738"/>
                <a:gd name="connsiteX3" fmla="*/ 0 w 273905"/>
                <a:gd name="connsiteY3" fmla="*/ 174738 h 174738"/>
                <a:gd name="connsiteX0" fmla="*/ 0 w 160767"/>
                <a:gd name="connsiteY0" fmla="*/ 174738 h 174738"/>
                <a:gd name="connsiteX1" fmla="*/ 160767 w 160767"/>
                <a:gd name="connsiteY1" fmla="*/ 0 h 174738"/>
                <a:gd name="connsiteX2" fmla="*/ 150080 w 160767"/>
                <a:gd name="connsiteY2" fmla="*/ 167593 h 174738"/>
                <a:gd name="connsiteX3" fmla="*/ 0 w 160767"/>
                <a:gd name="connsiteY3" fmla="*/ 174738 h 174738"/>
                <a:gd name="connsiteX0" fmla="*/ 0 w 153624"/>
                <a:gd name="connsiteY0" fmla="*/ 189025 h 189025"/>
                <a:gd name="connsiteX1" fmla="*/ 153624 w 153624"/>
                <a:gd name="connsiteY1" fmla="*/ 0 h 189025"/>
                <a:gd name="connsiteX2" fmla="*/ 150080 w 153624"/>
                <a:gd name="connsiteY2" fmla="*/ 181880 h 189025"/>
                <a:gd name="connsiteX3" fmla="*/ 0 w 153624"/>
                <a:gd name="connsiteY3" fmla="*/ 189025 h 189025"/>
                <a:gd name="connsiteX0" fmla="*/ 0 w 155085"/>
                <a:gd name="connsiteY0" fmla="*/ 189025 h 189025"/>
                <a:gd name="connsiteX1" fmla="*/ 153624 w 155085"/>
                <a:gd name="connsiteY1" fmla="*/ 0 h 189025"/>
                <a:gd name="connsiteX2" fmla="*/ 154843 w 155085"/>
                <a:gd name="connsiteY2" fmla="*/ 189024 h 189025"/>
                <a:gd name="connsiteX3" fmla="*/ 0 w 155085"/>
                <a:gd name="connsiteY3" fmla="*/ 189025 h 189025"/>
              </a:gdLst>
              <a:ahLst/>
              <a:cxnLst>
                <a:cxn ang="0">
                  <a:pos x="connsiteX0" y="connsiteY0"/>
                </a:cxn>
                <a:cxn ang="0">
                  <a:pos x="connsiteX1" y="connsiteY1"/>
                </a:cxn>
                <a:cxn ang="0">
                  <a:pos x="connsiteX2" y="connsiteY2"/>
                </a:cxn>
                <a:cxn ang="0">
                  <a:pos x="connsiteX3" y="connsiteY3"/>
                </a:cxn>
              </a:cxnLst>
              <a:rect l="l" t="t" r="r" b="b"/>
              <a:pathLst>
                <a:path w="155085" h="189025">
                  <a:moveTo>
                    <a:pt x="0" y="189025"/>
                  </a:moveTo>
                  <a:cubicBezTo>
                    <a:pt x="-387" y="151417"/>
                    <a:pt x="154011" y="37608"/>
                    <a:pt x="153624" y="0"/>
                  </a:cubicBezTo>
                  <a:cubicBezTo>
                    <a:pt x="152443" y="60627"/>
                    <a:pt x="156024" y="128397"/>
                    <a:pt x="154843" y="189024"/>
                  </a:cubicBezTo>
                  <a:lnTo>
                    <a:pt x="0" y="189025"/>
                  </a:lnTo>
                  <a:close/>
                </a:path>
              </a:pathLst>
            </a:cu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4" name="Group 153"/>
          <p:cNvGrpSpPr/>
          <p:nvPr/>
        </p:nvGrpSpPr>
        <p:grpSpPr>
          <a:xfrm>
            <a:off x="4679454" y="1908281"/>
            <a:ext cx="1391055" cy="228601"/>
            <a:chOff x="4679455" y="2481688"/>
            <a:chExt cx="1391055" cy="228601"/>
          </a:xfrm>
        </p:grpSpPr>
        <p:sp>
          <p:nvSpPr>
            <p:cNvPr id="155" name="Down Arrow 154"/>
            <p:cNvSpPr/>
            <p:nvPr/>
          </p:nvSpPr>
          <p:spPr bwMode="auto">
            <a:xfrm rot="16200000">
              <a:off x="5260683" y="1900461"/>
              <a:ext cx="228600" cy="139105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5255026" y="2481688"/>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7</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4679454" y="3712958"/>
            <a:ext cx="1391053" cy="228601"/>
            <a:chOff x="4679454" y="1908281"/>
            <a:chExt cx="1391053" cy="228601"/>
          </a:xfrm>
        </p:grpSpPr>
        <p:sp>
          <p:nvSpPr>
            <p:cNvPr id="157" name="Down Arrow 156"/>
            <p:cNvSpPr/>
            <p:nvPr/>
          </p:nvSpPr>
          <p:spPr bwMode="auto">
            <a:xfrm rot="5400000">
              <a:off x="5260681" y="1327055"/>
              <a:ext cx="228600" cy="1391053"/>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5249688" y="1908281"/>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1</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43" name="Picture 42"/>
          <p:cNvPicPr>
            <a:picLocks noChangeAspect="1"/>
          </p:cNvPicPr>
          <p:nvPr/>
        </p:nvPicPr>
        <p:blipFill rotWithShape="1">
          <a:blip r:embed="rId4"/>
          <a:srcRect b="-649"/>
          <a:stretch/>
        </p:blipFill>
        <p:spPr>
          <a:xfrm>
            <a:off x="6144565" y="1546329"/>
            <a:ext cx="3554698" cy="1695829"/>
          </a:xfrm>
          <a:prstGeom prst="rect">
            <a:avLst/>
          </a:prstGeom>
        </p:spPr>
      </p:pic>
      <p:pic>
        <p:nvPicPr>
          <p:cNvPr id="45" name="Picture 44"/>
          <p:cNvPicPr>
            <a:picLocks noChangeAspect="1"/>
          </p:cNvPicPr>
          <p:nvPr/>
        </p:nvPicPr>
        <p:blipFill>
          <a:blip r:embed="rId5"/>
          <a:stretch>
            <a:fillRect/>
          </a:stretch>
        </p:blipFill>
        <p:spPr>
          <a:xfrm>
            <a:off x="428956" y="2166552"/>
            <a:ext cx="885362" cy="1011842"/>
          </a:xfrm>
          <a:prstGeom prst="rect">
            <a:avLst/>
          </a:prstGeom>
        </p:spPr>
      </p:pic>
      <p:grpSp>
        <p:nvGrpSpPr>
          <p:cNvPr id="49" name="Group 48"/>
          <p:cNvGrpSpPr/>
          <p:nvPr/>
        </p:nvGrpSpPr>
        <p:grpSpPr>
          <a:xfrm>
            <a:off x="6018653" y="5419906"/>
            <a:ext cx="2010922" cy="1277324"/>
            <a:chOff x="10156609" y="3173063"/>
            <a:chExt cx="2010922" cy="1277324"/>
          </a:xfrm>
        </p:grpSpPr>
        <p:pic>
          <p:nvPicPr>
            <p:cNvPr id="50" name="Picture 49"/>
            <p:cNvPicPr>
              <a:picLocks noChangeAspect="1"/>
            </p:cNvPicPr>
            <p:nvPr/>
          </p:nvPicPr>
          <p:blipFill>
            <a:blip r:embed="rId6"/>
            <a:stretch>
              <a:fillRect/>
            </a:stretch>
          </p:blipFill>
          <p:spPr>
            <a:xfrm>
              <a:off x="10156609" y="3173063"/>
              <a:ext cx="2010922" cy="1277324"/>
            </a:xfrm>
            <a:prstGeom prst="rect">
              <a:avLst/>
            </a:prstGeom>
          </p:spPr>
        </p:pic>
        <p:sp>
          <p:nvSpPr>
            <p:cNvPr id="51" name="Rectangle 50"/>
            <p:cNvSpPr/>
            <p:nvPr/>
          </p:nvSpPr>
          <p:spPr>
            <a:xfrm>
              <a:off x="10349874" y="3595769"/>
              <a:ext cx="1606900" cy="461665"/>
            </a:xfrm>
            <a:prstGeom prst="rect">
              <a:avLst/>
            </a:prstGeom>
            <a:solidFill>
              <a:srgbClr val="0039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a:r>
                <a:rPr lang="en-US" sz="1200" dirty="0">
                  <a:solidFill>
                    <a:srgbClr val="FFFFFF"/>
                  </a:solidFill>
                </a:rPr>
                <a:t>Microsoft Speech</a:t>
              </a:r>
            </a:p>
            <a:p>
              <a:pPr algn="ctr"/>
              <a:r>
                <a:rPr lang="en-US" sz="1200" dirty="0" smtClean="0">
                  <a:solidFill>
                    <a:srgbClr val="FFFFFF"/>
                  </a:solidFill>
                </a:rPr>
                <a:t>Platform Service (cloud)</a:t>
              </a:r>
              <a:endParaRPr lang="en-US" sz="1200" dirty="0">
                <a:solidFill>
                  <a:srgbClr val="FFFFFF"/>
                </a:solidFill>
              </a:endParaRPr>
            </a:p>
          </p:txBody>
        </p:sp>
      </p:grpSp>
      <p:grpSp>
        <p:nvGrpSpPr>
          <p:cNvPr id="4" name="Group 3"/>
          <p:cNvGrpSpPr/>
          <p:nvPr/>
        </p:nvGrpSpPr>
        <p:grpSpPr>
          <a:xfrm>
            <a:off x="500327" y="1058862"/>
            <a:ext cx="1907910" cy="1092041"/>
            <a:chOff x="350435" y="1286429"/>
            <a:chExt cx="1907910" cy="1092041"/>
          </a:xfrm>
        </p:grpSpPr>
        <p:pic>
          <p:nvPicPr>
            <p:cNvPr id="7" name="Picture 6"/>
            <p:cNvPicPr>
              <a:picLocks noChangeAspect="1"/>
            </p:cNvPicPr>
            <p:nvPr/>
          </p:nvPicPr>
          <p:blipFill>
            <a:blip r:embed="rId7"/>
            <a:stretch>
              <a:fillRect/>
            </a:stretch>
          </p:blipFill>
          <p:spPr>
            <a:xfrm>
              <a:off x="350435" y="1286429"/>
              <a:ext cx="1907910" cy="1092041"/>
            </a:xfrm>
            <a:prstGeom prst="rect">
              <a:avLst/>
            </a:prstGeom>
          </p:spPr>
        </p:pic>
        <p:sp>
          <p:nvSpPr>
            <p:cNvPr id="2" name="TextBox 1"/>
            <p:cNvSpPr txBox="1"/>
            <p:nvPr/>
          </p:nvSpPr>
          <p:spPr>
            <a:xfrm rot="16200000">
              <a:off x="1006635" y="791683"/>
              <a:ext cx="674031" cy="1829388"/>
            </a:xfrm>
            <a:prstGeom prst="rect">
              <a:avLst/>
            </a:prstGeom>
            <a:noFill/>
          </p:spPr>
          <p:txBody>
            <a:bodyPr vert="eaVert" wrap="square" lIns="182880" tIns="146304" rIns="182880" bIns="146304" rtlCol="0">
              <a:spAutoFit/>
            </a:bodyPr>
            <a:lstStyle/>
            <a:p>
              <a:pPr>
                <a:lnSpc>
                  <a:spcPct val="90000"/>
                </a:lnSpc>
                <a:spcAft>
                  <a:spcPts val="600"/>
                </a:spcAft>
              </a:pPr>
              <a:r>
                <a:rPr lang="en-US" sz="1100" dirty="0" smtClean="0">
                  <a:gradFill>
                    <a:gsLst>
                      <a:gs pos="2917">
                        <a:srgbClr val="404040"/>
                      </a:gs>
                      <a:gs pos="30000">
                        <a:srgbClr val="404040"/>
                      </a:gs>
                    </a:gsLst>
                    <a:lin ang="5400000" scaled="0"/>
                  </a:gradFill>
                </a:rPr>
                <a:t>Adventure Works, show my trip to London</a:t>
              </a:r>
            </a:p>
          </p:txBody>
        </p:sp>
      </p:grpSp>
      <p:sp>
        <p:nvSpPr>
          <p:cNvPr id="8" name="Rectangle 7"/>
          <p:cNvSpPr/>
          <p:nvPr/>
        </p:nvSpPr>
        <p:spPr>
          <a:xfrm>
            <a:off x="6947213" y="700974"/>
            <a:ext cx="1938351" cy="369332"/>
          </a:xfrm>
          <a:prstGeom prst="rect">
            <a:avLst/>
          </a:prstGeom>
        </p:spPr>
        <p:txBody>
          <a:bodyPr wrap="none">
            <a:spAutoFit/>
          </a:bodyPr>
          <a:lstStyle/>
          <a:p>
            <a:pPr algn="ctr" defTabSz="932406"/>
            <a:r>
              <a:rPr lang="en-US" dirty="0" smtClean="0">
                <a:solidFill>
                  <a:srgbClr val="404040"/>
                </a:solidFill>
                <a:ea typeface="Segoe UI" pitchFamily="34" charset="0"/>
                <a:cs typeface="Segoe UI" pitchFamily="34" charset="0"/>
              </a:rPr>
              <a:t>Application Code</a:t>
            </a:r>
            <a:endParaRPr lang="en-US" dirty="0">
              <a:solidFill>
                <a:srgbClr val="404040"/>
              </a:solidFill>
              <a:ea typeface="Segoe UI" pitchFamily="34" charset="0"/>
              <a:cs typeface="Segoe UI" pitchFamily="34" charset="0"/>
            </a:endParaRPr>
          </a:p>
        </p:txBody>
      </p:sp>
    </p:spTree>
    <p:extLst>
      <p:ext uri="{BB962C8B-B14F-4D97-AF65-F5344CB8AC3E}">
        <p14:creationId xmlns:p14="http://schemas.microsoft.com/office/powerpoint/2010/main" val="50220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1" nodeType="clickEffect">
                                  <p:stCondLst>
                                    <p:cond delay="0"/>
                                  </p:stCondLst>
                                  <p:childTnLst>
                                    <p:animEffect transition="out" filter="fade">
                                      <p:cBhvr>
                                        <p:cTn id="22" dur="500" tmFilter="0, 0; .2, .5; .8, .5; 1, 0"/>
                                        <p:tgtEl>
                                          <p:spTgt spid="42"/>
                                        </p:tgtEl>
                                      </p:cBhvr>
                                    </p:animEffect>
                                    <p:animScale>
                                      <p:cBhvr>
                                        <p:cTn id="23" dur="250" autoRev="1" fill="hold"/>
                                        <p:tgtEl>
                                          <p:spTgt spid="42"/>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3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grpId="2" nodeType="clickEffect">
                                  <p:stCondLst>
                                    <p:cond delay="0"/>
                                  </p:stCondLst>
                                  <p:childTnLst>
                                    <p:animEffect transition="out" filter="fade">
                                      <p:cBhvr>
                                        <p:cTn id="59" dur="500" tmFilter="0, 0; .2, .5; .8, .5; 1, 0"/>
                                        <p:tgtEl>
                                          <p:spTgt spid="42"/>
                                        </p:tgtEl>
                                      </p:cBhvr>
                                    </p:animEffect>
                                    <p:animScale>
                                      <p:cBhvr>
                                        <p:cTn id="60" dur="250" autoRev="1" fill="hold"/>
                                        <p:tgtEl>
                                          <p:spTgt spid="42"/>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6" grpId="0" animBg="1"/>
      <p:bldP spid="38" grpId="0" animBg="1"/>
      <p:bldP spid="40" grpId="0" animBg="1"/>
      <p:bldP spid="42" grpId="0" animBg="1"/>
      <p:bldP spid="42" grpId="1" animBg="1"/>
      <p:bldP spid="42" grpId="2" animBg="1"/>
      <p:bldP spid="73" grpId="0" animBg="1"/>
      <p:bldP spid="74" grpId="0" animBg="1"/>
      <p:bldP spid="76" grpId="0" animBg="1"/>
      <p:bldP spid="77" grpId="0" animBg="1"/>
      <p:bldP spid="79" grpId="0" animBg="1"/>
      <p:bldP spid="80" grpId="0" animBg="1"/>
      <p:bldP spid="82" grpId="0" animBg="1"/>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166580" y="3600557"/>
            <a:ext cx="4658244" cy="2709397"/>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040" dirty="0">
                  <a:solidFill>
                    <a:prstClr val="white"/>
                  </a:solidFill>
                </a:rPr>
                <a:t>Phone</a:t>
              </a:r>
            </a:p>
            <a:p>
              <a:pPr algn="ctr" defTabSz="932597">
                <a:lnSpc>
                  <a:spcPct val="90000"/>
                </a:lnSpc>
                <a:spcBef>
                  <a:spcPts val="612"/>
                </a:spcBef>
              </a:pPr>
              <a:r>
                <a:rPr lang="en-US" sz="1428" dirty="0">
                  <a:solidFill>
                    <a:prstClr val="white"/>
                  </a:solidFill>
                </a:rPr>
                <a:t>Device</a:t>
              </a:r>
              <a:endParaRPr lang="en-US" sz="2040" dirty="0">
                <a:solidFill>
                  <a:prstClr val="white"/>
                </a:solidFill>
              </a:endParaRPr>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040" dirty="0">
                  <a:solidFill>
                    <a:prstClr val="white"/>
                  </a:solidFill>
                </a:rPr>
                <a:t>Xbox</a:t>
              </a:r>
            </a:p>
            <a:p>
              <a:pPr algn="ctr" defTabSz="932597">
                <a:lnSpc>
                  <a:spcPct val="90000"/>
                </a:lnSpc>
                <a:spcBef>
                  <a:spcPts val="612"/>
                </a:spcBef>
              </a:pPr>
              <a:r>
                <a:rPr lang="en-US" sz="1428" dirty="0">
                  <a:solidFill>
                    <a:prstClr val="white"/>
                  </a:solidFill>
                </a:rPr>
                <a:t>Device</a:t>
              </a:r>
              <a:endParaRPr lang="en-US" sz="2040" dirty="0">
                <a:solidFill>
                  <a:prstClr val="white"/>
                </a:solidFill>
              </a:endParaRPr>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040" dirty="0">
                  <a:solidFill>
                    <a:prstClr val="white"/>
                  </a:solidFill>
                </a:rPr>
                <a:t>Desktop</a:t>
              </a:r>
            </a:p>
            <a:p>
              <a:pPr algn="ctr" defTabSz="932597">
                <a:lnSpc>
                  <a:spcPct val="90000"/>
                </a:lnSpc>
                <a:spcBef>
                  <a:spcPts val="612"/>
                </a:spcBef>
              </a:pPr>
              <a:r>
                <a:rPr lang="en-US" sz="1428" dirty="0">
                  <a:solidFill>
                    <a:prstClr val="white"/>
                  </a:solidFill>
                </a:rPr>
                <a:t>Device</a:t>
              </a:r>
              <a:endParaRPr lang="en-US" sz="2040" dirty="0">
                <a:solidFill>
                  <a:prstClr val="white"/>
                </a:solidFill>
              </a:endParaRPr>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040" dirty="0">
                  <a:solidFill>
                    <a:prstClr val="white"/>
                  </a:solidFill>
                </a:rPr>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040" dirty="0">
                  <a:solidFill>
                    <a:prstClr val="white"/>
                  </a:solidFill>
                </a:rPr>
                <a:t>Desktop</a:t>
              </a:r>
              <a:br>
                <a:rPr lang="en-US" sz="2040" dirty="0">
                  <a:solidFill>
                    <a:prstClr val="white"/>
                  </a:solidFill>
                </a:rPr>
              </a:br>
              <a:r>
                <a:rPr lang="en-US" sz="1428" dirty="0">
                  <a:solidFill>
                    <a:prstClr val="white"/>
                  </a:solidFill>
                </a:rPr>
                <a:t>SKU</a:t>
              </a:r>
              <a:endParaRPr lang="en-US" sz="2040" dirty="0">
                <a:solidFill>
                  <a:prstClr val="white"/>
                </a:solidFill>
              </a:endParaRPr>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040" dirty="0">
                  <a:solidFill>
                    <a:prstClr val="white"/>
                  </a:solidFill>
                </a:rPr>
                <a:t>Phone</a:t>
              </a:r>
              <a:br>
                <a:rPr lang="en-US" sz="2040" dirty="0">
                  <a:solidFill>
                    <a:prstClr val="white"/>
                  </a:solidFill>
                </a:rPr>
              </a:br>
              <a:r>
                <a:rPr lang="en-US" sz="1428" dirty="0">
                  <a:solidFill>
                    <a:prstClr val="white"/>
                  </a:solidFill>
                </a:rPr>
                <a:t>SKU</a:t>
              </a:r>
              <a:endParaRPr lang="en-US" sz="2040" dirty="0">
                <a:solidFill>
                  <a:prstClr val="white"/>
                </a:solidFill>
              </a:endParaRPr>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ctr" anchorCtr="0" forceAA="0" compatLnSpc="1">
              <a:prstTxWarp prst="textNoShape">
                <a:avLst/>
              </a:prstTxWarp>
              <a:noAutofit/>
            </a:bodyPr>
            <a:lstStyle/>
            <a:p>
              <a:pPr algn="ctr" defTabSz="932597">
                <a:lnSpc>
                  <a:spcPct val="90000"/>
                </a:lnSpc>
                <a:spcBef>
                  <a:spcPts val="612"/>
                </a:spcBef>
              </a:pPr>
              <a:r>
                <a:rPr lang="en-US" sz="2040" dirty="0">
                  <a:solidFill>
                    <a:prstClr val="white"/>
                  </a:solidFill>
                </a:rPr>
                <a:t>Xbox</a:t>
              </a:r>
              <a:br>
                <a:rPr lang="en-US" sz="2040" dirty="0">
                  <a:solidFill>
                    <a:prstClr val="white"/>
                  </a:solidFill>
                </a:rPr>
              </a:br>
              <a:r>
                <a:rPr lang="en-US" sz="1428" dirty="0">
                  <a:solidFill>
                    <a:prstClr val="white"/>
                  </a:solidFill>
                </a:rPr>
                <a:t>SKU</a:t>
              </a:r>
              <a:endParaRPr lang="en-US" sz="2040" dirty="0">
                <a:solidFill>
                  <a:prstClr val="white"/>
                </a:solidFill>
              </a:endParaRPr>
            </a:p>
          </p:txBody>
        </p:sp>
      </p:grpSp>
      <p:sp>
        <p:nvSpPr>
          <p:cNvPr id="16" name="Chevron 15"/>
          <p:cNvSpPr/>
          <p:nvPr/>
        </p:nvSpPr>
        <p:spPr>
          <a:xfrm>
            <a:off x="6218238" y="4544085"/>
            <a:ext cx="822340" cy="8223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932597">
              <a:lnSpc>
                <a:spcPct val="90000"/>
              </a:lnSpc>
              <a:spcBef>
                <a:spcPts val="612"/>
              </a:spcBef>
            </a:pPr>
            <a:endParaRPr lang="en-US" sz="2040" dirty="0" err="1">
              <a:solidFill>
                <a:srgbClr val="737373"/>
              </a:solidFill>
            </a:endParaRPr>
          </a:p>
        </p:txBody>
      </p:sp>
    </p:spTree>
    <p:extLst>
      <p:ext uri="{BB962C8B-B14F-4D97-AF65-F5344CB8AC3E}">
        <p14:creationId xmlns:p14="http://schemas.microsoft.com/office/powerpoint/2010/main" val="4246510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9038" y="2125662"/>
            <a:ext cx="10591799" cy="3657599"/>
          </a:xfrm>
        </p:spPr>
        <p:txBody>
          <a:bodyPr/>
          <a:lstStyle/>
          <a:p>
            <a:r>
              <a:rPr lang="en-US" sz="4000" dirty="0" smtClean="0"/>
              <a:t>Demo:</a:t>
            </a:r>
            <a:br>
              <a:rPr lang="en-US" sz="4000" dirty="0" smtClean="0"/>
            </a:br>
            <a:r>
              <a:rPr lang="en-US" sz="4000" dirty="0" smtClean="0"/>
              <a:t>Deep Linking with Voice Commands</a:t>
            </a: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319224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
            <a:ext cx="1646237" cy="524626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1715293" y="1212851"/>
            <a:ext cx="10446544" cy="2954655"/>
          </a:xfrm>
        </p:spPr>
        <p:txBody>
          <a:bodyPr/>
          <a:lstStyle/>
          <a:p>
            <a:pPr marL="0" indent="0">
              <a:buNone/>
            </a:pPr>
            <a:r>
              <a:rPr lang="en-US" dirty="0" smtClean="0">
                <a:solidFill>
                  <a:srgbClr val="0000FF"/>
                </a:solidFill>
                <a:highlight>
                  <a:srgbClr val="FFFFFF"/>
                </a:highlight>
              </a:rPr>
              <a:t>&lt;</a:t>
            </a:r>
            <a:r>
              <a:rPr lang="en-US" dirty="0">
                <a:solidFill>
                  <a:srgbClr val="A31515"/>
                </a:solidFill>
                <a:highlight>
                  <a:srgbClr val="FFFFFF"/>
                </a:highlight>
              </a:rPr>
              <a:t>Command</a:t>
            </a:r>
            <a:r>
              <a:rPr lang="en-US" dirty="0">
                <a:solidFill>
                  <a:srgbClr val="0000FF"/>
                </a:solidFill>
                <a:highlight>
                  <a:srgbClr val="FFFFFF"/>
                </a:highlight>
              </a:rPr>
              <a:t> </a:t>
            </a:r>
            <a:r>
              <a:rPr lang="en-US" dirty="0">
                <a:solidFill>
                  <a:srgbClr val="FF0000"/>
                </a:solidFill>
                <a:highlight>
                  <a:srgbClr val="FFFFFF"/>
                </a:highlight>
              </a:rPr>
              <a:t>Name</a:t>
            </a:r>
            <a:r>
              <a:rPr lang="en-US" dirty="0" smtClean="0">
                <a:solidFill>
                  <a:srgbClr val="0000FF"/>
                </a:solidFill>
                <a:highlight>
                  <a:srgbClr val="FFFFFF"/>
                </a:highlight>
              </a:rPr>
              <a:t>=</a:t>
            </a:r>
            <a:r>
              <a:rPr lang="en-US" dirty="0" smtClean="0">
                <a:solidFill>
                  <a:srgbClr val="000000"/>
                </a:solidFill>
                <a:highlight>
                  <a:srgbClr val="FFFFFF"/>
                </a:highlight>
              </a:rPr>
              <a:t>“</a:t>
            </a:r>
            <a:r>
              <a:rPr lang="en-US" dirty="0" err="1" smtClean="0">
                <a:solidFill>
                  <a:srgbClr val="0000FF"/>
                </a:solidFill>
                <a:highlight>
                  <a:srgbClr val="FFFFFF"/>
                </a:highlight>
              </a:rPr>
              <a:t>showTripToDestination</a:t>
            </a:r>
            <a:r>
              <a:rPr lang="en-US" dirty="0" smtClean="0">
                <a:solidFill>
                  <a:srgbClr val="000000"/>
                </a:solidFill>
                <a:highlight>
                  <a:srgbClr val="FFFFFF"/>
                </a:highlight>
              </a:rPr>
              <a:t>"</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smtClean="0">
                <a:solidFill>
                  <a:srgbClr val="A31515"/>
                </a:solidFill>
                <a:highlight>
                  <a:srgbClr val="FFFFFF"/>
                </a:highlight>
              </a:rPr>
              <a:t>Example</a:t>
            </a:r>
            <a:r>
              <a:rPr lang="en-US" dirty="0" smtClean="0">
                <a:solidFill>
                  <a:srgbClr val="0000FF"/>
                </a:solidFill>
                <a:highlight>
                  <a:srgbClr val="FFFFFF"/>
                </a:highlight>
              </a:rPr>
              <a:t>&gt;</a:t>
            </a:r>
            <a:r>
              <a:rPr lang="en-US" dirty="0" smtClean="0">
                <a:solidFill>
                  <a:srgbClr val="000000"/>
                </a:solidFill>
                <a:highlight>
                  <a:srgbClr val="FFFFFF"/>
                </a:highlight>
              </a:rPr>
              <a:t>Show my trip to San Francisco</a:t>
            </a:r>
            <a:r>
              <a:rPr lang="en-US" dirty="0" smtClean="0">
                <a:solidFill>
                  <a:srgbClr val="0000FF"/>
                </a:solidFill>
                <a:highlight>
                  <a:srgbClr val="FFFFFF"/>
                </a:highlight>
              </a:rPr>
              <a:t>&lt;/</a:t>
            </a:r>
            <a:r>
              <a:rPr lang="en-US" dirty="0">
                <a:solidFill>
                  <a:srgbClr val="A31515"/>
                </a:solidFill>
                <a:highlight>
                  <a:srgbClr val="FFFFFF"/>
                </a:highlight>
              </a:rPr>
              <a:t>Example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err="1" smtClean="0">
                <a:solidFill>
                  <a:srgbClr val="A31515"/>
                </a:solidFill>
                <a:highlight>
                  <a:srgbClr val="FFFFFF"/>
                </a:highlight>
              </a:rPr>
              <a:t>ListenFor</a:t>
            </a:r>
            <a:r>
              <a:rPr lang="en-US" dirty="0" smtClean="0">
                <a:solidFill>
                  <a:srgbClr val="0000FF"/>
                </a:solidFill>
                <a:highlight>
                  <a:srgbClr val="FFFFFF"/>
                </a:highlight>
              </a:rPr>
              <a:t>&gt;</a:t>
            </a:r>
            <a:r>
              <a:rPr lang="en-US" dirty="0" smtClean="0">
                <a:solidFill>
                  <a:srgbClr val="000000"/>
                </a:solidFill>
                <a:highlight>
                  <a:srgbClr val="FFFFFF"/>
                </a:highlight>
              </a:rPr>
              <a:t>show [my] trip to {destination}</a:t>
            </a:r>
            <a:r>
              <a:rPr lang="en-US" dirty="0" smtClean="0">
                <a:solidFill>
                  <a:srgbClr val="0000FF"/>
                </a:solidFill>
                <a:highlight>
                  <a:srgbClr val="FFFFFF"/>
                </a:highlight>
              </a:rPr>
              <a:t>&lt;/</a:t>
            </a:r>
            <a:r>
              <a:rPr lang="en-US" dirty="0" err="1">
                <a:solidFill>
                  <a:srgbClr val="A31515"/>
                </a:solidFill>
                <a:highlight>
                  <a:srgbClr val="FFFFFF"/>
                </a:highlight>
              </a:rPr>
              <a:t>ListenFor</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      &lt;</a:t>
            </a:r>
            <a:r>
              <a:rPr lang="en-US" dirty="0" smtClean="0">
                <a:solidFill>
                  <a:srgbClr val="A31515"/>
                </a:solidFill>
                <a:highlight>
                  <a:srgbClr val="FFFFFF"/>
                </a:highlight>
              </a:rPr>
              <a:t>Feedback</a:t>
            </a:r>
            <a:r>
              <a:rPr lang="en-US" dirty="0" smtClean="0">
                <a:solidFill>
                  <a:srgbClr val="0000FF"/>
                </a:solidFill>
                <a:highlight>
                  <a:srgbClr val="FFFFFF"/>
                </a:highlight>
              </a:rPr>
              <a:t>&gt;</a:t>
            </a:r>
            <a:r>
              <a:rPr lang="en-US" dirty="0">
                <a:solidFill>
                  <a:srgbClr val="000000"/>
                </a:solidFill>
                <a:highlight>
                  <a:srgbClr val="FFFFFF"/>
                </a:highlight>
              </a:rPr>
              <a:t>Looking for trip to {destination}</a:t>
            </a:r>
            <a:r>
              <a:rPr lang="en-US" dirty="0" smtClean="0">
                <a:solidFill>
                  <a:srgbClr val="0000FF"/>
                </a:solidFill>
                <a:highlight>
                  <a:srgbClr val="FFFFFF"/>
                </a:highlight>
              </a:rPr>
              <a:t>&lt;/</a:t>
            </a:r>
            <a:r>
              <a:rPr lang="en-US" dirty="0">
                <a:solidFill>
                  <a:srgbClr val="A31515"/>
                </a:solidFill>
                <a:highlight>
                  <a:srgbClr val="FFFFFF"/>
                </a:highlight>
              </a:rPr>
              <a:t>Feedback</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Navigate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&lt;/</a:t>
            </a:r>
            <a:r>
              <a:rPr lang="en-US" dirty="0">
                <a:solidFill>
                  <a:srgbClr val="A31515"/>
                </a:solidFill>
                <a:highlight>
                  <a:srgbClr val="FFFFFF"/>
                </a:highlight>
              </a:rPr>
              <a:t>Command</a:t>
            </a:r>
            <a:r>
              <a:rPr lang="en-US" dirty="0" smtClean="0">
                <a:solidFill>
                  <a:srgbClr val="0000FF"/>
                </a:solidFill>
                <a:highlight>
                  <a:srgbClr val="FFFFFF"/>
                </a:highlight>
              </a:rPr>
              <a:t>&gt;</a:t>
            </a:r>
          </a:p>
          <a:p>
            <a:pPr marL="0" indent="0">
              <a:buNone/>
            </a:pPr>
            <a:endParaRPr lang="en-US" dirty="0"/>
          </a:p>
        </p:txBody>
      </p:sp>
      <p:sp>
        <p:nvSpPr>
          <p:cNvPr id="2" name="Title 1"/>
          <p:cNvSpPr>
            <a:spLocks noGrp="1"/>
          </p:cNvSpPr>
          <p:nvPr>
            <p:ph type="title"/>
          </p:nvPr>
        </p:nvSpPr>
        <p:spPr>
          <a:xfrm>
            <a:off x="1646237" y="141564"/>
            <a:ext cx="11889564" cy="917575"/>
          </a:xfrm>
        </p:spPr>
        <p:txBody>
          <a:bodyPr/>
          <a:lstStyle/>
          <a:p>
            <a:r>
              <a:rPr lang="en-US" dirty="0" smtClean="0"/>
              <a:t>Voice Command Definition</a:t>
            </a:r>
            <a:endParaRPr lang="en-US" dirty="0"/>
          </a:p>
        </p:txBody>
      </p:sp>
      <p:sp>
        <p:nvSpPr>
          <p:cNvPr id="6" name="Text Placeholder 1"/>
          <p:cNvSpPr txBox="1">
            <a:spLocks/>
          </p:cNvSpPr>
          <p:nvPr/>
        </p:nvSpPr>
        <p:spPr>
          <a:xfrm>
            <a:off x="21974" y="5463653"/>
            <a:ext cx="12414501" cy="113877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sz="2000" b="1">
                <a:gradFill>
                  <a:gsLst>
                    <a:gs pos="100000">
                      <a:srgbClr val="404040"/>
                    </a:gs>
                    <a:gs pos="0">
                      <a:srgbClr val="404040"/>
                    </a:gs>
                  </a:gsLst>
                  <a:lin ang="5400000" scaled="0"/>
                </a:gradFill>
                <a:latin typeface="Segoe UI Light"/>
              </a:rPr>
              <a:t>Next Steps</a:t>
            </a:r>
            <a:r>
              <a:rPr sz="2000">
                <a:gradFill>
                  <a:gsLst>
                    <a:gs pos="100000">
                      <a:srgbClr val="404040"/>
                    </a:gs>
                    <a:gs pos="0">
                      <a:srgbClr val="404040"/>
                    </a:gs>
                  </a:gsLst>
                  <a:lin ang="5400000" scaled="0"/>
                </a:gradFill>
                <a:latin typeface="Segoe UI Light"/>
              </a:rPr>
              <a:t>:</a:t>
            </a:r>
          </a:p>
          <a:p>
            <a:r>
              <a:rPr sz="2000">
                <a:gradFill>
                  <a:gsLst>
                    <a:gs pos="100000">
                      <a:srgbClr val="404040"/>
                    </a:gs>
                    <a:gs pos="0">
                      <a:srgbClr val="404040"/>
                    </a:gs>
                  </a:gsLst>
                  <a:lin ang="5400000" scaled="0"/>
                </a:gradFill>
                <a:latin typeface="Segoe UI Light"/>
              </a:rPr>
              <a:t>Register VCD with </a:t>
            </a:r>
            <a:r>
              <a:rPr sz="1800">
                <a:solidFill>
                  <a:srgbClr val="000000"/>
                </a:solidFill>
                <a:ea typeface="Calibri" panose="020F0502020204030204" pitchFamily="34" charset="0"/>
              </a:rPr>
              <a:t>Windows.ApplicationModel.VoiceCommands.</a:t>
            </a:r>
            <a:r>
              <a:rPr sz="1800">
                <a:solidFill>
                  <a:srgbClr val="2B91AF"/>
                </a:solidFill>
                <a:ea typeface="Calibri" panose="020F0502020204030204" pitchFamily="34" charset="0"/>
              </a:rPr>
              <a:t>VoiceCommandDefinitionManager</a:t>
            </a:r>
            <a:endParaRPr sz="2000">
              <a:gradFill>
                <a:gsLst>
                  <a:gs pos="100000">
                    <a:srgbClr val="404040"/>
                  </a:gs>
                  <a:gs pos="0">
                    <a:srgbClr val="404040"/>
                  </a:gs>
                </a:gsLst>
                <a:lin ang="5400000" scaled="0"/>
              </a:gradFill>
              <a:latin typeface="Segoe UI Light"/>
            </a:endParaRPr>
          </a:p>
          <a:p>
            <a:r>
              <a:rPr sz="2000">
                <a:gradFill>
                  <a:gsLst>
                    <a:gs pos="100000">
                      <a:srgbClr val="404040"/>
                    </a:gs>
                    <a:gs pos="0">
                      <a:srgbClr val="404040"/>
                    </a:gs>
                  </a:gsLst>
                  <a:lin ang="5400000" scaled="0"/>
                </a:gradFill>
                <a:latin typeface="Segoe UI Light"/>
              </a:rPr>
              <a:t>Override </a:t>
            </a:r>
            <a:r>
              <a:rPr sz="1800" err="1">
                <a:gradFill>
                  <a:gsLst>
                    <a:gs pos="100000">
                      <a:srgbClr val="404040"/>
                    </a:gs>
                    <a:gs pos="0">
                      <a:srgbClr val="404040"/>
                    </a:gs>
                  </a:gsLst>
                  <a:lin ang="5400000" scaled="0"/>
                </a:gradFill>
              </a:rPr>
              <a:t>App.OnActivated</a:t>
            </a:r>
            <a:r>
              <a:rPr sz="1800">
                <a:gradFill>
                  <a:gsLst>
                    <a:gs pos="100000">
                      <a:srgbClr val="404040"/>
                    </a:gs>
                    <a:gs pos="0">
                      <a:srgbClr val="404040"/>
                    </a:gs>
                  </a:gsLst>
                  <a:lin ang="5400000" scaled="0"/>
                </a:gradFill>
              </a:rPr>
              <a:t>() </a:t>
            </a:r>
            <a:r>
              <a:rPr sz="2000">
                <a:gradFill>
                  <a:gsLst>
                    <a:gs pos="100000">
                      <a:srgbClr val="404040"/>
                    </a:gs>
                    <a:gs pos="0">
                      <a:srgbClr val="404040"/>
                    </a:gs>
                  </a:gsLst>
                  <a:lin ang="5400000" scaled="0"/>
                </a:gradFill>
                <a:latin typeface="Segoe UI Light"/>
              </a:rPr>
              <a:t>and launch your scenario based on context passed as name/value pairs</a:t>
            </a:r>
          </a:p>
        </p:txBody>
      </p:sp>
      <p:grpSp>
        <p:nvGrpSpPr>
          <p:cNvPr id="10" name="Group 9"/>
          <p:cNvGrpSpPr/>
          <p:nvPr/>
        </p:nvGrpSpPr>
        <p:grpSpPr>
          <a:xfrm>
            <a:off x="69056" y="141564"/>
            <a:ext cx="1447799" cy="1447799"/>
            <a:chOff x="2759075" y="2138746"/>
            <a:chExt cx="1447799" cy="1447799"/>
          </a:xfrm>
        </p:grpSpPr>
        <p:sp>
          <p:nvSpPr>
            <p:cNvPr id="11" name="Oval 10"/>
            <p:cNvSpPr/>
            <p:nvPr/>
          </p:nvSpPr>
          <p:spPr bwMode="auto">
            <a:xfrm>
              <a:off x="2759075" y="2138746"/>
              <a:ext cx="1447799" cy="1447799"/>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2" name="Oval 11"/>
            <p:cNvSpPr/>
            <p:nvPr/>
          </p:nvSpPr>
          <p:spPr bwMode="auto">
            <a:xfrm>
              <a:off x="2772055" y="2197764"/>
              <a:ext cx="1329764" cy="1329764"/>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3" name="Freeform 5"/>
            <p:cNvSpPr>
              <a:spLocks noEditPoints="1"/>
            </p:cNvSpPr>
            <p:nvPr/>
          </p:nvSpPr>
          <p:spPr bwMode="auto">
            <a:xfrm>
              <a:off x="2950633" y="2444574"/>
              <a:ext cx="959216" cy="886180"/>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sp>
        <p:nvSpPr>
          <p:cNvPr id="19" name="Freeform 18"/>
          <p:cNvSpPr/>
          <p:nvPr/>
        </p:nvSpPr>
        <p:spPr bwMode="auto">
          <a:xfrm>
            <a:off x="1646237" y="-1"/>
            <a:ext cx="10790240" cy="524626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785324" y="761303"/>
            <a:ext cx="8555396" cy="2316099"/>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nSpc>
                <a:spcPct val="90000"/>
              </a:lnSpc>
              <a:spcBef>
                <a:spcPct val="20000"/>
              </a:spcBef>
              <a:buSzPct val="90000"/>
            </a:pPr>
            <a:r>
              <a:rPr lang="en-US" sz="2100" dirty="0">
                <a:solidFill>
                  <a:srgbClr val="0000FF"/>
                </a:solidFill>
                <a:highlight>
                  <a:srgbClr val="FFFFFF"/>
                </a:highlight>
                <a:latin typeface="Consolas" pitchFamily="49" charset="0"/>
                <a:cs typeface="Consolas" pitchFamily="49" charset="0"/>
              </a:rPr>
              <a:t>&lt;</a:t>
            </a:r>
            <a:r>
              <a:rPr lang="en-US" sz="2100" dirty="0">
                <a:solidFill>
                  <a:srgbClr val="A31515"/>
                </a:solidFill>
                <a:highlight>
                  <a:srgbClr val="FFFFFF"/>
                </a:highlight>
                <a:latin typeface="Consolas" pitchFamily="49" charset="0"/>
                <a:cs typeface="Consolas" pitchFamily="49" charset="0"/>
              </a:rPr>
              <a:t>Command</a:t>
            </a:r>
            <a:r>
              <a:rPr lang="en-US" sz="2100" dirty="0">
                <a:solidFill>
                  <a:srgbClr val="0000FF"/>
                </a:solidFill>
                <a:highlight>
                  <a:srgbClr val="FFFFFF"/>
                </a:highlight>
                <a:latin typeface="Consolas" pitchFamily="49" charset="0"/>
                <a:cs typeface="Consolas" pitchFamily="49" charset="0"/>
              </a:rPr>
              <a:t> </a:t>
            </a:r>
            <a:r>
              <a:rPr lang="en-US" sz="2100" dirty="0">
                <a:solidFill>
                  <a:srgbClr val="FF0000"/>
                </a:solidFill>
                <a:highlight>
                  <a:srgbClr val="FFFFFF"/>
                </a:highlight>
                <a:latin typeface="Consolas" pitchFamily="49" charset="0"/>
                <a:cs typeface="Consolas" pitchFamily="49" charset="0"/>
              </a:rPr>
              <a:t>Name</a:t>
            </a:r>
            <a:r>
              <a:rPr lang="en-US" sz="2100" dirty="0">
                <a:solidFill>
                  <a:srgbClr val="0000FF"/>
                </a:solidFill>
                <a:highlight>
                  <a:srgbClr val="FFFFFF"/>
                </a:highlight>
                <a:latin typeface="Consolas" pitchFamily="49" charset="0"/>
                <a:cs typeface="Consolas" pitchFamily="49" charset="0"/>
              </a:rPr>
              <a:t>=</a:t>
            </a:r>
            <a:r>
              <a:rPr lang="en-US" sz="2100" dirty="0">
                <a:solidFill>
                  <a:srgbClr val="000000"/>
                </a:solidFill>
                <a:highlight>
                  <a:srgbClr val="FFFFFF"/>
                </a:highlight>
                <a:latin typeface="Consolas" pitchFamily="49" charset="0"/>
                <a:cs typeface="Consolas" pitchFamily="49" charset="0"/>
              </a:rPr>
              <a:t>“</a:t>
            </a:r>
            <a:r>
              <a:rPr lang="en-US" sz="2100" dirty="0" err="1">
                <a:solidFill>
                  <a:srgbClr val="0000FF"/>
                </a:solidFill>
                <a:highlight>
                  <a:srgbClr val="FFFFFF"/>
                </a:highlight>
                <a:latin typeface="Consolas" pitchFamily="49" charset="0"/>
                <a:cs typeface="Consolas" pitchFamily="49" charset="0"/>
              </a:rPr>
              <a:t>showTripToDestination</a:t>
            </a:r>
            <a:r>
              <a:rPr lang="en-US" sz="2100" dirty="0">
                <a:solidFill>
                  <a:srgbClr val="000000"/>
                </a:solidFill>
                <a:highlight>
                  <a:srgbClr val="FFFFFF"/>
                </a:highlight>
                <a:latin typeface="Consolas" pitchFamily="49" charset="0"/>
                <a:cs typeface="Consolas" pitchFamily="49" charset="0"/>
              </a:rPr>
              <a:t>"</a:t>
            </a:r>
            <a:r>
              <a:rPr lang="en-US" sz="2100" dirty="0">
                <a:solidFill>
                  <a:srgbClr val="0000FF"/>
                </a:solidFill>
                <a:highlight>
                  <a:srgbClr val="FFFFFF"/>
                </a:highlight>
                <a:latin typeface="Consolas" pitchFamily="49" charset="0"/>
                <a:cs typeface="Consolas" pitchFamily="49" charset="0"/>
              </a:rPr>
              <a:t>&gt;</a:t>
            </a:r>
            <a:endParaRPr lang="en-US" sz="2100" dirty="0">
              <a:solidFill>
                <a:srgbClr val="000000"/>
              </a:solidFill>
              <a:highlight>
                <a:srgbClr val="FFFFFF"/>
              </a:highlight>
              <a:latin typeface="Consolas" pitchFamily="49" charset="0"/>
              <a:cs typeface="Consolas" pitchFamily="49" charset="0"/>
            </a:endParaRPr>
          </a:p>
          <a:p>
            <a:pPr>
              <a:lnSpc>
                <a:spcPct val="90000"/>
              </a:lnSpc>
              <a:spcBef>
                <a:spcPct val="20000"/>
              </a:spcBef>
              <a:buSzPct val="90000"/>
            </a:pPr>
            <a:r>
              <a:rPr lang="en-US" sz="2100" dirty="0" smtClean="0">
                <a:solidFill>
                  <a:srgbClr val="0000FF"/>
                </a:solidFill>
                <a:highlight>
                  <a:srgbClr val="FFFFFF"/>
                </a:highlight>
                <a:latin typeface="Consolas" pitchFamily="49" charset="0"/>
                <a:cs typeface="Consolas" pitchFamily="49" charset="0"/>
              </a:rPr>
              <a:t>  &lt;</a:t>
            </a:r>
            <a:r>
              <a:rPr lang="en-US" sz="2100" dirty="0">
                <a:solidFill>
                  <a:srgbClr val="A31515"/>
                </a:solidFill>
                <a:highlight>
                  <a:srgbClr val="FFFFFF"/>
                </a:highlight>
                <a:latin typeface="Consolas" pitchFamily="49" charset="0"/>
                <a:cs typeface="Consolas" pitchFamily="49" charset="0"/>
              </a:rPr>
              <a:t>Example</a:t>
            </a:r>
            <a:r>
              <a:rPr lang="en-US" sz="2100" dirty="0">
                <a:solidFill>
                  <a:srgbClr val="0000FF"/>
                </a:solidFill>
                <a:highlight>
                  <a:srgbClr val="FFFFFF"/>
                </a:highlight>
                <a:latin typeface="Consolas" pitchFamily="49" charset="0"/>
                <a:cs typeface="Consolas" pitchFamily="49" charset="0"/>
              </a:rPr>
              <a:t>&gt;</a:t>
            </a:r>
            <a:r>
              <a:rPr lang="en-US" sz="2100" dirty="0">
                <a:solidFill>
                  <a:srgbClr val="000000"/>
                </a:solidFill>
                <a:highlight>
                  <a:srgbClr val="FFFFFF"/>
                </a:highlight>
                <a:latin typeface="Consolas" pitchFamily="49" charset="0"/>
                <a:cs typeface="Consolas" pitchFamily="49" charset="0"/>
              </a:rPr>
              <a:t>Show my trip to San Francisco</a:t>
            </a:r>
            <a:r>
              <a:rPr lang="en-US" sz="2100" dirty="0">
                <a:solidFill>
                  <a:srgbClr val="0000FF"/>
                </a:solidFill>
                <a:highlight>
                  <a:srgbClr val="FFFFFF"/>
                </a:highlight>
                <a:latin typeface="Consolas" pitchFamily="49" charset="0"/>
                <a:cs typeface="Consolas" pitchFamily="49" charset="0"/>
              </a:rPr>
              <a:t>&lt;/</a:t>
            </a:r>
            <a:r>
              <a:rPr lang="en-US" sz="2100" dirty="0">
                <a:solidFill>
                  <a:srgbClr val="A31515"/>
                </a:solidFill>
                <a:highlight>
                  <a:srgbClr val="FFFFFF"/>
                </a:highlight>
                <a:latin typeface="Consolas" pitchFamily="49" charset="0"/>
                <a:cs typeface="Consolas" pitchFamily="49" charset="0"/>
              </a:rPr>
              <a:t>Example</a:t>
            </a:r>
            <a:r>
              <a:rPr lang="en-US" sz="2100" dirty="0">
                <a:solidFill>
                  <a:srgbClr val="0000FF"/>
                </a:solidFill>
                <a:highlight>
                  <a:srgbClr val="FFFFFF"/>
                </a:highlight>
                <a:latin typeface="Consolas" pitchFamily="49" charset="0"/>
                <a:cs typeface="Consolas" pitchFamily="49" charset="0"/>
              </a:rPr>
              <a:t>&gt;</a:t>
            </a:r>
            <a:endParaRPr lang="en-US" sz="2100" dirty="0">
              <a:solidFill>
                <a:srgbClr val="000000"/>
              </a:solidFill>
              <a:highlight>
                <a:srgbClr val="FFFFFF"/>
              </a:highlight>
              <a:latin typeface="Consolas" pitchFamily="49" charset="0"/>
              <a:cs typeface="Consolas" pitchFamily="49" charset="0"/>
            </a:endParaRPr>
          </a:p>
          <a:p>
            <a:pPr>
              <a:lnSpc>
                <a:spcPct val="90000"/>
              </a:lnSpc>
              <a:spcBef>
                <a:spcPct val="20000"/>
              </a:spcBef>
              <a:buSzPct val="90000"/>
            </a:pPr>
            <a:r>
              <a:rPr lang="en-US" sz="2100" dirty="0" smtClean="0">
                <a:solidFill>
                  <a:srgbClr val="0000FF"/>
                </a:solidFill>
                <a:highlight>
                  <a:srgbClr val="FFFFFF"/>
                </a:highlight>
                <a:latin typeface="Consolas" pitchFamily="49" charset="0"/>
                <a:cs typeface="Consolas" pitchFamily="49" charset="0"/>
              </a:rPr>
              <a:t>  &lt;</a:t>
            </a:r>
            <a:r>
              <a:rPr lang="en-US" sz="2100" dirty="0" err="1">
                <a:solidFill>
                  <a:srgbClr val="A31515"/>
                </a:solidFill>
                <a:highlight>
                  <a:srgbClr val="FFFFFF"/>
                </a:highlight>
                <a:latin typeface="Consolas" pitchFamily="49" charset="0"/>
                <a:cs typeface="Consolas" pitchFamily="49" charset="0"/>
              </a:rPr>
              <a:t>ListenFor</a:t>
            </a:r>
            <a:r>
              <a:rPr lang="en-US" sz="2100" dirty="0">
                <a:solidFill>
                  <a:srgbClr val="0000FF"/>
                </a:solidFill>
                <a:highlight>
                  <a:srgbClr val="FFFFFF"/>
                </a:highlight>
                <a:latin typeface="Consolas" pitchFamily="49" charset="0"/>
                <a:cs typeface="Consolas" pitchFamily="49" charset="0"/>
              </a:rPr>
              <a:t>&gt;</a:t>
            </a:r>
            <a:r>
              <a:rPr lang="en-US" sz="2100" dirty="0">
                <a:solidFill>
                  <a:srgbClr val="000000"/>
                </a:solidFill>
                <a:highlight>
                  <a:srgbClr val="FFFFFF"/>
                </a:highlight>
                <a:latin typeface="Consolas" pitchFamily="49" charset="0"/>
                <a:cs typeface="Consolas" pitchFamily="49" charset="0"/>
              </a:rPr>
              <a:t>show [my] trip to </a:t>
            </a:r>
            <a:r>
              <a:rPr lang="en-US" sz="2100" dirty="0" smtClean="0">
                <a:solidFill>
                  <a:srgbClr val="000000"/>
                </a:solidFill>
                <a:highlight>
                  <a:srgbClr val="FFFFFF"/>
                </a:highlight>
                <a:latin typeface="Consolas" pitchFamily="49" charset="0"/>
                <a:cs typeface="Consolas" pitchFamily="49" charset="0"/>
              </a:rPr>
              <a:t>{destination</a:t>
            </a:r>
            <a:r>
              <a:rPr lang="en-US" sz="2100" dirty="0">
                <a:solidFill>
                  <a:srgbClr val="000000"/>
                </a:solidFill>
                <a:highlight>
                  <a:srgbClr val="FFFFFF"/>
                </a:highlight>
                <a:latin typeface="Consolas" pitchFamily="49" charset="0"/>
                <a:cs typeface="Consolas" pitchFamily="49" charset="0"/>
              </a:rPr>
              <a:t>}</a:t>
            </a:r>
            <a:r>
              <a:rPr lang="en-US" sz="2100" dirty="0">
                <a:solidFill>
                  <a:srgbClr val="0000FF"/>
                </a:solidFill>
                <a:highlight>
                  <a:srgbClr val="FFFFFF"/>
                </a:highlight>
                <a:latin typeface="Consolas" pitchFamily="49" charset="0"/>
                <a:cs typeface="Consolas" pitchFamily="49" charset="0"/>
              </a:rPr>
              <a:t>&lt;/</a:t>
            </a:r>
            <a:r>
              <a:rPr lang="en-US" sz="2100" dirty="0" err="1">
                <a:solidFill>
                  <a:srgbClr val="A31515"/>
                </a:solidFill>
                <a:highlight>
                  <a:srgbClr val="FFFFFF"/>
                </a:highlight>
                <a:latin typeface="Consolas" pitchFamily="49" charset="0"/>
                <a:cs typeface="Consolas" pitchFamily="49" charset="0"/>
              </a:rPr>
              <a:t>ListenFor</a:t>
            </a:r>
            <a:r>
              <a:rPr lang="en-US" sz="2100" dirty="0">
                <a:solidFill>
                  <a:srgbClr val="0000FF"/>
                </a:solidFill>
                <a:highlight>
                  <a:srgbClr val="FFFFFF"/>
                </a:highlight>
                <a:latin typeface="Consolas" pitchFamily="49" charset="0"/>
                <a:cs typeface="Consolas" pitchFamily="49" charset="0"/>
              </a:rPr>
              <a:t>&gt;</a:t>
            </a:r>
            <a:endParaRPr lang="en-US" sz="2100" dirty="0">
              <a:solidFill>
                <a:srgbClr val="000000"/>
              </a:solidFill>
              <a:highlight>
                <a:srgbClr val="FFFFFF"/>
              </a:highlight>
              <a:latin typeface="Consolas" pitchFamily="49" charset="0"/>
              <a:cs typeface="Consolas" pitchFamily="49" charset="0"/>
            </a:endParaRPr>
          </a:p>
          <a:p>
            <a:pPr>
              <a:lnSpc>
                <a:spcPct val="90000"/>
              </a:lnSpc>
              <a:spcBef>
                <a:spcPct val="20000"/>
              </a:spcBef>
              <a:buSzPct val="90000"/>
            </a:pPr>
            <a:r>
              <a:rPr lang="en-US" sz="2100" dirty="0" smtClean="0">
                <a:solidFill>
                  <a:srgbClr val="0000FF"/>
                </a:solidFill>
                <a:highlight>
                  <a:srgbClr val="FFFFFF"/>
                </a:highlight>
                <a:latin typeface="Consolas" pitchFamily="49" charset="0"/>
                <a:cs typeface="Consolas" pitchFamily="49" charset="0"/>
              </a:rPr>
              <a:t>  &lt;</a:t>
            </a:r>
            <a:r>
              <a:rPr lang="en-US" sz="2100" dirty="0">
                <a:solidFill>
                  <a:srgbClr val="A31515"/>
                </a:solidFill>
                <a:highlight>
                  <a:srgbClr val="FFFFFF"/>
                </a:highlight>
                <a:latin typeface="Consolas" pitchFamily="49" charset="0"/>
                <a:cs typeface="Consolas" pitchFamily="49" charset="0"/>
              </a:rPr>
              <a:t>Feedback</a:t>
            </a:r>
            <a:r>
              <a:rPr lang="en-US" sz="2100" dirty="0">
                <a:solidFill>
                  <a:srgbClr val="0000FF"/>
                </a:solidFill>
                <a:highlight>
                  <a:srgbClr val="FFFFFF"/>
                </a:highlight>
                <a:latin typeface="Consolas" pitchFamily="49" charset="0"/>
                <a:cs typeface="Consolas" pitchFamily="49" charset="0"/>
              </a:rPr>
              <a:t>&gt;</a:t>
            </a:r>
            <a:r>
              <a:rPr lang="en-US" sz="2100" dirty="0">
                <a:solidFill>
                  <a:srgbClr val="000000"/>
                </a:solidFill>
                <a:highlight>
                  <a:srgbClr val="FFFFFF"/>
                </a:highlight>
                <a:latin typeface="Consolas" pitchFamily="49" charset="0"/>
                <a:cs typeface="Consolas" pitchFamily="49" charset="0"/>
              </a:rPr>
              <a:t>Looking for trip to {destination}</a:t>
            </a:r>
            <a:r>
              <a:rPr lang="en-US" sz="2100" dirty="0">
                <a:solidFill>
                  <a:srgbClr val="0000FF"/>
                </a:solidFill>
                <a:highlight>
                  <a:srgbClr val="FFFFFF"/>
                </a:highlight>
                <a:latin typeface="Consolas" pitchFamily="49" charset="0"/>
                <a:cs typeface="Consolas" pitchFamily="49" charset="0"/>
              </a:rPr>
              <a:t>&lt;/</a:t>
            </a:r>
            <a:r>
              <a:rPr lang="en-US" sz="2100" dirty="0">
                <a:solidFill>
                  <a:srgbClr val="A31515"/>
                </a:solidFill>
                <a:highlight>
                  <a:srgbClr val="FFFFFF"/>
                </a:highlight>
                <a:latin typeface="Consolas" pitchFamily="49" charset="0"/>
                <a:cs typeface="Consolas" pitchFamily="49" charset="0"/>
              </a:rPr>
              <a:t>Feedback</a:t>
            </a:r>
            <a:r>
              <a:rPr lang="en-US" sz="2100" dirty="0">
                <a:solidFill>
                  <a:srgbClr val="0000FF"/>
                </a:solidFill>
                <a:highlight>
                  <a:srgbClr val="FFFFFF"/>
                </a:highlight>
                <a:latin typeface="Consolas" pitchFamily="49" charset="0"/>
                <a:cs typeface="Consolas" pitchFamily="49" charset="0"/>
              </a:rPr>
              <a:t>&gt;</a:t>
            </a:r>
            <a:endParaRPr lang="en-US" sz="2100" dirty="0">
              <a:solidFill>
                <a:srgbClr val="000000"/>
              </a:solidFill>
              <a:highlight>
                <a:srgbClr val="FFFFFF"/>
              </a:highlight>
              <a:latin typeface="Consolas" pitchFamily="49" charset="0"/>
              <a:cs typeface="Consolas" pitchFamily="49" charset="0"/>
            </a:endParaRPr>
          </a:p>
          <a:p>
            <a:pPr>
              <a:lnSpc>
                <a:spcPct val="90000"/>
              </a:lnSpc>
              <a:spcBef>
                <a:spcPct val="20000"/>
              </a:spcBef>
              <a:buSzPct val="90000"/>
            </a:pPr>
            <a:r>
              <a:rPr lang="en-US" sz="2100" dirty="0" smtClean="0">
                <a:solidFill>
                  <a:srgbClr val="0000FF"/>
                </a:solidFill>
                <a:highlight>
                  <a:srgbClr val="FFFFFF"/>
                </a:highlight>
                <a:latin typeface="Consolas" pitchFamily="49" charset="0"/>
                <a:cs typeface="Consolas" pitchFamily="49" charset="0"/>
              </a:rPr>
              <a:t>  &lt;</a:t>
            </a:r>
            <a:r>
              <a:rPr lang="en-US" sz="2100" dirty="0">
                <a:solidFill>
                  <a:srgbClr val="A31515"/>
                </a:solidFill>
                <a:highlight>
                  <a:srgbClr val="FFFFFF"/>
                </a:highlight>
                <a:latin typeface="Consolas" pitchFamily="49" charset="0"/>
                <a:cs typeface="Consolas" pitchFamily="49" charset="0"/>
              </a:rPr>
              <a:t>Navigate</a:t>
            </a:r>
            <a:r>
              <a:rPr lang="en-US" sz="2100" dirty="0">
                <a:solidFill>
                  <a:srgbClr val="0000FF"/>
                </a:solidFill>
                <a:highlight>
                  <a:srgbClr val="FFFFFF"/>
                </a:highlight>
                <a:latin typeface="Consolas" pitchFamily="49" charset="0"/>
                <a:cs typeface="Consolas" pitchFamily="49" charset="0"/>
              </a:rPr>
              <a:t>/&gt;</a:t>
            </a:r>
            <a:endParaRPr lang="en-US" sz="2100" dirty="0">
              <a:solidFill>
                <a:srgbClr val="000000"/>
              </a:solidFill>
              <a:highlight>
                <a:srgbClr val="FFFFFF"/>
              </a:highlight>
              <a:latin typeface="Consolas" pitchFamily="49" charset="0"/>
              <a:cs typeface="Consolas" pitchFamily="49" charset="0"/>
            </a:endParaRPr>
          </a:p>
          <a:p>
            <a:pPr>
              <a:lnSpc>
                <a:spcPct val="90000"/>
              </a:lnSpc>
              <a:spcBef>
                <a:spcPct val="20000"/>
              </a:spcBef>
              <a:buSzPct val="90000"/>
            </a:pPr>
            <a:r>
              <a:rPr lang="en-US" sz="2100" dirty="0" smtClean="0">
                <a:solidFill>
                  <a:srgbClr val="0000FF"/>
                </a:solidFill>
                <a:highlight>
                  <a:srgbClr val="FFFFFF"/>
                </a:highlight>
                <a:latin typeface="Consolas" pitchFamily="49" charset="0"/>
                <a:cs typeface="Consolas" pitchFamily="49" charset="0"/>
              </a:rPr>
              <a:t>&lt;/</a:t>
            </a:r>
            <a:r>
              <a:rPr lang="en-US" sz="2100" dirty="0">
                <a:solidFill>
                  <a:srgbClr val="A31515"/>
                </a:solidFill>
                <a:highlight>
                  <a:srgbClr val="FFFFFF"/>
                </a:highlight>
                <a:latin typeface="Consolas" pitchFamily="49" charset="0"/>
                <a:cs typeface="Consolas" pitchFamily="49" charset="0"/>
              </a:rPr>
              <a:t>Command</a:t>
            </a:r>
            <a:r>
              <a:rPr lang="en-US" sz="2100" dirty="0" smtClean="0">
                <a:solidFill>
                  <a:srgbClr val="0000FF"/>
                </a:solidFill>
                <a:highlight>
                  <a:srgbClr val="FFFFFF"/>
                </a:highlight>
                <a:latin typeface="Consolas" pitchFamily="49" charset="0"/>
                <a:cs typeface="Consolas" pitchFamily="49" charset="0"/>
              </a:rPr>
              <a:t>&gt;</a:t>
            </a:r>
            <a:endParaRPr lang="en-US" sz="20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sp>
        <p:nvSpPr>
          <p:cNvPr id="16" name="TextBox 15"/>
          <p:cNvSpPr txBox="1"/>
          <p:nvPr/>
        </p:nvSpPr>
        <p:spPr>
          <a:xfrm>
            <a:off x="1785324" y="3088750"/>
            <a:ext cx="8559100" cy="2157514"/>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Command</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Logical unit of user “intent</a:t>
            </a:r>
            <a:r>
              <a:rPr lang="en-US" sz="1600" dirty="0" smtClean="0">
                <a:gradFill>
                  <a:gsLst>
                    <a:gs pos="0">
                      <a:srgbClr val="FFFFFF"/>
                    </a:gs>
                    <a:gs pos="100000">
                      <a:srgbClr val="FFFFFF"/>
                    </a:gs>
                  </a:gsLst>
                  <a:lin ang="5400000" scaled="1"/>
                </a:gradFill>
              </a:rPr>
              <a:t>”.  Contains </a:t>
            </a:r>
            <a:r>
              <a:rPr lang="en-US" sz="1600" dirty="0">
                <a:gradFill>
                  <a:gsLst>
                    <a:gs pos="0">
                      <a:srgbClr val="FFFFFF"/>
                    </a:gs>
                    <a:gs pos="100000">
                      <a:srgbClr val="FFFFFF"/>
                    </a:gs>
                  </a:gsLst>
                  <a:lin ang="5400000" scaled="1"/>
                </a:gradFill>
              </a:rPr>
              <a:t>…</a:t>
            </a:r>
          </a:p>
          <a:p>
            <a:pPr marL="694971" lvl="1"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 What the user says to Cortana</a:t>
            </a:r>
          </a:p>
          <a:p>
            <a:pPr marL="694971" lvl="1"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 What Cortana says in response</a:t>
            </a:r>
          </a:p>
          <a:p>
            <a:pPr marL="694971" lvl="1"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 What action Cortana will </a:t>
            </a:r>
            <a:r>
              <a:rPr lang="en-US" sz="1600" dirty="0" smtClean="0">
                <a:gradFill>
                  <a:gsLst>
                    <a:gs pos="0">
                      <a:srgbClr val="FFFFFF"/>
                    </a:gs>
                    <a:gs pos="100000">
                      <a:srgbClr val="FFFFFF"/>
                    </a:gs>
                  </a:gsLst>
                  <a:lin ang="5400000" scaled="1"/>
                </a:gradFill>
              </a:rPr>
              <a:t>perform, i.e. </a:t>
            </a:r>
          </a:p>
          <a:p>
            <a:pPr lvl="1">
              <a:lnSpc>
                <a:spcPct val="90000"/>
              </a:lnSpc>
              <a:spcAft>
                <a:spcPts val="600"/>
              </a:spcAft>
            </a:pPr>
            <a:r>
              <a:rPr lang="en-US" sz="1600" dirty="0">
                <a:gradFill>
                  <a:gsLst>
                    <a:gs pos="0">
                      <a:srgbClr val="FFFFFF"/>
                    </a:gs>
                    <a:gs pos="100000">
                      <a:srgbClr val="FFFFFF"/>
                    </a:gs>
                  </a:gsLst>
                  <a:lin ang="5400000" scaled="1"/>
                </a:gradFill>
              </a:rPr>
              <a:t> </a:t>
            </a:r>
            <a:r>
              <a:rPr lang="en-US" sz="1600" dirty="0" smtClean="0">
                <a:gradFill>
                  <a:gsLst>
                    <a:gs pos="0">
                      <a:srgbClr val="FFFFFF"/>
                    </a:gs>
                    <a:gs pos="100000">
                      <a:srgbClr val="FFFFFF"/>
                    </a:gs>
                  </a:gsLst>
                  <a:lin ang="5400000" scaled="1"/>
                </a:gradFill>
              </a:rPr>
              <a:t>     &lt;</a:t>
            </a:r>
            <a:r>
              <a:rPr lang="en-US" sz="1600" dirty="0">
                <a:gradFill>
                  <a:gsLst>
                    <a:gs pos="0">
                      <a:srgbClr val="FFFFFF"/>
                    </a:gs>
                    <a:gs pos="100000">
                      <a:srgbClr val="FFFFFF"/>
                    </a:gs>
                  </a:gsLst>
                  <a:lin ang="5400000" scaled="1"/>
                </a:gradFill>
              </a:rPr>
              <a:t>Navigate/&gt; element indicates it is a foreground voice </a:t>
            </a:r>
            <a:r>
              <a:rPr lang="en-US" sz="1600" dirty="0" smtClean="0">
                <a:gradFill>
                  <a:gsLst>
                    <a:gs pos="0">
                      <a:srgbClr val="FFFFFF"/>
                    </a:gs>
                    <a:gs pos="100000">
                      <a:srgbClr val="FFFFFF"/>
                    </a:gs>
                  </a:gsLst>
                  <a:lin ang="5400000" scaled="1"/>
                </a:gradFill>
              </a:rPr>
              <a:t>command</a:t>
            </a:r>
            <a:endParaRPr lang="en-US" sz="1600"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23344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9038" y="2125662"/>
            <a:ext cx="10591799" cy="3657599"/>
          </a:xfrm>
        </p:spPr>
        <p:txBody>
          <a:bodyPr/>
          <a:lstStyle/>
          <a:p>
            <a:r>
              <a:rPr lang="en-US" sz="4000" dirty="0" smtClean="0"/>
              <a:t>Demo: </a:t>
            </a:r>
            <a:br>
              <a:rPr lang="en-US" sz="4000" dirty="0" smtClean="0"/>
            </a:br>
            <a:r>
              <a:rPr lang="en-US" sz="4000" dirty="0" smtClean="0"/>
              <a:t>Cortana + Windows Web Apps </a:t>
            </a:r>
            <a:br>
              <a:rPr lang="en-US" sz="4000" dirty="0" smtClean="0"/>
            </a:br>
            <a:r>
              <a:rPr lang="en-US" sz="4000" dirty="0" smtClean="0"/>
              <a:t/>
            </a:r>
            <a:br>
              <a:rPr lang="en-US" sz="4000" dirty="0" smtClean="0"/>
            </a:br>
            <a:endParaRPr lang="en-US" sz="4000" dirty="0"/>
          </a:p>
        </p:txBody>
      </p:sp>
    </p:spTree>
    <p:extLst>
      <p:ext uri="{BB962C8B-B14F-4D97-AF65-F5344CB8AC3E}">
        <p14:creationId xmlns:p14="http://schemas.microsoft.com/office/powerpoint/2010/main" val="261543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26348" y="1668463"/>
            <a:ext cx="9592690" cy="5029200"/>
          </a:xfrm>
        </p:spPr>
        <p:txBody>
          <a:bodyPr/>
          <a:lstStyle/>
          <a:p>
            <a:r>
              <a:rPr lang="en-US" sz="3600" dirty="0" smtClean="0"/>
              <a:t>Windows Web Apps can take advantage of VCD-based App activation with little effort. </a:t>
            </a:r>
          </a:p>
          <a:p>
            <a:endParaRPr lang="en-US" sz="3600" dirty="0" smtClean="0"/>
          </a:p>
          <a:p>
            <a:r>
              <a:rPr lang="en-US" sz="3600" dirty="0" smtClean="0"/>
              <a:t>Simply drop </a:t>
            </a:r>
            <a:r>
              <a:rPr lang="en-US" sz="3600" dirty="0"/>
              <a:t>a VCD file </a:t>
            </a:r>
            <a:r>
              <a:rPr lang="en-US" sz="3600" dirty="0" smtClean="0"/>
              <a:t>on your website</a:t>
            </a:r>
            <a:r>
              <a:rPr lang="en-US" sz="3600" dirty="0"/>
              <a:t>, </a:t>
            </a:r>
            <a:r>
              <a:rPr lang="en-US" sz="3600" dirty="0" smtClean="0"/>
              <a:t>add a meta </a:t>
            </a:r>
            <a:r>
              <a:rPr lang="en-US" sz="3600" dirty="0"/>
              <a:t>tag to the </a:t>
            </a:r>
            <a:r>
              <a:rPr lang="en-US" sz="3600" dirty="0" smtClean="0"/>
              <a:t>HTML pointing to the VCD. </a:t>
            </a:r>
          </a:p>
        </p:txBody>
      </p:sp>
      <p:sp>
        <p:nvSpPr>
          <p:cNvPr id="3" name="Title 2"/>
          <p:cNvSpPr>
            <a:spLocks noGrp="1"/>
          </p:cNvSpPr>
          <p:nvPr>
            <p:ph type="title"/>
          </p:nvPr>
        </p:nvSpPr>
        <p:spPr/>
        <p:txBody>
          <a:bodyPr/>
          <a:lstStyle/>
          <a:p>
            <a:r>
              <a:rPr lang="en-US" dirty="0"/>
              <a:t>Voice </a:t>
            </a:r>
            <a:r>
              <a:rPr lang="en-US" dirty="0" smtClean="0"/>
              <a:t>Commands for Windows Web Apps</a:t>
            </a:r>
            <a:endParaRPr lang="en-US" dirty="0"/>
          </a:p>
        </p:txBody>
      </p:sp>
      <p:sp>
        <p:nvSpPr>
          <p:cNvPr id="4" name="Text Placeholder 3"/>
          <p:cNvSpPr>
            <a:spLocks noGrp="1"/>
          </p:cNvSpPr>
          <p:nvPr>
            <p:ph type="body" sz="quarter" idx="11"/>
          </p:nvPr>
        </p:nvSpPr>
        <p:spPr/>
        <p:txBody>
          <a:bodyPr/>
          <a:lstStyle/>
          <a:p>
            <a:r>
              <a:rPr lang="en-US" dirty="0" smtClean="0"/>
              <a:t>Deep </a:t>
            </a:r>
            <a:r>
              <a:rPr lang="en-US" dirty="0"/>
              <a:t>linking </a:t>
            </a:r>
            <a:r>
              <a:rPr lang="en-US" dirty="0" smtClean="0"/>
              <a:t>with Voice Commands for Windows Web Apps</a:t>
            </a:r>
          </a:p>
          <a:p>
            <a:endParaRPr lang="en-US" dirty="0"/>
          </a:p>
          <a:p>
            <a:endParaRPr lang="en-US" dirty="0"/>
          </a:p>
        </p:txBody>
      </p:sp>
    </p:spTree>
    <p:extLst>
      <p:ext uri="{BB962C8B-B14F-4D97-AF65-F5344CB8AC3E}">
        <p14:creationId xmlns:p14="http://schemas.microsoft.com/office/powerpoint/2010/main" val="1952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smtClean="0"/>
              <a:t>Completing tasks in Cortana </a:t>
            </a:r>
            <a:endParaRPr lang="en-US" sz="4400" dirty="0"/>
          </a:p>
        </p:txBody>
      </p:sp>
      <p:sp>
        <p:nvSpPr>
          <p:cNvPr id="11" name="Text Placeholder 10"/>
          <p:cNvSpPr>
            <a:spLocks noGrp="1"/>
          </p:cNvSpPr>
          <p:nvPr>
            <p:ph type="body" sz="quarter" idx="10"/>
          </p:nvPr>
        </p:nvSpPr>
        <p:spPr>
          <a:xfrm>
            <a:off x="269832" y="1500752"/>
            <a:ext cx="6349751" cy="3711785"/>
          </a:xfrm>
        </p:spPr>
        <p:txBody>
          <a:bodyPr/>
          <a:lstStyle/>
          <a:p>
            <a:r>
              <a:rPr lang="en-US" sz="3600" dirty="0" smtClean="0"/>
              <a:t>Introducing new capabilities that enable apps to complete tasks within Cortana. </a:t>
            </a:r>
          </a:p>
          <a:p>
            <a:r>
              <a:rPr lang="en-US" sz="3600" dirty="0" smtClean="0"/>
              <a:t>Capabilities include:  </a:t>
            </a:r>
          </a:p>
          <a:p>
            <a:pPr lvl="1"/>
            <a:r>
              <a:rPr lang="en-US" sz="2800" dirty="0" smtClean="0">
                <a:latin typeface="+mj-lt"/>
              </a:rPr>
              <a:t>APIs for task workflow</a:t>
            </a:r>
          </a:p>
          <a:p>
            <a:pPr lvl="1"/>
            <a:r>
              <a:rPr lang="en-US" sz="2800" dirty="0" smtClean="0">
                <a:latin typeface="+mj-lt"/>
              </a:rPr>
              <a:t>UI templates</a:t>
            </a:r>
          </a:p>
          <a:p>
            <a:pPr lvl="1"/>
            <a:r>
              <a:rPr lang="en-US" sz="2800" dirty="0" smtClean="0">
                <a:latin typeface="+mj-lt"/>
              </a:rPr>
              <a:t>Speech interactivity model</a:t>
            </a:r>
            <a:endParaRPr lang="en-US" sz="2800" dirty="0">
              <a:latin typeface="+mj-lt"/>
            </a:endParaRPr>
          </a:p>
        </p:txBody>
      </p:sp>
      <p:pic>
        <p:nvPicPr>
          <p:cNvPr id="38" name="Picture 37"/>
          <p:cNvPicPr>
            <a:picLocks noChangeAspect="1"/>
          </p:cNvPicPr>
          <p:nvPr/>
        </p:nvPicPr>
        <p:blipFill>
          <a:blip r:embed="rId2"/>
          <a:stretch>
            <a:fillRect/>
          </a:stretch>
        </p:blipFill>
        <p:spPr>
          <a:xfrm>
            <a:off x="7208837" y="1901873"/>
            <a:ext cx="2821259" cy="5029200"/>
          </a:xfrm>
          <a:prstGeom prst="rect">
            <a:avLst/>
          </a:prstGeom>
        </p:spPr>
      </p:pic>
      <p:sp>
        <p:nvSpPr>
          <p:cNvPr id="39" name="TextBox 38"/>
          <p:cNvSpPr txBox="1"/>
          <p:nvPr/>
        </p:nvSpPr>
        <p:spPr>
          <a:xfrm>
            <a:off x="7618783" y="2442947"/>
            <a:ext cx="2192039" cy="169277"/>
          </a:xfrm>
          <a:prstGeom prst="rect">
            <a:avLst/>
          </a:prstGeom>
          <a:noFill/>
          <a:ln>
            <a:noFill/>
          </a:ln>
        </p:spPr>
        <p:txBody>
          <a:bodyPr wrap="square" lIns="0" tIns="0" rIns="0" bIns="0" rtlCol="0">
            <a:spAutoFit/>
          </a:bodyPr>
          <a:lstStyle/>
          <a:p>
            <a:r>
              <a:rPr lang="en-US" sz="1100" dirty="0" smtClean="0">
                <a:solidFill>
                  <a:srgbClr val="404040"/>
                </a:solidFill>
                <a:cs typeface="Segoe UI" panose="020B0502040204020203" pitchFamily="34" charset="0"/>
              </a:rPr>
              <a:t> Here are your upcoming trips.</a:t>
            </a:r>
            <a:endParaRPr lang="en-US" sz="1100" dirty="0">
              <a:solidFill>
                <a:srgbClr val="404040"/>
              </a:solidFill>
              <a:cs typeface="Segoe UI" panose="020B0502040204020203" pitchFamily="34" charset="0"/>
            </a:endParaRPr>
          </a:p>
        </p:txBody>
      </p:sp>
      <p:grpSp>
        <p:nvGrpSpPr>
          <p:cNvPr id="40" name="Group 39"/>
          <p:cNvGrpSpPr/>
          <p:nvPr/>
        </p:nvGrpSpPr>
        <p:grpSpPr>
          <a:xfrm>
            <a:off x="8111412" y="2762676"/>
            <a:ext cx="999643" cy="402710"/>
            <a:chOff x="4902678" y="9334755"/>
            <a:chExt cx="869612" cy="435838"/>
          </a:xfrm>
        </p:grpSpPr>
        <p:sp>
          <p:nvSpPr>
            <p:cNvPr id="41" name="Rectangle 40"/>
            <p:cNvSpPr/>
            <p:nvPr/>
          </p:nvSpPr>
          <p:spPr>
            <a:xfrm>
              <a:off x="4911612" y="9504117"/>
              <a:ext cx="860678" cy="266476"/>
            </a:xfrm>
            <a:prstGeom prst="rect">
              <a:avLst/>
            </a:prstGeom>
          </p:spPr>
          <p:txBody>
            <a:bodyPr wrap="none">
              <a:spAutoFit/>
            </a:bodyPr>
            <a:lstStyle/>
            <a:p>
              <a:r>
                <a:rPr lang="en-US" sz="1000" dirty="0" smtClean="0">
                  <a:solidFill>
                    <a:prstClr val="white">
                      <a:lumMod val="50000"/>
                    </a:prstClr>
                  </a:solidFill>
                  <a:cs typeface="Segoe UI" panose="020B0502040204020203" pitchFamily="34" charset="0"/>
                </a:rPr>
                <a:t>May 14</a:t>
              </a:r>
              <a:r>
                <a:rPr lang="en-US" sz="1000" baseline="30000" dirty="0" smtClean="0">
                  <a:solidFill>
                    <a:prstClr val="white">
                      <a:lumMod val="50000"/>
                    </a:prstClr>
                  </a:solidFill>
                  <a:cs typeface="Segoe UI" panose="020B0502040204020203" pitchFamily="34" charset="0"/>
                </a:rPr>
                <a:t>th</a:t>
              </a:r>
              <a:r>
                <a:rPr lang="en-US" sz="1000" dirty="0" smtClean="0">
                  <a:solidFill>
                    <a:prstClr val="white">
                      <a:lumMod val="50000"/>
                    </a:prstClr>
                  </a:solidFill>
                  <a:cs typeface="Segoe UI" panose="020B0502040204020203" pitchFamily="34" charset="0"/>
                </a:rPr>
                <a:t> 2015</a:t>
              </a:r>
              <a:endParaRPr lang="en-US" sz="1000" dirty="0">
                <a:solidFill>
                  <a:prstClr val="white">
                    <a:lumMod val="50000"/>
                  </a:prstClr>
                </a:solidFill>
                <a:cs typeface="Segoe UI" panose="020B0502040204020203" pitchFamily="34" charset="0"/>
              </a:endParaRPr>
            </a:p>
          </p:txBody>
        </p:sp>
        <p:sp>
          <p:nvSpPr>
            <p:cNvPr id="42" name="Rectangle 41"/>
            <p:cNvSpPr/>
            <p:nvPr/>
          </p:nvSpPr>
          <p:spPr>
            <a:xfrm>
              <a:off x="4902678" y="9334755"/>
              <a:ext cx="671028" cy="274804"/>
            </a:xfrm>
            <a:prstGeom prst="rect">
              <a:avLst/>
            </a:prstGeom>
          </p:spPr>
          <p:txBody>
            <a:bodyPr wrap="none">
              <a:spAutoFit/>
            </a:bodyPr>
            <a:lstStyle/>
            <a:p>
              <a:r>
                <a:rPr lang="en-US" sz="1050" dirty="0" smtClean="0">
                  <a:solidFill>
                    <a:srgbClr val="404040"/>
                  </a:solidFill>
                  <a:cs typeface="Segoe UI" panose="020B0502040204020203" pitchFamily="34" charset="0"/>
                </a:rPr>
                <a:t>Las Vegas</a:t>
              </a:r>
              <a:endParaRPr lang="en-US" sz="1050" dirty="0">
                <a:solidFill>
                  <a:srgbClr val="404040"/>
                </a:solidFill>
                <a:cs typeface="Segoe UI" panose="020B0502040204020203" pitchFamily="34" charset="0"/>
              </a:endParaRPr>
            </a:p>
          </p:txBody>
        </p:sp>
      </p:grpSp>
      <p:grpSp>
        <p:nvGrpSpPr>
          <p:cNvPr id="43" name="Group 42"/>
          <p:cNvGrpSpPr/>
          <p:nvPr/>
        </p:nvGrpSpPr>
        <p:grpSpPr>
          <a:xfrm>
            <a:off x="8100262" y="3374357"/>
            <a:ext cx="999643" cy="402710"/>
            <a:chOff x="4902678" y="9334755"/>
            <a:chExt cx="869612" cy="435838"/>
          </a:xfrm>
        </p:grpSpPr>
        <p:sp>
          <p:nvSpPr>
            <p:cNvPr id="44" name="Rectangle 43"/>
            <p:cNvSpPr/>
            <p:nvPr/>
          </p:nvSpPr>
          <p:spPr>
            <a:xfrm>
              <a:off x="4911612" y="9504117"/>
              <a:ext cx="860678" cy="266476"/>
            </a:xfrm>
            <a:prstGeom prst="rect">
              <a:avLst/>
            </a:prstGeom>
          </p:spPr>
          <p:txBody>
            <a:bodyPr wrap="none">
              <a:spAutoFit/>
            </a:bodyPr>
            <a:lstStyle/>
            <a:p>
              <a:r>
                <a:rPr lang="en-US" sz="1000" dirty="0" smtClean="0">
                  <a:solidFill>
                    <a:prstClr val="white">
                      <a:lumMod val="50000"/>
                    </a:prstClr>
                  </a:solidFill>
                  <a:cs typeface="Segoe UI" panose="020B0502040204020203" pitchFamily="34" charset="0"/>
                </a:rPr>
                <a:t>May 28</a:t>
              </a:r>
              <a:r>
                <a:rPr lang="en-US" sz="1000" baseline="30000" dirty="0" smtClean="0">
                  <a:solidFill>
                    <a:prstClr val="white">
                      <a:lumMod val="50000"/>
                    </a:prstClr>
                  </a:solidFill>
                  <a:cs typeface="Segoe UI" panose="020B0502040204020203" pitchFamily="34" charset="0"/>
                </a:rPr>
                <a:t>th</a:t>
              </a:r>
              <a:r>
                <a:rPr lang="en-US" sz="1000" dirty="0" smtClean="0">
                  <a:solidFill>
                    <a:prstClr val="white">
                      <a:lumMod val="50000"/>
                    </a:prstClr>
                  </a:solidFill>
                  <a:cs typeface="Segoe UI" panose="020B0502040204020203" pitchFamily="34" charset="0"/>
                </a:rPr>
                <a:t> 2015</a:t>
              </a:r>
              <a:endParaRPr lang="en-US" sz="1000" dirty="0">
                <a:solidFill>
                  <a:prstClr val="white">
                    <a:lumMod val="50000"/>
                  </a:prstClr>
                </a:solidFill>
                <a:cs typeface="Segoe UI" panose="020B0502040204020203" pitchFamily="34" charset="0"/>
              </a:endParaRPr>
            </a:p>
          </p:txBody>
        </p:sp>
        <p:sp>
          <p:nvSpPr>
            <p:cNvPr id="45" name="Rectangle 44"/>
            <p:cNvSpPr/>
            <p:nvPr/>
          </p:nvSpPr>
          <p:spPr>
            <a:xfrm>
              <a:off x="4902678" y="9334755"/>
              <a:ext cx="690551" cy="274804"/>
            </a:xfrm>
            <a:prstGeom prst="rect">
              <a:avLst/>
            </a:prstGeom>
          </p:spPr>
          <p:txBody>
            <a:bodyPr wrap="none">
              <a:spAutoFit/>
            </a:bodyPr>
            <a:lstStyle/>
            <a:p>
              <a:r>
                <a:rPr lang="en-US" sz="1050" dirty="0" smtClean="0">
                  <a:solidFill>
                    <a:srgbClr val="404040"/>
                  </a:solidFill>
                  <a:cs typeface="Segoe UI" panose="020B0502040204020203" pitchFamily="34" charset="0"/>
                </a:rPr>
                <a:t>San Diego</a:t>
              </a:r>
              <a:endParaRPr lang="en-US" sz="1050" dirty="0">
                <a:solidFill>
                  <a:srgbClr val="404040"/>
                </a:solidFill>
                <a:cs typeface="Segoe UI" panose="020B0502040204020203" pitchFamily="34" charset="0"/>
              </a:endParaRPr>
            </a:p>
          </p:txBody>
        </p:sp>
      </p:grpSp>
      <p:sp>
        <p:nvSpPr>
          <p:cNvPr id="46" name="Rectangle 45"/>
          <p:cNvSpPr/>
          <p:nvPr/>
        </p:nvSpPr>
        <p:spPr>
          <a:xfrm>
            <a:off x="7546289" y="4558313"/>
            <a:ext cx="1885802" cy="253916"/>
          </a:xfrm>
          <a:prstGeom prst="rect">
            <a:avLst/>
          </a:prstGeom>
        </p:spPr>
        <p:txBody>
          <a:bodyPr wrap="square">
            <a:spAutoFit/>
          </a:bodyPr>
          <a:lstStyle/>
          <a:p>
            <a:pPr defTabSz="914400"/>
            <a:r>
              <a:rPr lang="en-US" sz="1050" dirty="0">
                <a:solidFill>
                  <a:srgbClr val="5AACEB"/>
                </a:solidFill>
                <a:cs typeface="Segoe UI" panose="020B0502040204020203" pitchFamily="34" charset="0"/>
              </a:rPr>
              <a:t> Go to Adventure Works</a:t>
            </a:r>
          </a:p>
        </p:txBody>
      </p:sp>
      <p:grpSp>
        <p:nvGrpSpPr>
          <p:cNvPr id="47" name="Group 46"/>
          <p:cNvGrpSpPr/>
          <p:nvPr/>
        </p:nvGrpSpPr>
        <p:grpSpPr>
          <a:xfrm>
            <a:off x="8111410" y="3959884"/>
            <a:ext cx="1156737" cy="402710"/>
            <a:chOff x="4902678" y="9334755"/>
            <a:chExt cx="1006272" cy="435838"/>
          </a:xfrm>
        </p:grpSpPr>
        <p:sp>
          <p:nvSpPr>
            <p:cNvPr id="48" name="Rectangle 47"/>
            <p:cNvSpPr/>
            <p:nvPr/>
          </p:nvSpPr>
          <p:spPr>
            <a:xfrm>
              <a:off x="4911612" y="9504117"/>
              <a:ext cx="997338" cy="266476"/>
            </a:xfrm>
            <a:prstGeom prst="rect">
              <a:avLst/>
            </a:prstGeom>
          </p:spPr>
          <p:txBody>
            <a:bodyPr wrap="none">
              <a:spAutoFit/>
            </a:bodyPr>
            <a:lstStyle/>
            <a:p>
              <a:r>
                <a:rPr lang="en-US" sz="1000" dirty="0" smtClean="0">
                  <a:solidFill>
                    <a:prstClr val="white">
                      <a:lumMod val="50000"/>
                    </a:prstClr>
                  </a:solidFill>
                  <a:cs typeface="Segoe UI" panose="020B0502040204020203" pitchFamily="34" charset="0"/>
                </a:rPr>
                <a:t>August 24</a:t>
              </a:r>
              <a:r>
                <a:rPr lang="en-US" sz="1000" baseline="30000" dirty="0" smtClean="0">
                  <a:solidFill>
                    <a:prstClr val="white">
                      <a:lumMod val="50000"/>
                    </a:prstClr>
                  </a:solidFill>
                  <a:cs typeface="Segoe UI" panose="020B0502040204020203" pitchFamily="34" charset="0"/>
                </a:rPr>
                <a:t>th</a:t>
              </a:r>
              <a:r>
                <a:rPr lang="en-US" sz="1000" dirty="0" smtClean="0">
                  <a:solidFill>
                    <a:prstClr val="white">
                      <a:lumMod val="50000"/>
                    </a:prstClr>
                  </a:solidFill>
                  <a:cs typeface="Segoe UI" panose="020B0502040204020203" pitchFamily="34" charset="0"/>
                </a:rPr>
                <a:t> 2015</a:t>
              </a:r>
              <a:endParaRPr lang="en-US" sz="1000" dirty="0">
                <a:solidFill>
                  <a:prstClr val="white">
                    <a:lumMod val="50000"/>
                  </a:prstClr>
                </a:solidFill>
                <a:cs typeface="Segoe UI" panose="020B0502040204020203" pitchFamily="34" charset="0"/>
              </a:endParaRPr>
            </a:p>
          </p:txBody>
        </p:sp>
        <p:sp>
          <p:nvSpPr>
            <p:cNvPr id="49" name="Rectangle 48"/>
            <p:cNvSpPr/>
            <p:nvPr/>
          </p:nvSpPr>
          <p:spPr>
            <a:xfrm>
              <a:off x="4902678" y="9334755"/>
              <a:ext cx="572020" cy="274804"/>
            </a:xfrm>
            <a:prstGeom prst="rect">
              <a:avLst/>
            </a:prstGeom>
          </p:spPr>
          <p:txBody>
            <a:bodyPr wrap="none">
              <a:spAutoFit/>
            </a:bodyPr>
            <a:lstStyle/>
            <a:p>
              <a:r>
                <a:rPr lang="en-US" sz="1050" dirty="0" smtClean="0">
                  <a:solidFill>
                    <a:srgbClr val="404040"/>
                  </a:solidFill>
                  <a:cs typeface="Segoe UI" panose="020B0502040204020203" pitchFamily="34" charset="0"/>
                </a:rPr>
                <a:t>Phoenix</a:t>
              </a:r>
              <a:endParaRPr lang="en-US" sz="1050" dirty="0">
                <a:solidFill>
                  <a:srgbClr val="404040"/>
                </a:solidFill>
                <a:cs typeface="Segoe UI" panose="020B0502040204020203" pitchFamily="34" charset="0"/>
              </a:endParaRPr>
            </a:p>
          </p:txBody>
        </p:sp>
      </p:grpSp>
      <p:sp>
        <p:nvSpPr>
          <p:cNvPr id="52" name="Rectangle 51"/>
          <p:cNvSpPr/>
          <p:nvPr/>
        </p:nvSpPr>
        <p:spPr>
          <a:xfrm>
            <a:off x="7589837" y="2687715"/>
            <a:ext cx="2330433" cy="1786259"/>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54" name="Straight Arrow Connector 53"/>
          <p:cNvCxnSpPr>
            <a:stCxn id="52" idx="3"/>
            <a:endCxn id="57" idx="1"/>
          </p:cNvCxnSpPr>
          <p:nvPr/>
        </p:nvCxnSpPr>
        <p:spPr>
          <a:xfrm>
            <a:off x="9920270" y="3580845"/>
            <a:ext cx="660864" cy="114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0581134" y="3412708"/>
            <a:ext cx="1357725" cy="338554"/>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Content Area</a:t>
            </a:r>
          </a:p>
        </p:txBody>
      </p:sp>
      <p:cxnSp>
        <p:nvCxnSpPr>
          <p:cNvPr id="59" name="Straight Arrow Connector 58"/>
          <p:cNvCxnSpPr>
            <a:endCxn id="61" idx="1"/>
          </p:cNvCxnSpPr>
          <p:nvPr/>
        </p:nvCxnSpPr>
        <p:spPr>
          <a:xfrm>
            <a:off x="9571037" y="2527735"/>
            <a:ext cx="1010097" cy="15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0581134" y="2358608"/>
            <a:ext cx="1357725" cy="338554"/>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App GUI Text</a:t>
            </a:r>
            <a:endParaRPr lang="en-US" sz="1600" i="1" dirty="0">
              <a:solidFill>
                <a:srgbClr val="404040"/>
              </a:solidFill>
              <a:latin typeface="Segoe UI Semilight" panose="020B0402040204020203" pitchFamily="34" charset="0"/>
              <a:cs typeface="Segoe UI Semilight" panose="020B0402040204020203" pitchFamily="34" charset="0"/>
            </a:endParaRPr>
          </a:p>
        </p:txBody>
      </p:sp>
      <p:cxnSp>
        <p:nvCxnSpPr>
          <p:cNvPr id="62" name="Straight Arrow Connector 61"/>
          <p:cNvCxnSpPr/>
          <p:nvPr/>
        </p:nvCxnSpPr>
        <p:spPr>
          <a:xfrm>
            <a:off x="8877110" y="2183297"/>
            <a:ext cx="1766252" cy="2997"/>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0581134" y="1973262"/>
            <a:ext cx="1237798" cy="338554"/>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App Icon</a:t>
            </a:r>
            <a:endParaRPr lang="en-US" sz="1600" i="1" dirty="0">
              <a:solidFill>
                <a:srgbClr val="404040"/>
              </a:solidFill>
              <a:latin typeface="Segoe UI Semilight" panose="020B0402040204020203" pitchFamily="34" charset="0"/>
              <a:cs typeface="Segoe UI Semilight" panose="020B0402040204020203" pitchFamily="34" charset="0"/>
            </a:endParaRPr>
          </a:p>
        </p:txBody>
      </p:sp>
      <p:cxnSp>
        <p:nvCxnSpPr>
          <p:cNvPr id="66" name="Straight Arrow Connector 65"/>
          <p:cNvCxnSpPr>
            <a:endCxn id="67" idx="1"/>
          </p:cNvCxnSpPr>
          <p:nvPr/>
        </p:nvCxnSpPr>
        <p:spPr>
          <a:xfrm flipV="1">
            <a:off x="9113837" y="4704050"/>
            <a:ext cx="1467297" cy="1644"/>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581134" y="4411662"/>
            <a:ext cx="1549308" cy="584775"/>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Link to your app</a:t>
            </a:r>
          </a:p>
        </p:txBody>
      </p:sp>
      <p:sp>
        <p:nvSpPr>
          <p:cNvPr id="68" name="TextBox 67"/>
          <p:cNvSpPr txBox="1"/>
          <p:nvPr/>
        </p:nvSpPr>
        <p:spPr>
          <a:xfrm>
            <a:off x="7112653" y="1425324"/>
            <a:ext cx="1858008" cy="323165"/>
          </a:xfrm>
          <a:prstGeom prst="rect">
            <a:avLst/>
          </a:prstGeom>
          <a:noFill/>
        </p:spPr>
        <p:txBody>
          <a:bodyPr wrap="square" rtlCol="0">
            <a:spAutoFit/>
          </a:bodyPr>
          <a:lstStyle/>
          <a:p>
            <a:r>
              <a:rPr lang="en-US" sz="1500" dirty="0" smtClean="0">
                <a:solidFill>
                  <a:srgbClr val="404040"/>
                </a:solidFill>
                <a:latin typeface="Segoe UI Semibold" panose="020B0702040204020203" pitchFamily="34" charset="0"/>
                <a:cs typeface="Segoe UI Semibold" panose="020B0702040204020203" pitchFamily="34" charset="0"/>
              </a:rPr>
              <a:t>App Screen</a:t>
            </a:r>
            <a:endParaRPr lang="en-US" sz="1500" dirty="0">
              <a:solidFill>
                <a:srgbClr val="404040"/>
              </a:solidFill>
              <a:latin typeface="Segoe UI Semibold" panose="020B0702040204020203" pitchFamily="34" charset="0"/>
              <a:cs typeface="Segoe UI Semibold" panose="020B0702040204020203" pitchFamily="34" charset="0"/>
            </a:endParaRPr>
          </a:p>
        </p:txBody>
      </p:sp>
      <p:sp>
        <p:nvSpPr>
          <p:cNvPr id="70" name="TextBox 69"/>
          <p:cNvSpPr txBox="1"/>
          <p:nvPr/>
        </p:nvSpPr>
        <p:spPr>
          <a:xfrm>
            <a:off x="10581134" y="1007487"/>
            <a:ext cx="1809303" cy="584775"/>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Text-To-Speech (TTS)</a:t>
            </a:r>
            <a:endParaRPr lang="en-US" sz="1600" i="1" dirty="0">
              <a:solidFill>
                <a:srgbClr val="404040"/>
              </a:solidFill>
              <a:latin typeface="Segoe UI Semilight" panose="020B0402040204020203" pitchFamily="34" charset="0"/>
              <a:cs typeface="Segoe UI Semilight" panose="020B0402040204020203" pitchFamily="34" charset="0"/>
            </a:endParaRPr>
          </a:p>
        </p:txBody>
      </p:sp>
      <p:cxnSp>
        <p:nvCxnSpPr>
          <p:cNvPr id="71" name="Straight Arrow Connector 70"/>
          <p:cNvCxnSpPr>
            <a:endCxn id="70" idx="1"/>
          </p:cNvCxnSpPr>
          <p:nvPr/>
        </p:nvCxnSpPr>
        <p:spPr>
          <a:xfrm>
            <a:off x="10081247" y="1298137"/>
            <a:ext cx="499887" cy="1738"/>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644487" y="2725655"/>
            <a:ext cx="2148826" cy="548037"/>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3" name="Rectangle 72"/>
          <p:cNvSpPr/>
          <p:nvPr/>
        </p:nvSpPr>
        <p:spPr>
          <a:xfrm>
            <a:off x="7640638" y="3319462"/>
            <a:ext cx="2153230" cy="512006"/>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4" name="Rectangle 73"/>
          <p:cNvSpPr/>
          <p:nvPr/>
        </p:nvSpPr>
        <p:spPr>
          <a:xfrm>
            <a:off x="7640637" y="3902523"/>
            <a:ext cx="2153230" cy="521348"/>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5" name="TextBox 74"/>
          <p:cNvSpPr txBox="1"/>
          <p:nvPr/>
        </p:nvSpPr>
        <p:spPr>
          <a:xfrm>
            <a:off x="10581134" y="2866241"/>
            <a:ext cx="1357725" cy="279796"/>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Content Tile</a:t>
            </a:r>
          </a:p>
        </p:txBody>
      </p:sp>
      <p:cxnSp>
        <p:nvCxnSpPr>
          <p:cNvPr id="76" name="Straight Arrow Connector 75"/>
          <p:cNvCxnSpPr>
            <a:endCxn id="75" idx="1"/>
          </p:cNvCxnSpPr>
          <p:nvPr/>
        </p:nvCxnSpPr>
        <p:spPr>
          <a:xfrm flipV="1">
            <a:off x="9803582" y="3006139"/>
            <a:ext cx="777552" cy="181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7669357" y="2795739"/>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a:off x="7681559" y="3366993"/>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7681559" y="3954462"/>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0" name="Group 79"/>
          <p:cNvGrpSpPr/>
          <p:nvPr/>
        </p:nvGrpSpPr>
        <p:grpSpPr>
          <a:xfrm>
            <a:off x="8620036" y="2076008"/>
            <a:ext cx="246888" cy="307777"/>
            <a:chOff x="3705225" y="3803533"/>
            <a:chExt cx="304979" cy="380196"/>
          </a:xfrm>
        </p:grpSpPr>
        <p:sp>
          <p:nvSpPr>
            <p:cNvPr id="81" name="Oval 80"/>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smtClean="0">
                  <a:solidFill>
                    <a:srgbClr val="FF8C00"/>
                  </a:solidFill>
                  <a:latin typeface="Mistral" panose="03090702030407020403" pitchFamily="66" charset="0"/>
                  <a:cs typeface="Segoe UI" panose="020B0502040204020203" pitchFamily="34" charset="0"/>
                </a:rPr>
                <a:t>A</a:t>
              </a:r>
              <a:endParaRPr lang="en-US" sz="2000" dirty="0">
                <a:solidFill>
                  <a:srgbClr val="FF8C00"/>
                </a:solidFill>
                <a:latin typeface="Mistral" panose="03090702030407020403" pitchFamily="66" charset="0"/>
                <a:cs typeface="Segoe UI" panose="020B0502040204020203" pitchFamily="34" charset="0"/>
              </a:endParaRPr>
            </a:p>
          </p:txBody>
        </p:sp>
      </p:grpSp>
      <p:pic>
        <p:nvPicPr>
          <p:cNvPr id="83" name="Picture 82"/>
          <p:cNvPicPr>
            <a:picLocks noChangeAspect="1"/>
          </p:cNvPicPr>
          <p:nvPr/>
        </p:nvPicPr>
        <p:blipFill>
          <a:blip r:embed="rId3"/>
          <a:stretch>
            <a:fillRect/>
          </a:stretch>
        </p:blipFill>
        <p:spPr>
          <a:xfrm>
            <a:off x="7661923" y="2795739"/>
            <a:ext cx="429768" cy="429768"/>
          </a:xfrm>
          <a:prstGeom prst="rect">
            <a:avLst/>
          </a:prstGeom>
        </p:spPr>
      </p:pic>
      <p:pic>
        <p:nvPicPr>
          <p:cNvPr id="84" name="Picture 83"/>
          <p:cNvPicPr>
            <a:picLocks noChangeAspect="1"/>
          </p:cNvPicPr>
          <p:nvPr/>
        </p:nvPicPr>
        <p:blipFill>
          <a:blip r:embed="rId4"/>
          <a:stretch>
            <a:fillRect/>
          </a:stretch>
        </p:blipFill>
        <p:spPr>
          <a:xfrm>
            <a:off x="7681559" y="3366993"/>
            <a:ext cx="429768" cy="429768"/>
          </a:xfrm>
          <a:prstGeom prst="rect">
            <a:avLst/>
          </a:prstGeom>
        </p:spPr>
      </p:pic>
      <p:pic>
        <p:nvPicPr>
          <p:cNvPr id="85" name="Picture 84"/>
          <p:cNvPicPr>
            <a:picLocks noChangeAspect="1"/>
          </p:cNvPicPr>
          <p:nvPr/>
        </p:nvPicPr>
        <p:blipFill>
          <a:blip r:embed="rId5"/>
          <a:stretch>
            <a:fillRect/>
          </a:stretch>
        </p:blipFill>
        <p:spPr>
          <a:xfrm>
            <a:off x="7681559" y="3954462"/>
            <a:ext cx="429768" cy="429768"/>
          </a:xfrm>
          <a:prstGeom prst="rect">
            <a:avLst/>
          </a:prstGeom>
        </p:spPr>
      </p:pic>
      <p:sp>
        <p:nvSpPr>
          <p:cNvPr id="86" name="Freeform 13"/>
          <p:cNvSpPr>
            <a:spLocks/>
          </p:cNvSpPr>
          <p:nvPr/>
        </p:nvSpPr>
        <p:spPr bwMode="auto">
          <a:xfrm>
            <a:off x="8675244" y="1007487"/>
            <a:ext cx="1489075" cy="1077556"/>
          </a:xfrm>
          <a:custGeom>
            <a:avLst/>
            <a:gdLst>
              <a:gd name="T0" fmla="*/ 0 w 938"/>
              <a:gd name="T1" fmla="*/ 0 h 784"/>
              <a:gd name="T2" fmla="*/ 0 w 938"/>
              <a:gd name="T3" fmla="*/ 571 h 784"/>
              <a:gd name="T4" fmla="*/ 117 w 938"/>
              <a:gd name="T5" fmla="*/ 571 h 784"/>
              <a:gd name="T6" fmla="*/ 117 w 938"/>
              <a:gd name="T7" fmla="*/ 784 h 784"/>
              <a:gd name="T8" fmla="*/ 334 w 938"/>
              <a:gd name="T9" fmla="*/ 571 h 784"/>
              <a:gd name="T10" fmla="*/ 938 w 938"/>
              <a:gd name="T11" fmla="*/ 571 h 784"/>
              <a:gd name="T12" fmla="*/ 938 w 938"/>
              <a:gd name="T13" fmla="*/ 0 h 784"/>
              <a:gd name="T14" fmla="*/ 0 w 938"/>
              <a:gd name="T15" fmla="*/ 0 h 7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784">
                <a:moveTo>
                  <a:pt x="0" y="0"/>
                </a:moveTo>
                <a:lnTo>
                  <a:pt x="0" y="571"/>
                </a:lnTo>
                <a:lnTo>
                  <a:pt x="117" y="571"/>
                </a:lnTo>
                <a:lnTo>
                  <a:pt x="117" y="784"/>
                </a:lnTo>
                <a:lnTo>
                  <a:pt x="334" y="571"/>
                </a:lnTo>
                <a:lnTo>
                  <a:pt x="938" y="571"/>
                </a:lnTo>
                <a:lnTo>
                  <a:pt x="938" y="0"/>
                </a:lnTo>
                <a:lnTo>
                  <a:pt x="0" y="0"/>
                </a:lnTo>
                <a:close/>
              </a:path>
            </a:pathLst>
          </a:custGeom>
          <a:solidFill>
            <a:srgbClr val="59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7" name="Rectangle 86"/>
          <p:cNvSpPr/>
          <p:nvPr/>
        </p:nvSpPr>
        <p:spPr>
          <a:xfrm>
            <a:off x="8799136" y="1069864"/>
            <a:ext cx="1236961" cy="430887"/>
          </a:xfrm>
          <a:prstGeom prst="rect">
            <a:avLst/>
          </a:prstGeom>
        </p:spPr>
        <p:txBody>
          <a:bodyPr wrap="square">
            <a:spAutoFit/>
          </a:bodyPr>
          <a:lstStyle/>
          <a:p>
            <a:pPr algn="ctr"/>
            <a:r>
              <a:rPr lang="en-US" sz="1100" dirty="0">
                <a:solidFill>
                  <a:prstClr val="white"/>
                </a:solidFill>
                <a:cs typeface="Segoe UI" panose="020B0502040204020203" pitchFamily="34" charset="0"/>
              </a:rPr>
              <a:t>Here are your upcoming trips.</a:t>
            </a:r>
          </a:p>
        </p:txBody>
      </p:sp>
    </p:spTree>
    <p:extLst>
      <p:ext uri="{BB962C8B-B14F-4D97-AF65-F5344CB8AC3E}">
        <p14:creationId xmlns:p14="http://schemas.microsoft.com/office/powerpoint/2010/main" val="3193356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6" grpId="0"/>
      <p:bldP spid="52" grpId="0" animBg="1"/>
      <p:bldP spid="57" grpId="0"/>
      <p:bldP spid="61" grpId="0"/>
      <p:bldP spid="65" grpId="0"/>
      <p:bldP spid="67" grpId="0"/>
      <p:bldP spid="68" grpId="0"/>
      <p:bldP spid="70" grpId="0"/>
      <p:bldP spid="72" grpId="0" animBg="1"/>
      <p:bldP spid="73" grpId="0" animBg="1"/>
      <p:bldP spid="74" grpId="0" animBg="1"/>
      <p:bldP spid="75" grpId="0"/>
      <p:bldP spid="77" grpId="0" animBg="1"/>
      <p:bldP spid="78" grpId="0" animBg="1"/>
      <p:bldP spid="79" grpId="0" animBg="1"/>
      <p:bldP spid="86" grpId="0" animBg="1"/>
      <p:bldP spid="8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83881" y="6609676"/>
            <a:ext cx="3452025" cy="395518"/>
          </a:xfrm>
          <a:prstGeom prst="rect">
            <a:avLst/>
          </a:prstGeom>
          <a:noFill/>
        </p:spPr>
        <p:txBody>
          <a:bodyPr wrap="square" lIns="139891" tIns="111912" rIns="139891" bIns="111912" rtlCol="0">
            <a:spAutoFit/>
          </a:bodyPr>
          <a:lstStyle/>
          <a:p>
            <a:pPr marL="291436" indent="-291436" defTabSz="932597">
              <a:lnSpc>
                <a:spcPct val="90000"/>
              </a:lnSpc>
              <a:spcBef>
                <a:spcPts val="612"/>
              </a:spcBef>
              <a:buFont typeface="Wingdings" panose="05000000000000000000" pitchFamily="2" charset="2"/>
              <a:buChar char="v"/>
            </a:pPr>
            <a:r>
              <a:rPr lang="en-US" sz="1224" dirty="0">
                <a:solidFill>
                  <a:srgbClr val="737373"/>
                </a:solidFill>
              </a:rPr>
              <a:t>Windows 10 Mobile Only</a:t>
            </a:r>
          </a:p>
        </p:txBody>
      </p:sp>
      <p:sp>
        <p:nvSpPr>
          <p:cNvPr id="2" name="TextBox 1"/>
          <p:cNvSpPr txBox="1"/>
          <p:nvPr/>
        </p:nvSpPr>
        <p:spPr>
          <a:xfrm>
            <a:off x="5016595" y="3882822"/>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cxnSp>
        <p:nvCxnSpPr>
          <p:cNvPr id="5" name="Straight Arrow Connector 4"/>
          <p:cNvCxnSpPr/>
          <p:nvPr/>
        </p:nvCxnSpPr>
        <p:spPr>
          <a:xfrm>
            <a:off x="9459037" y="4226999"/>
            <a:ext cx="797800" cy="1"/>
          </a:xfrm>
          <a:prstGeom prst="straightConnector1">
            <a:avLst/>
          </a:prstGeom>
          <a:ln w="28575">
            <a:solidFill>
              <a:srgbClr val="737373"/>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14" descr="http://www.vectorsland.com/imgd/l11424-windows-8-icon-logo-1209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913154">
            <a:off x="15591475" y="4212734"/>
            <a:ext cx="1171886" cy="1171886"/>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122237" y="1783281"/>
            <a:ext cx="3055068"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Android Code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SDK &amp; App analysis)</a:t>
            </a:r>
            <a:endParaRPr lang="en-US" sz="1400" dirty="0">
              <a:solidFill>
                <a:prstClr val="white">
                  <a:lumMod val="50000"/>
                </a:prstClr>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 r="82573" b="40654"/>
          <a:stretch/>
        </p:blipFill>
        <p:spPr>
          <a:xfrm>
            <a:off x="808037" y="2623608"/>
            <a:ext cx="1765130" cy="338121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p:cNvSpPr txBox="1"/>
          <p:nvPr/>
        </p:nvSpPr>
        <p:spPr>
          <a:xfrm>
            <a:off x="2934098" y="3892167"/>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2" name="Rectangle 31"/>
          <p:cNvSpPr/>
          <p:nvPr/>
        </p:nvSpPr>
        <p:spPr>
          <a:xfrm>
            <a:off x="9900276" y="1783281"/>
            <a:ext cx="2230556" cy="830997"/>
          </a:xfrm>
          <a:prstGeom prst="rect">
            <a:avLst/>
          </a:prstGeom>
        </p:spPr>
        <p:txBody>
          <a:bodyPr wrap="square">
            <a:spAutoFit/>
          </a:bodyPr>
          <a:lstStyle/>
          <a:p>
            <a:pPr algn="ctr" defTabSz="932597"/>
            <a:r>
              <a:rPr lang="en-US" sz="2400" dirty="0" smtClean="0">
                <a:solidFill>
                  <a:prstClr val="white">
                    <a:lumMod val="50000"/>
                  </a:prstClr>
                </a:solidFill>
                <a:latin typeface="Segoe UI Light"/>
              </a:rPr>
              <a:t>Your app in the </a:t>
            </a:r>
            <a:r>
              <a:rPr lang="en-US" sz="2400" dirty="0">
                <a:solidFill>
                  <a:prstClr val="white">
                    <a:lumMod val="50000"/>
                  </a:prstClr>
                </a:solidFill>
                <a:latin typeface="Segoe UI Light"/>
              </a:rPr>
              <a:t>Windows Store</a:t>
            </a:r>
          </a:p>
        </p:txBody>
      </p:sp>
      <p:sp>
        <p:nvSpPr>
          <p:cNvPr id="24" name="Rectangle 23"/>
          <p:cNvSpPr/>
          <p:nvPr/>
        </p:nvSpPr>
        <p:spPr>
          <a:xfrm>
            <a:off x="3185414" y="1783281"/>
            <a:ext cx="2069221" cy="677108"/>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IDE</a:t>
            </a:r>
            <a:endParaRPr lang="en-US" sz="1836" dirty="0" smtClean="0">
              <a:solidFill>
                <a:prstClr val="white">
                  <a:lumMod val="50000"/>
                </a:prstClr>
              </a:solidFill>
              <a:latin typeface="Segoe UI Light"/>
            </a:endParaRPr>
          </a:p>
          <a:p>
            <a:pPr algn="ctr" defTabSz="932597"/>
            <a:r>
              <a:rPr lang="en-US" sz="1400" dirty="0" smtClean="0">
                <a:solidFill>
                  <a:prstClr val="white">
                    <a:lumMod val="50000"/>
                  </a:prstClr>
                </a:solidFill>
              </a:rPr>
              <a:t>(Project Astoria Plugins)</a:t>
            </a:r>
            <a:endParaRPr lang="en-US" sz="1400" dirty="0">
              <a:solidFill>
                <a:prstClr val="white">
                  <a:lumMod val="50000"/>
                </a:prstClr>
              </a:solidFill>
            </a:endParaRPr>
          </a:p>
        </p:txBody>
      </p:sp>
      <p:sp>
        <p:nvSpPr>
          <p:cNvPr id="25" name="Rectangle 24"/>
          <p:cNvSpPr/>
          <p:nvPr/>
        </p:nvSpPr>
        <p:spPr>
          <a:xfrm>
            <a:off x="5621405" y="1783281"/>
            <a:ext cx="1387431" cy="830997"/>
          </a:xfrm>
          <a:prstGeom prst="rect">
            <a:avLst/>
          </a:prstGeom>
        </p:spPr>
        <p:txBody>
          <a:bodyPr wrap="none">
            <a:spAutoFit/>
          </a:bodyPr>
          <a:lstStyle/>
          <a:p>
            <a:pPr algn="ctr" defTabSz="932597"/>
            <a:r>
              <a:rPr lang="en-US" sz="2400" dirty="0">
                <a:solidFill>
                  <a:prstClr val="white">
                    <a:lumMod val="50000"/>
                  </a:prstClr>
                </a:solidFill>
                <a:latin typeface="Segoe UI Light"/>
              </a:rPr>
              <a:t>Your </a:t>
            </a:r>
            <a:r>
              <a:rPr lang="en-US" sz="2400" dirty="0" smtClean="0">
                <a:solidFill>
                  <a:prstClr val="white">
                    <a:lumMod val="50000"/>
                  </a:prstClr>
                </a:solidFill>
                <a:latin typeface="Segoe UI Light"/>
              </a:rPr>
              <a:t>dev </a:t>
            </a:r>
          </a:p>
          <a:p>
            <a:pPr algn="ctr" defTabSz="932597"/>
            <a:r>
              <a:rPr lang="en-US" sz="2400" dirty="0" smtClean="0">
                <a:solidFill>
                  <a:prstClr val="white">
                    <a:lumMod val="50000"/>
                  </a:prstClr>
                </a:solidFill>
                <a:latin typeface="Segoe UI Light"/>
              </a:rPr>
              <a:t>machine</a:t>
            </a:r>
            <a:endParaRPr lang="en-US" sz="1836" dirty="0" smtClean="0">
              <a:solidFill>
                <a:prstClr val="white">
                  <a:lumMod val="50000"/>
                </a:prstClr>
              </a:solidFill>
              <a:latin typeface="Segoe UI Light"/>
            </a:endParaRPr>
          </a:p>
        </p:txBody>
      </p:sp>
      <p:sp>
        <p:nvSpPr>
          <p:cNvPr id="2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smtClean="0">
                <a:gradFill>
                  <a:gsLst>
                    <a:gs pos="0">
                      <a:srgbClr val="0078D7"/>
                    </a:gs>
                    <a:gs pos="100000">
                      <a:srgbClr val="0078D7"/>
                    </a:gs>
                  </a:gsLst>
                  <a:lin ang="5400000" scaled="1"/>
                </a:gradFill>
              </a:rPr>
              <a:t>Project Astoria</a:t>
            </a:r>
            <a:endParaRPr lang="en-US" sz="4080" dirty="0">
              <a:gradFill>
                <a:gsLst>
                  <a:gs pos="0">
                    <a:srgbClr val="0078D7"/>
                  </a:gs>
                  <a:gs pos="100000">
                    <a:srgbClr val="0078D7"/>
                  </a:gs>
                </a:gsLst>
                <a:lin ang="5400000" scaled="1"/>
              </a:gradFill>
            </a:endParaRPr>
          </a:p>
        </p:txBody>
      </p:sp>
      <p:sp>
        <p:nvSpPr>
          <p:cNvPr id="27" name="Rectangle 26"/>
          <p:cNvSpPr/>
          <p:nvPr/>
        </p:nvSpPr>
        <p:spPr>
          <a:xfrm>
            <a:off x="307041" y="789994"/>
            <a:ext cx="9561537" cy="382308"/>
          </a:xfrm>
          <a:prstGeom prst="rect">
            <a:avLst/>
          </a:prstGeom>
        </p:spPr>
        <p:txBody>
          <a:bodyPr wrap="square">
            <a:spAutoFit/>
          </a:bodyPr>
          <a:lstStyle/>
          <a:p>
            <a:r>
              <a:rPr lang="en-US" sz="1836" dirty="0" smtClean="0">
                <a:solidFill>
                  <a:srgbClr val="737373"/>
                </a:solidFill>
              </a:rPr>
              <a:t>Build a Windows app with your Android code</a:t>
            </a:r>
            <a:endParaRPr lang="en-US" sz="1836" dirty="0">
              <a:solidFill>
                <a:srgbClr val="737373"/>
              </a:solidFill>
            </a:endParaRPr>
          </a:p>
        </p:txBody>
      </p:sp>
      <p:sp>
        <p:nvSpPr>
          <p:cNvPr id="28" name="TextBox 2"/>
          <p:cNvSpPr txBox="1"/>
          <p:nvPr/>
        </p:nvSpPr>
        <p:spPr>
          <a:xfrm>
            <a:off x="7206165" y="3892166"/>
            <a:ext cx="516819" cy="755835"/>
          </a:xfrm>
          <a:prstGeom prst="rect">
            <a:avLst/>
          </a:prstGeom>
          <a:noFill/>
        </p:spPr>
        <p:txBody>
          <a:bodyPr wrap="square" lIns="139891" tIns="111912" rIns="139891" bIns="111912" rtlCol="0">
            <a:spAutoFit/>
          </a:bodyPr>
          <a:lstStyle/>
          <a:p>
            <a:pPr defTabSz="932597">
              <a:lnSpc>
                <a:spcPct val="90000"/>
              </a:lnSpc>
              <a:spcBef>
                <a:spcPts val="612"/>
              </a:spcBef>
            </a:pPr>
            <a:r>
              <a:rPr lang="en-US" sz="3264" dirty="0">
                <a:solidFill>
                  <a:srgbClr val="737373"/>
                </a:solidFill>
              </a:rPr>
              <a:t>+</a:t>
            </a:r>
          </a:p>
        </p:txBody>
      </p:sp>
      <p:sp>
        <p:nvSpPr>
          <p:cNvPr id="30" name="Rectangle 3"/>
          <p:cNvSpPr/>
          <p:nvPr/>
        </p:nvSpPr>
        <p:spPr>
          <a:xfrm>
            <a:off x="7856564" y="1783281"/>
            <a:ext cx="1362874" cy="830997"/>
          </a:xfrm>
          <a:prstGeom prst="rect">
            <a:avLst/>
          </a:prstGeom>
        </p:spPr>
        <p:txBody>
          <a:bodyPr wrap="none">
            <a:spAutoFit/>
          </a:bodyPr>
          <a:lstStyle/>
          <a:p>
            <a:pPr algn="ctr" defTabSz="932597"/>
            <a:r>
              <a:rPr lang="en-US" sz="2400" dirty="0" smtClean="0">
                <a:solidFill>
                  <a:prstClr val="white">
                    <a:lumMod val="50000"/>
                  </a:prstClr>
                </a:solidFill>
                <a:latin typeface="Segoe UI Light"/>
              </a:rPr>
              <a:t>Windows</a:t>
            </a:r>
          </a:p>
          <a:p>
            <a:pPr algn="ctr" defTabSz="932597"/>
            <a:r>
              <a:rPr lang="en-US" sz="2400" dirty="0" smtClean="0">
                <a:solidFill>
                  <a:prstClr val="white">
                    <a:lumMod val="50000"/>
                  </a:prstClr>
                </a:solidFill>
                <a:latin typeface="Segoe UI Light"/>
              </a:rPr>
              <a:t>Magic</a:t>
            </a:r>
            <a:endParaRPr lang="en-US" sz="2400" dirty="0">
              <a:solidFill>
                <a:prstClr val="white">
                  <a:lumMod val="50000"/>
                </a:prstClr>
              </a:solidFill>
              <a:latin typeface="Segoe UI Light"/>
            </a:endParaRPr>
          </a:p>
        </p:txBody>
      </p:sp>
      <p:pic>
        <p:nvPicPr>
          <p:cNvPr id="33" name="Picture 4" descr="http://news.xbox.com/~/media/images/media%20assets/event%20assets/e3%20press%20kit/xbox%20live%20branding/xboxlive_rgb_stacked_2013.png?h=645&amp;w=9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4524" y="4571852"/>
            <a:ext cx="1457913" cy="10003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Bing A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7402" y="4063074"/>
            <a:ext cx="1152160" cy="28625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8"/>
          <p:cNvSpPr/>
          <p:nvPr/>
        </p:nvSpPr>
        <p:spPr>
          <a:xfrm>
            <a:off x="8088209" y="3292465"/>
            <a:ext cx="1050544" cy="369332"/>
          </a:xfrm>
          <a:prstGeom prst="rect">
            <a:avLst/>
          </a:prstGeom>
        </p:spPr>
        <p:txBody>
          <a:bodyPr wrap="none">
            <a:spAutoFit/>
          </a:bodyPr>
          <a:lstStyle/>
          <a:p>
            <a:pPr algn="ctr" defTabSz="932597"/>
            <a:r>
              <a:rPr lang="en-US" dirty="0" smtClean="0">
                <a:solidFill>
                  <a:prstClr val="white">
                    <a:lumMod val="50000"/>
                  </a:prstClr>
                </a:solidFill>
              </a:rPr>
              <a:t>Live tiles</a:t>
            </a:r>
            <a:endParaRPr lang="en-US" sz="1100" dirty="0">
              <a:solidFill>
                <a:prstClr val="white">
                  <a:lumMod val="50000"/>
                </a:prstClr>
              </a:solidFill>
            </a:endParaRPr>
          </a:p>
        </p:txBody>
      </p:sp>
      <p:sp>
        <p:nvSpPr>
          <p:cNvPr id="37" name="Rectangle 10"/>
          <p:cNvSpPr/>
          <p:nvPr/>
        </p:nvSpPr>
        <p:spPr>
          <a:xfrm>
            <a:off x="8436187" y="5582679"/>
            <a:ext cx="354585" cy="369332"/>
          </a:xfrm>
          <a:prstGeom prst="rect">
            <a:avLst/>
          </a:prstGeom>
        </p:spPr>
        <p:txBody>
          <a:bodyPr wrap="none">
            <a:spAutoFit/>
          </a:bodyPr>
          <a:lstStyle/>
          <a:p>
            <a:pPr algn="ctr" defTabSz="932597"/>
            <a:r>
              <a:rPr lang="en-US" dirty="0" smtClean="0">
                <a:solidFill>
                  <a:prstClr val="white">
                    <a:lumMod val="50000"/>
                  </a:prstClr>
                </a:solidFill>
              </a:rPr>
              <a:t>…</a:t>
            </a:r>
            <a:endParaRPr lang="en-US" sz="1100" dirty="0">
              <a:solidFill>
                <a:prstClr val="white">
                  <a:lumMod val="50000"/>
                </a:prstClr>
              </a:solidFill>
            </a:endParaRPr>
          </a:p>
        </p:txBody>
      </p:sp>
      <p:pic>
        <p:nvPicPr>
          <p:cNvPr id="38" name="Picture 2" descr="http://assets.windowsphone.com/4661bc19-796a-444d-91d6-c1ec48b2dc8f/DEV-CENTER-L1-Publish-Market-your-app_InvariantCulture_Defaul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0723" y="3548468"/>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p:cNvSpPr txBox="1"/>
          <p:nvPr/>
        </p:nvSpPr>
        <p:spPr>
          <a:xfrm>
            <a:off x="3627437" y="3237798"/>
            <a:ext cx="1295400" cy="2102114"/>
          </a:xfrm>
          <a:prstGeom prst="rect">
            <a:avLst/>
          </a:prstGeom>
          <a:noFill/>
        </p:spPr>
        <p:txBody>
          <a:bodyPr wrap="square" lIns="137160" tIns="109728" rIns="137160" bIns="109728" rtlCol="0">
            <a:spAutoFit/>
          </a:bodyPr>
          <a:lstStyle/>
          <a:p>
            <a:pPr algn="ctr">
              <a:lnSpc>
                <a:spcPct val="90000"/>
              </a:lnSpc>
              <a:spcBef>
                <a:spcPts val="600"/>
              </a:spcBef>
            </a:pPr>
            <a:r>
              <a:rPr lang="en-US" dirty="0" smtClean="0">
                <a:solidFill>
                  <a:srgbClr val="136BA2"/>
                </a:solidFill>
              </a:rPr>
              <a:t>IntelliJ</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88BA53"/>
                </a:solidFill>
              </a:rPr>
              <a:t>Android</a:t>
            </a:r>
          </a:p>
          <a:p>
            <a:pPr algn="ctr">
              <a:lnSpc>
                <a:spcPct val="90000"/>
              </a:lnSpc>
              <a:spcBef>
                <a:spcPts val="600"/>
              </a:spcBef>
            </a:pPr>
            <a:r>
              <a:rPr lang="en-US" dirty="0" smtClean="0">
                <a:solidFill>
                  <a:srgbClr val="88BA53"/>
                </a:solidFill>
              </a:rPr>
              <a:t>Studio</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2C2255"/>
                </a:solidFill>
              </a:rPr>
              <a:t>Eclipse</a:t>
            </a:r>
          </a:p>
        </p:txBody>
      </p:sp>
      <p:sp>
        <p:nvSpPr>
          <p:cNvPr id="29" name="TextBox 8"/>
          <p:cNvSpPr txBox="1"/>
          <p:nvPr/>
        </p:nvSpPr>
        <p:spPr>
          <a:xfrm>
            <a:off x="5747154" y="3644507"/>
            <a:ext cx="1295400" cy="1123384"/>
          </a:xfrm>
          <a:prstGeom prst="rect">
            <a:avLst/>
          </a:prstGeom>
          <a:noFill/>
        </p:spPr>
        <p:txBody>
          <a:bodyPr wrap="square" lIns="137160" tIns="109728" rIns="137160" bIns="109728" rtlCol="0">
            <a:spAutoFit/>
          </a:bodyPr>
          <a:lstStyle/>
          <a:p>
            <a:pPr algn="ctr">
              <a:lnSpc>
                <a:spcPct val="90000"/>
              </a:lnSpc>
              <a:spcBef>
                <a:spcPts val="600"/>
              </a:spcBef>
            </a:pPr>
            <a:r>
              <a:rPr lang="en-US" dirty="0" smtClean="0">
                <a:solidFill>
                  <a:srgbClr val="00BCF5"/>
                </a:solidFill>
              </a:rPr>
              <a:t>Windows</a:t>
            </a:r>
          </a:p>
          <a:p>
            <a:pPr algn="ctr">
              <a:lnSpc>
                <a:spcPct val="90000"/>
              </a:lnSpc>
              <a:spcBef>
                <a:spcPts val="600"/>
              </a:spcBef>
            </a:pPr>
            <a:endParaRPr lang="en-US" dirty="0">
              <a:solidFill>
                <a:srgbClr val="737373"/>
              </a:solidFill>
            </a:endParaRPr>
          </a:p>
          <a:p>
            <a:pPr algn="ctr">
              <a:lnSpc>
                <a:spcPct val="90000"/>
              </a:lnSpc>
              <a:spcBef>
                <a:spcPts val="600"/>
              </a:spcBef>
            </a:pPr>
            <a:r>
              <a:rPr lang="en-US" dirty="0" smtClean="0">
                <a:solidFill>
                  <a:srgbClr val="231F20"/>
                </a:solidFill>
              </a:rPr>
              <a:t>Mac</a:t>
            </a:r>
          </a:p>
        </p:txBody>
      </p:sp>
    </p:spTree>
    <p:extLst>
      <p:ext uri="{BB962C8B-B14F-4D97-AF65-F5344CB8AC3E}">
        <p14:creationId xmlns:p14="http://schemas.microsoft.com/office/powerpoint/2010/main" val="264070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2" grpId="0"/>
      <p:bldP spid="24" grpId="0"/>
      <p:bldP spid="25" grpId="0"/>
      <p:bldP spid="28" grpId="0"/>
      <p:bldP spid="30" grpId="0"/>
      <p:bldP spid="36" grpId="0"/>
      <p:bldP spid="37" grpId="0"/>
      <p:bldP spid="8" grpId="0"/>
      <p:bldP spid="2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5"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56"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dirty="0">
                <a:gradFill>
                  <a:gsLst>
                    <a:gs pos="0">
                      <a:srgbClr val="0078D7"/>
                    </a:gs>
                    <a:gs pos="100000">
                      <a:srgbClr val="0078D7"/>
                    </a:gs>
                  </a:gsLst>
                  <a:lin ang="5400000" scaled="1"/>
                </a:gradFill>
              </a:rPr>
              <a:t>Windows does the heavy lifting for you</a:t>
            </a:r>
            <a:endParaRPr lang="en-US" sz="4080" dirty="0">
              <a:gradFill>
                <a:gsLst>
                  <a:gs pos="0">
                    <a:srgbClr val="00188F"/>
                  </a:gs>
                  <a:gs pos="100000">
                    <a:srgbClr val="00188F"/>
                  </a:gs>
                </a:gsLst>
                <a:lin ang="5400000" scaled="1"/>
              </a:gradFill>
            </a:endParaRPr>
          </a:p>
        </p:txBody>
      </p:sp>
      <p:sp>
        <p:nvSpPr>
          <p:cNvPr id="57" name="Rectangle 14"/>
          <p:cNvSpPr/>
          <p:nvPr/>
        </p:nvSpPr>
        <p:spPr>
          <a:xfrm>
            <a:off x="307041" y="789994"/>
            <a:ext cx="9561537" cy="382308"/>
          </a:xfrm>
          <a:prstGeom prst="rect">
            <a:avLst/>
          </a:prstGeom>
        </p:spPr>
        <p:txBody>
          <a:bodyPr wrap="square">
            <a:spAutoFit/>
          </a:bodyPr>
          <a:lstStyle/>
          <a:p>
            <a:r>
              <a:rPr lang="en-US" sz="1836" dirty="0" smtClean="0">
                <a:solidFill>
                  <a:srgbClr val="737373"/>
                </a:solidFill>
              </a:rPr>
              <a:t>We translate and redirect Android concepts to Windows concepts</a:t>
            </a:r>
            <a:endParaRPr lang="en-US" sz="1836" dirty="0">
              <a:solidFill>
                <a:srgbClr val="737373"/>
              </a:solidFill>
            </a:endParaRPr>
          </a:p>
        </p:txBody>
      </p:sp>
      <p:sp>
        <p:nvSpPr>
          <p:cNvPr id="58" name="Rectangle 15"/>
          <p:cNvSpPr/>
          <p:nvPr/>
        </p:nvSpPr>
        <p:spPr bwMode="auto">
          <a:xfrm>
            <a:off x="427039" y="4346165"/>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User experience</a:t>
            </a:r>
            <a:endParaRPr lang="en-US" sz="1600" dirty="0">
              <a:solidFill>
                <a:srgbClr val="FFFFFF"/>
              </a:solidFill>
              <a:latin typeface="Segoe UI Light"/>
              <a:ea typeface="Segoe UI" pitchFamily="34" charset="0"/>
              <a:cs typeface="Segoe UI" pitchFamily="34" charset="0"/>
            </a:endParaRPr>
          </a:p>
        </p:txBody>
      </p:sp>
      <p:sp>
        <p:nvSpPr>
          <p:cNvPr id="59" name="Rectangle 16"/>
          <p:cNvSpPr/>
          <p:nvPr/>
        </p:nvSpPr>
        <p:spPr bwMode="auto">
          <a:xfrm>
            <a:off x="4465004"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Cloud services</a:t>
            </a:r>
            <a:endParaRPr lang="en-US" sz="1600" dirty="0">
              <a:solidFill>
                <a:srgbClr val="FFFFFF"/>
              </a:solidFill>
              <a:latin typeface="Segoe UI Light"/>
              <a:ea typeface="Segoe UI" pitchFamily="34" charset="0"/>
              <a:cs typeface="Segoe UI" pitchFamily="34" charset="0"/>
            </a:endParaRPr>
          </a:p>
        </p:txBody>
      </p:sp>
      <p:sp>
        <p:nvSpPr>
          <p:cNvPr id="60" name="Rectangle 17"/>
          <p:cNvSpPr/>
          <p:nvPr/>
        </p:nvSpPr>
        <p:spPr bwMode="auto">
          <a:xfrm>
            <a:off x="8502969" y="4320340"/>
            <a:ext cx="3657600" cy="609600"/>
          </a:xfrm>
          <a:prstGeom prst="rect">
            <a:avLst/>
          </a:prstGeom>
          <a:solidFill>
            <a:schemeClr val="accent1"/>
          </a:solid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solidFill>
                  <a:srgbClr val="FFFFFF"/>
                </a:solidFill>
                <a:latin typeface="Segoe UI Light"/>
                <a:ea typeface="Segoe UI" pitchFamily="34" charset="0"/>
                <a:cs typeface="Segoe UI" pitchFamily="34" charset="0"/>
              </a:rPr>
              <a:t>Platform</a:t>
            </a:r>
            <a:endParaRPr lang="en-US" sz="1600" dirty="0">
              <a:solidFill>
                <a:srgbClr val="FFFFFF"/>
              </a:solidFill>
              <a:latin typeface="Segoe UI Light"/>
              <a:ea typeface="Segoe UI" pitchFamily="34" charset="0"/>
              <a:cs typeface="Segoe UI" pitchFamily="34" charset="0"/>
            </a:endParaRPr>
          </a:p>
        </p:txBody>
      </p:sp>
      <p:pic>
        <p:nvPicPr>
          <p:cNvPr id="61" name="Picture 4" descr="http://news.xbox.com/~/media/images/media%20assets/event%20assets/e3%20press%20kit/xbox%20live%20branding/xboxlive_rgb_stacked_2013.png?h=645&amp;w=940"/>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93804" y="2695626"/>
            <a:ext cx="1764074" cy="121045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ing A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648" y="3369966"/>
            <a:ext cx="1686878" cy="419101"/>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23"/>
          <p:cNvGrpSpPr/>
          <p:nvPr/>
        </p:nvGrpSpPr>
        <p:grpSpPr>
          <a:xfrm>
            <a:off x="2156307" y="2437850"/>
            <a:ext cx="1602124" cy="1485645"/>
            <a:chOff x="2277077" y="3861883"/>
            <a:chExt cx="1938569" cy="1797630"/>
          </a:xfrm>
        </p:grpSpPr>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837" y="3861883"/>
              <a:ext cx="1219048" cy="1219048"/>
            </a:xfrm>
            <a:prstGeom prst="rect">
              <a:avLst/>
            </a:prstGeom>
          </p:spPr>
        </p:pic>
        <p:sp>
          <p:nvSpPr>
            <p:cNvPr id="65" name="TextBox 64"/>
            <p:cNvSpPr txBox="1"/>
            <p:nvPr/>
          </p:nvSpPr>
          <p:spPr>
            <a:xfrm>
              <a:off x="2277077" y="5033865"/>
              <a:ext cx="1938569" cy="625648"/>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Notifications</a:t>
              </a:r>
            </a:p>
          </p:txBody>
        </p:sp>
      </p:grpSp>
      <p:grpSp>
        <p:nvGrpSpPr>
          <p:cNvPr id="66" name="Group 24"/>
          <p:cNvGrpSpPr/>
          <p:nvPr/>
        </p:nvGrpSpPr>
        <p:grpSpPr>
          <a:xfrm>
            <a:off x="655140" y="2354262"/>
            <a:ext cx="1305486" cy="1434805"/>
            <a:chOff x="381678" y="3861883"/>
            <a:chExt cx="1579639" cy="1736113"/>
          </a:xfrm>
        </p:grpSpPr>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74" y="3861883"/>
              <a:ext cx="1219048" cy="1219048"/>
            </a:xfrm>
            <a:prstGeom prst="rect">
              <a:avLst/>
            </a:prstGeom>
          </p:spPr>
        </p:pic>
        <p:sp>
          <p:nvSpPr>
            <p:cNvPr id="68" name="TextBox 67"/>
            <p:cNvSpPr txBox="1"/>
            <p:nvPr/>
          </p:nvSpPr>
          <p:spPr>
            <a:xfrm>
              <a:off x="381678" y="5080931"/>
              <a:ext cx="157963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Sharing</a:t>
              </a:r>
            </a:p>
          </p:txBody>
        </p:sp>
      </p:grpSp>
      <p:grpSp>
        <p:nvGrpSpPr>
          <p:cNvPr id="69" name="Group 25"/>
          <p:cNvGrpSpPr/>
          <p:nvPr/>
        </p:nvGrpSpPr>
        <p:grpSpPr>
          <a:xfrm>
            <a:off x="8918365" y="2463044"/>
            <a:ext cx="1388286" cy="1512907"/>
            <a:chOff x="8852822" y="3376974"/>
            <a:chExt cx="1679825" cy="1830618"/>
          </a:xfrm>
        </p:grpSpPr>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386" y="3376974"/>
              <a:ext cx="1219048" cy="1219048"/>
            </a:xfrm>
            <a:prstGeom prst="rect">
              <a:avLst/>
            </a:prstGeom>
          </p:spPr>
        </p:pic>
        <p:sp>
          <p:nvSpPr>
            <p:cNvPr id="71" name="TextBox 70"/>
            <p:cNvSpPr txBox="1"/>
            <p:nvPr/>
          </p:nvSpPr>
          <p:spPr>
            <a:xfrm>
              <a:off x="8852822" y="4581943"/>
              <a:ext cx="1679825" cy="625649"/>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File system</a:t>
              </a:r>
            </a:p>
          </p:txBody>
        </p:sp>
      </p:grpSp>
      <p:grpSp>
        <p:nvGrpSpPr>
          <p:cNvPr id="72" name="Group 26"/>
          <p:cNvGrpSpPr/>
          <p:nvPr/>
        </p:nvGrpSpPr>
        <p:grpSpPr>
          <a:xfrm>
            <a:off x="10709639" y="2525097"/>
            <a:ext cx="1291055" cy="1331035"/>
            <a:chOff x="10670699" y="3394371"/>
            <a:chExt cx="1562176" cy="1610552"/>
          </a:xfrm>
        </p:grpSpPr>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2263" y="3394371"/>
              <a:ext cx="1219048" cy="1219048"/>
            </a:xfrm>
            <a:prstGeom prst="rect">
              <a:avLst/>
            </a:prstGeom>
          </p:spPr>
        </p:pic>
        <p:sp>
          <p:nvSpPr>
            <p:cNvPr id="74" name="TextBox 73"/>
            <p:cNvSpPr txBox="1"/>
            <p:nvPr/>
          </p:nvSpPr>
          <p:spPr>
            <a:xfrm>
              <a:off x="10670699" y="4487858"/>
              <a:ext cx="156217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404040"/>
                      </a:gs>
                      <a:gs pos="30000">
                        <a:srgbClr val="404040"/>
                      </a:gs>
                    </a:gsLst>
                    <a:lin ang="5400000" scaled="0"/>
                  </a:gradFill>
                </a:rPr>
                <a:t>Camera</a:t>
              </a:r>
            </a:p>
          </p:txBody>
        </p:sp>
      </p:grpSp>
      <p:sp>
        <p:nvSpPr>
          <p:cNvPr id="75" name="Rectangle 29"/>
          <p:cNvSpPr/>
          <p:nvPr/>
        </p:nvSpPr>
        <p:spPr>
          <a:xfrm>
            <a:off x="476300" y="5034554"/>
            <a:ext cx="3282131" cy="1754326"/>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Acquisition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Input and interaction</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App-to-app interactions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Windowing &amp; navigation</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Notifications and live tiles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6" name="Rectangle 32"/>
          <p:cNvSpPr/>
          <p:nvPr/>
        </p:nvSpPr>
        <p:spPr>
          <a:xfrm>
            <a:off x="4553648" y="4922427"/>
            <a:ext cx="2780903" cy="2031325"/>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In-App Purchases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Ads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Maps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Game Services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Analytics</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Notification service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p:txBody>
      </p:sp>
      <p:sp>
        <p:nvSpPr>
          <p:cNvPr id="77" name="Rectangle 35"/>
          <p:cNvSpPr/>
          <p:nvPr/>
        </p:nvSpPr>
        <p:spPr>
          <a:xfrm>
            <a:off x="8457796" y="4955765"/>
            <a:ext cx="2744468" cy="2308324"/>
          </a:xfrm>
          <a:prstGeom prst="rect">
            <a:avLst/>
          </a:prstGeom>
        </p:spPr>
        <p:txBody>
          <a:bodyPr wrap="square">
            <a:spAutoFit/>
          </a:bodyPr>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a:t>
            </a:r>
            <a:r>
              <a:rPr lang="en-US" dirty="0" smtClean="0">
                <a:solidFill>
                  <a:srgbClr val="404040">
                    <a:lumMod val="50000"/>
                  </a:srgbClr>
                </a:solidFill>
                <a:ea typeface="Segoe UI" pitchFamily="34" charset="0"/>
                <a:cs typeface="Segoe UI" pitchFamily="34" charset="0"/>
              </a:rPr>
              <a:t>X</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a:t>
            </a:r>
            <a:endParaRPr lang="en-US" dirty="0">
              <a:solidFill>
                <a:srgbClr val="404040">
                  <a:lumMod val="50000"/>
                </a:srgbClr>
              </a:solidFill>
              <a:ea typeface="Segoe UI" pitchFamily="34" charset="0"/>
              <a:cs typeface="Segoe UI" pitchFamily="34" charset="0"/>
            </a:endParaRPr>
          </a:p>
          <a:p>
            <a:pPr defTabSz="932406"/>
            <a:endParaRPr lang="en-US"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229048958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38630"/>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grpSp>
        <p:nvGrpSpPr>
          <p:cNvPr id="18" name="Group 17"/>
          <p:cNvGrpSpPr/>
          <p:nvPr/>
        </p:nvGrpSpPr>
        <p:grpSpPr>
          <a:xfrm>
            <a:off x="1036637" y="656210"/>
            <a:ext cx="3317082" cy="6651052"/>
            <a:chOff x="1036637" y="656210"/>
            <a:chExt cx="3317082" cy="6651052"/>
          </a:xfrm>
        </p:grpSpPr>
        <p:grpSp>
          <p:nvGrpSpPr>
            <p:cNvPr id="19" name="Group 18"/>
            <p:cNvGrpSpPr/>
            <p:nvPr/>
          </p:nvGrpSpPr>
          <p:grpSpPr>
            <a:xfrm>
              <a:off x="1036637" y="656210"/>
              <a:ext cx="3317082" cy="6651052"/>
              <a:chOff x="1036637" y="656210"/>
              <a:chExt cx="3317082" cy="6651052"/>
            </a:xfrm>
          </p:grpSpPr>
          <p:pic>
            <p:nvPicPr>
              <p:cNvPr id="26" name="Picture 25"/>
              <p:cNvPicPr>
                <a:picLocks noChangeAspect="1"/>
              </p:cNvPicPr>
              <p:nvPr/>
            </p:nvPicPr>
            <p:blipFill rotWithShape="1">
              <a:blip r:embed="rId3" cstate="email">
                <a:extLst>
                  <a:ext uri="{28A0092B-C50C-407E-A947-70E740481C1C}">
                    <a14:useLocalDpi xmlns:a14="http://schemas.microsoft.com/office/drawing/2010/main"/>
                  </a:ext>
                </a:extLst>
              </a:blip>
              <a:srcRect l="36263" r="36053"/>
              <a:stretch/>
            </p:blipFill>
            <p:spPr>
              <a:xfrm>
                <a:off x="1036637" y="656210"/>
                <a:ext cx="3317082" cy="665105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438" y="1814838"/>
                <a:ext cx="2723879" cy="4812186"/>
              </a:xfrm>
              <a:prstGeom prst="rect">
                <a:avLst/>
              </a:prstGeom>
            </p:spPr>
          </p:pic>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t="3509" b="79745"/>
            <a:stretch/>
          </p:blipFill>
          <p:spPr>
            <a:xfrm>
              <a:off x="1413072" y="5566688"/>
              <a:ext cx="2519165" cy="749974"/>
            </a:xfrm>
            <a:prstGeom prst="rect">
              <a:avLst/>
            </a:prstGeom>
          </p:spPr>
        </p:pic>
        <p:sp>
          <p:nvSpPr>
            <p:cNvPr id="23" name="Rectangle 22"/>
            <p:cNvSpPr/>
            <p:nvPr/>
          </p:nvSpPr>
          <p:spPr bwMode="auto">
            <a:xfrm>
              <a:off x="2255837" y="5271920"/>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User </a:t>
            </a:r>
            <a:r>
              <a:rPr lang="en-US" sz="4080" smtClean="0">
                <a:gradFill>
                  <a:gsLst>
                    <a:gs pos="0">
                      <a:srgbClr val="0078D7"/>
                    </a:gs>
                    <a:gs pos="100000">
                      <a:srgbClr val="0078D7"/>
                    </a:gs>
                  </a:gsLst>
                  <a:lin ang="5400000" scaled="1"/>
                </a:gradFill>
              </a:rPr>
              <a:t>experience</a:t>
            </a:r>
            <a:endParaRPr lang="en-US" sz="4080" dirty="0">
              <a:gradFill>
                <a:gsLst>
                  <a:gs pos="0">
                    <a:srgbClr val="00188F"/>
                  </a:gs>
                  <a:gs pos="100000">
                    <a:srgbClr val="00188F"/>
                  </a:gs>
                </a:gsLst>
                <a:lin ang="5400000" scaled="1"/>
              </a:gradFill>
            </a:endParaRPr>
          </a:p>
        </p:txBody>
      </p:sp>
      <p:sp>
        <p:nvSpPr>
          <p:cNvPr id="33" name="Rectangle 32"/>
          <p:cNvSpPr/>
          <p:nvPr/>
        </p:nvSpPr>
        <p:spPr>
          <a:xfrm>
            <a:off x="307041" y="789994"/>
            <a:ext cx="9561537" cy="382308"/>
          </a:xfrm>
          <a:prstGeom prst="rect">
            <a:avLst/>
          </a:prstGeom>
        </p:spPr>
        <p:txBody>
          <a:bodyPr wrap="square">
            <a:spAutoFit/>
          </a:bodyPr>
          <a:lstStyle/>
          <a:p>
            <a:r>
              <a:rPr lang="en-US" sz="1836" dirty="0" smtClean="0">
                <a:solidFill>
                  <a:srgbClr val="737373"/>
                </a:solidFill>
              </a:rPr>
              <a:t>Apps built with Project Astoria are Windows apps</a:t>
            </a:r>
            <a:endParaRPr lang="en-US" sz="1836" dirty="0">
              <a:solidFill>
                <a:srgbClr val="737373"/>
              </a:solidFill>
            </a:endParaRPr>
          </a:p>
        </p:txBody>
      </p:sp>
      <p:grpSp>
        <p:nvGrpSpPr>
          <p:cNvPr id="21" name="Group 20"/>
          <p:cNvGrpSpPr/>
          <p:nvPr/>
        </p:nvGrpSpPr>
        <p:grpSpPr>
          <a:xfrm>
            <a:off x="1302438" y="1816424"/>
            <a:ext cx="2723879" cy="4842451"/>
            <a:chOff x="4950545" y="1824811"/>
            <a:chExt cx="2723879" cy="4842451"/>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545" y="1824811"/>
              <a:ext cx="2723879" cy="4842451"/>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3510" b="88675"/>
            <a:stretch/>
          </p:blipFill>
          <p:spPr>
            <a:xfrm>
              <a:off x="5063529" y="5964237"/>
              <a:ext cx="2519165" cy="350042"/>
            </a:xfrm>
            <a:prstGeom prst="rect">
              <a:avLst/>
            </a:prstGeom>
          </p:spPr>
        </p:pic>
        <p:sp>
          <p:nvSpPr>
            <p:cNvPr id="25" name="Rectangle 24"/>
            <p:cNvSpPr/>
            <p:nvPr/>
          </p:nvSpPr>
          <p:spPr bwMode="auto">
            <a:xfrm>
              <a:off x="5931484" y="5669469"/>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1302437" y="1816424"/>
            <a:ext cx="2723879" cy="4842451"/>
            <a:chOff x="8580845" y="1814837"/>
            <a:chExt cx="2723879" cy="4842451"/>
          </a:xfrm>
        </p:grpSpPr>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0845" y="1814837"/>
              <a:ext cx="2723879" cy="4842451"/>
            </a:xfrm>
            <a:prstGeom prst="rect">
              <a:avLst/>
            </a:prstGeom>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t="3509" b="79745"/>
            <a:stretch/>
          </p:blipFill>
          <p:spPr>
            <a:xfrm>
              <a:off x="8682828" y="5566688"/>
              <a:ext cx="2519165" cy="749974"/>
            </a:xfrm>
            <a:prstGeom prst="rect">
              <a:avLst/>
            </a:prstGeom>
          </p:spPr>
        </p:pic>
        <p:sp>
          <p:nvSpPr>
            <p:cNvPr id="31" name="Rectangle 30"/>
            <p:cNvSpPr/>
            <p:nvPr/>
          </p:nvSpPr>
          <p:spPr bwMode="auto">
            <a:xfrm>
              <a:off x="9592585" y="5259502"/>
              <a:ext cx="762000" cy="228600"/>
            </a:xfrm>
            <a:prstGeom prst="rect">
              <a:avLst/>
            </a:prstGeom>
            <a:solidFill>
              <a:srgbClr val="0507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Rectangle 1"/>
          <p:cNvSpPr/>
          <p:nvPr/>
        </p:nvSpPr>
        <p:spPr bwMode="auto">
          <a:xfrm>
            <a:off x="2456897" y="2582862"/>
            <a:ext cx="789540" cy="152400"/>
          </a:xfrm>
          <a:prstGeom prst="rect">
            <a:avLst/>
          </a:prstGeom>
          <a:solidFill>
            <a:srgbClr val="1793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406"/>
            <a:r>
              <a:rPr lang="en-US" sz="800" dirty="0" smtClean="0">
                <a:gradFill>
                  <a:gsLst>
                    <a:gs pos="0">
                      <a:srgbClr val="FFFFFF"/>
                    </a:gs>
                    <a:gs pos="100000">
                      <a:srgbClr val="FFFFFF"/>
                    </a:gs>
                  </a:gsLst>
                  <a:lin ang="5400000" scaled="0"/>
                </a:gradFill>
                <a:ea typeface="Segoe UI" pitchFamily="34" charset="0"/>
                <a:cs typeface="Segoe UI" pitchFamily="34" charset="0"/>
              </a:rPr>
              <a:t>Contoso</a:t>
            </a: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098" name="Picture 2" descr="http://assets.windowsphone.com/4661bc19-796a-444d-91d6-c1ec48b2dc8f/DEV-CENTER-L1-Publish-Market-your-app_InvariantCulture_Defa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6837" y="5783262"/>
            <a:ext cx="2069662" cy="1315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970837" y="6117827"/>
            <a:ext cx="4311650" cy="646331"/>
          </a:xfrm>
          <a:prstGeom prst="rect">
            <a:avLst/>
          </a:prstGeom>
        </p:spPr>
        <p:txBody>
          <a:bodyPr wrap="square" anchor="ctr">
            <a:spAutoFit/>
          </a:bodyPr>
          <a:lstStyle/>
          <a:p>
            <a:r>
              <a:rPr lang="en-US" dirty="0" smtClean="0">
                <a:solidFill>
                  <a:srgbClr val="404040">
                    <a:lumMod val="75000"/>
                  </a:srgbClr>
                </a:solidFill>
              </a:rPr>
              <a:t>Users acquire apps built with Project Astoria through the Windows Store</a:t>
            </a:r>
            <a:endParaRPr lang="en-US" dirty="0">
              <a:solidFill>
                <a:srgbClr val="404040">
                  <a:lumMod val="75000"/>
                </a:srgbClr>
              </a:solidFill>
            </a:endParaRPr>
          </a:p>
        </p:txBody>
      </p:sp>
      <p:sp>
        <p:nvSpPr>
          <p:cNvPr id="34" name="Rectangle 3"/>
          <p:cNvSpPr/>
          <p:nvPr/>
        </p:nvSpPr>
        <p:spPr bwMode="auto">
          <a:xfrm>
            <a:off x="10783476" y="144462"/>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35" name="Rectangle 4"/>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36" name="Rectangle 5"/>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981045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kia LU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373" y="1363965"/>
            <a:ext cx="2877581" cy="5440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824" y="1833230"/>
            <a:ext cx="2532529" cy="4502273"/>
          </a:xfrm>
          <a:prstGeom prst="rect">
            <a:avLst/>
          </a:prstGeom>
        </p:spPr>
      </p:pic>
      <p:sp>
        <p:nvSpPr>
          <p:cNvPr id="5" name="Title 2"/>
          <p:cNvSpPr txBox="1">
            <a:spLocks/>
          </p:cNvSpPr>
          <p:nvPr/>
        </p:nvSpPr>
        <p:spPr>
          <a:xfrm>
            <a:off x="276324" y="210044"/>
            <a:ext cx="11883829" cy="1001543"/>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User experience (cont’d)</a:t>
            </a:r>
            <a:endParaRPr lang="en-US" sz="4080" dirty="0">
              <a:gradFill>
                <a:gsLst>
                  <a:gs pos="0">
                    <a:srgbClr val="00188F"/>
                  </a:gs>
                  <a:gs pos="100000">
                    <a:srgbClr val="00188F"/>
                  </a:gs>
                </a:gsLst>
                <a:lin ang="5400000" scaled="1"/>
              </a:gradFill>
            </a:endParaRPr>
          </a:p>
        </p:txBody>
      </p:sp>
      <p:sp>
        <p:nvSpPr>
          <p:cNvPr id="6" name="Rectangle 77"/>
          <p:cNvSpPr/>
          <p:nvPr/>
        </p:nvSpPr>
        <p:spPr>
          <a:xfrm>
            <a:off x="307880" y="790378"/>
            <a:ext cx="9560181" cy="382254"/>
          </a:xfrm>
          <a:prstGeom prst="rect">
            <a:avLst/>
          </a:prstGeom>
        </p:spPr>
        <p:txBody>
          <a:bodyPr wrap="square">
            <a:spAutoFit/>
          </a:bodyPr>
          <a:lstStyle/>
          <a:p>
            <a:r>
              <a:rPr lang="en-US" sz="1836" dirty="0">
                <a:solidFill>
                  <a:srgbClr val="737373"/>
                </a:solidFill>
              </a:rPr>
              <a:t>Apps built with Project Astoria are Windows apps</a:t>
            </a:r>
          </a:p>
        </p:txBody>
      </p:sp>
      <p:grpSp>
        <p:nvGrpSpPr>
          <p:cNvPr id="21" name="Group 1"/>
          <p:cNvGrpSpPr/>
          <p:nvPr/>
        </p:nvGrpSpPr>
        <p:grpSpPr>
          <a:xfrm>
            <a:off x="4199699" y="3744405"/>
            <a:ext cx="7235451" cy="634440"/>
            <a:chOff x="4085848" y="3261785"/>
            <a:chExt cx="7236477" cy="634529"/>
          </a:xfrm>
        </p:grpSpPr>
        <p:pic>
          <p:nvPicPr>
            <p:cNvPr id="22"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62" b="87967"/>
            <a:stretch/>
          </p:blipFill>
          <p:spPr>
            <a:xfrm>
              <a:off x="8426725" y="3344862"/>
              <a:ext cx="2895600" cy="420613"/>
            </a:xfrm>
            <a:prstGeom prst="rect">
              <a:avLst/>
            </a:prstGeom>
          </p:spPr>
        </p:pic>
        <p:grpSp>
          <p:nvGrpSpPr>
            <p:cNvPr id="23" name="Group 4"/>
            <p:cNvGrpSpPr/>
            <p:nvPr/>
          </p:nvGrpSpPr>
          <p:grpSpPr>
            <a:xfrm>
              <a:off x="4085848" y="3261785"/>
              <a:ext cx="3679088" cy="634529"/>
              <a:chOff x="2702293" y="2071454"/>
              <a:chExt cx="3679088" cy="634529"/>
            </a:xfrm>
          </p:grpSpPr>
          <p:cxnSp>
            <p:nvCxnSpPr>
              <p:cNvPr id="24" name="Straight Connector 5"/>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25" name="TextBox 6"/>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26" name="Straight Connector 7"/>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27" name="Group 19"/>
          <p:cNvGrpSpPr/>
          <p:nvPr/>
        </p:nvGrpSpPr>
        <p:grpSpPr>
          <a:xfrm>
            <a:off x="4199699" y="3515715"/>
            <a:ext cx="6476067" cy="1039252"/>
            <a:chOff x="4084651" y="3640998"/>
            <a:chExt cx="6476986" cy="1039399"/>
          </a:xfrm>
        </p:grpSpPr>
        <p:grpSp>
          <p:nvGrpSpPr>
            <p:cNvPr id="28" name="Group 20"/>
            <p:cNvGrpSpPr/>
            <p:nvPr/>
          </p:nvGrpSpPr>
          <p:grpSpPr>
            <a:xfrm>
              <a:off x="9037637" y="3640998"/>
              <a:ext cx="1524000" cy="1039399"/>
              <a:chOff x="5882345" y="6193166"/>
              <a:chExt cx="830808" cy="637871"/>
            </a:xfrm>
          </p:grpSpPr>
          <p:pic>
            <p:nvPicPr>
              <p:cNvPr id="33" name="Picture 25"/>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9167" r="73951" b="59584"/>
              <a:stretch/>
            </p:blipFill>
            <p:spPr>
              <a:xfrm>
                <a:off x="5882345" y="6193166"/>
                <a:ext cx="830808" cy="637871"/>
              </a:xfrm>
              <a:prstGeom prst="rect">
                <a:avLst/>
              </a:prstGeom>
            </p:spPr>
          </p:pic>
          <p:sp>
            <p:nvSpPr>
              <p:cNvPr id="34" name="Rectangle 26"/>
              <p:cNvSpPr/>
              <p:nvPr/>
            </p:nvSpPr>
            <p:spPr>
              <a:xfrm>
                <a:off x="6413236" y="6356637"/>
                <a:ext cx="103119"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27"/>
              <p:cNvSpPr/>
              <p:nvPr/>
            </p:nvSpPr>
            <p:spPr>
              <a:xfrm>
                <a:off x="6086011" y="6354864"/>
                <a:ext cx="125934" cy="90435"/>
              </a:xfrm>
              <a:prstGeom prst="rect">
                <a:avLst/>
              </a:prstGeom>
              <a:solidFill>
                <a:srgbClr val="FBF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29" name="Group 21"/>
            <p:cNvGrpSpPr/>
            <p:nvPr/>
          </p:nvGrpSpPr>
          <p:grpSpPr>
            <a:xfrm>
              <a:off x="4084651" y="3871173"/>
              <a:ext cx="3679088" cy="634529"/>
              <a:chOff x="2702293" y="2071454"/>
              <a:chExt cx="3679088" cy="634529"/>
            </a:xfrm>
          </p:grpSpPr>
          <p:cxnSp>
            <p:nvCxnSpPr>
              <p:cNvPr id="30" name="Straight Connector 22"/>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31" name="TextBox 23"/>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32" name="Straight Connector 24"/>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grpSp>
        <p:nvGrpSpPr>
          <p:cNvPr id="36" name="Group 64"/>
          <p:cNvGrpSpPr/>
          <p:nvPr/>
        </p:nvGrpSpPr>
        <p:grpSpPr>
          <a:xfrm>
            <a:off x="4199699" y="3744407"/>
            <a:ext cx="6273995" cy="634440"/>
            <a:chOff x="4089417" y="5774194"/>
            <a:chExt cx="6274885" cy="634529"/>
          </a:xfrm>
        </p:grpSpPr>
        <p:pic>
          <p:nvPicPr>
            <p:cNvPr id="37" name="Picture 65"/>
            <p:cNvPicPr>
              <a:picLocks noChangeAspect="1"/>
            </p:cNvPicPr>
            <p:nvPr/>
          </p:nvPicPr>
          <p:blipFill>
            <a:blip r:embed="rId7"/>
            <a:stretch>
              <a:fillRect/>
            </a:stretch>
          </p:blipFill>
          <p:spPr>
            <a:xfrm>
              <a:off x="9297502" y="5810755"/>
              <a:ext cx="1066800" cy="513645"/>
            </a:xfrm>
            <a:prstGeom prst="rect">
              <a:avLst/>
            </a:prstGeom>
          </p:spPr>
        </p:pic>
        <p:grpSp>
          <p:nvGrpSpPr>
            <p:cNvPr id="38" name="Group 66"/>
            <p:cNvGrpSpPr/>
            <p:nvPr/>
          </p:nvGrpSpPr>
          <p:grpSpPr>
            <a:xfrm>
              <a:off x="4089417" y="5774194"/>
              <a:ext cx="3679088" cy="634529"/>
              <a:chOff x="2702293" y="2071454"/>
              <a:chExt cx="3679088" cy="634529"/>
            </a:xfrm>
          </p:grpSpPr>
          <p:cxnSp>
            <p:nvCxnSpPr>
              <p:cNvPr id="39" name="Straight Connector 67"/>
              <p:cNvCxnSpPr/>
              <p:nvPr/>
            </p:nvCxnSpPr>
            <p:spPr>
              <a:xfrm>
                <a:off x="2702293"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40" name="TextBox 68"/>
              <p:cNvSpPr txBox="1"/>
              <p:nvPr/>
            </p:nvSpPr>
            <p:spPr>
              <a:xfrm>
                <a:off x="4163165" y="2071454"/>
                <a:ext cx="774848" cy="634529"/>
              </a:xfrm>
              <a:prstGeom prst="rect">
                <a:avLst/>
              </a:prstGeom>
              <a:noFill/>
            </p:spPr>
            <p:txBody>
              <a:bodyPr wrap="none" lIns="182854" tIns="146283" rIns="182854" bIns="146283" rtlCol="0">
                <a:spAutoFit/>
              </a:bodyPr>
              <a:lstStyle/>
              <a:p>
                <a:pPr>
                  <a:lnSpc>
                    <a:spcPct val="90000"/>
                  </a:lnSpc>
                  <a:spcAft>
                    <a:spcPts val="600"/>
                  </a:spcAft>
                </a:pPr>
                <a:r>
                  <a:rPr lang="en-US" sz="2400" dirty="0">
                    <a:solidFill>
                      <a:srgbClr val="404040">
                        <a:lumMod val="60000"/>
                        <a:lumOff val="40000"/>
                      </a:srgbClr>
                    </a:solidFill>
                  </a:rPr>
                  <a:t>v/s</a:t>
                </a:r>
              </a:p>
            </p:txBody>
          </p:sp>
          <p:cxnSp>
            <p:nvCxnSpPr>
              <p:cNvPr id="41" name="Straight Connector 69"/>
              <p:cNvCxnSpPr/>
              <p:nvPr/>
            </p:nvCxnSpPr>
            <p:spPr>
              <a:xfrm>
                <a:off x="4846637" y="2385386"/>
                <a:ext cx="1534744"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grpSp>
      <p:sp>
        <p:nvSpPr>
          <p:cNvPr id="46" name="Rectangle 45"/>
          <p:cNvSpPr/>
          <p:nvPr/>
        </p:nvSpPr>
        <p:spPr bwMode="auto">
          <a:xfrm>
            <a:off x="10782830" y="144938"/>
            <a:ext cx="1550959" cy="3784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User experience</a:t>
            </a:r>
          </a:p>
        </p:txBody>
      </p:sp>
      <p:sp>
        <p:nvSpPr>
          <p:cNvPr id="47" name="Rectangle 46"/>
          <p:cNvSpPr/>
          <p:nvPr/>
        </p:nvSpPr>
        <p:spPr bwMode="auto">
          <a:xfrm>
            <a:off x="10782830" y="604401"/>
            <a:ext cx="1550959" cy="37846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Cloud services</a:t>
            </a:r>
          </a:p>
        </p:txBody>
      </p:sp>
      <p:sp>
        <p:nvSpPr>
          <p:cNvPr id="48" name="Rectangle 47"/>
          <p:cNvSpPr/>
          <p:nvPr/>
        </p:nvSpPr>
        <p:spPr bwMode="auto">
          <a:xfrm>
            <a:off x="10782828" y="1060056"/>
            <a:ext cx="1550959" cy="378460"/>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algn="ctr" defTabSz="932227"/>
            <a:r>
              <a:rPr lang="en-US" sz="1399" dirty="0">
                <a:solidFill>
                  <a:srgbClr val="FFFFFF"/>
                </a:solidFill>
                <a:latin typeface="Segoe UI Light"/>
                <a:ea typeface="Segoe UI" pitchFamily="34" charset="0"/>
                <a:cs typeface="Segoe UI" pitchFamily="34" charset="0"/>
              </a:rPr>
              <a:t>Platform</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4824" y="1833230"/>
            <a:ext cx="2530243" cy="449821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4166" y="1832531"/>
            <a:ext cx="2531558" cy="4501711"/>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t="3088"/>
          <a:stretch/>
        </p:blipFill>
        <p:spPr>
          <a:xfrm>
            <a:off x="1189037" y="1973262"/>
            <a:ext cx="2536029" cy="435768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0213" y="1831361"/>
            <a:ext cx="2532529" cy="4502273"/>
          </a:xfrm>
          <a:prstGeom prst="rect">
            <a:avLst/>
          </a:prstGeom>
        </p:spPr>
      </p:pic>
      <p:pic>
        <p:nvPicPr>
          <p:cNvPr id="15" name="Picture 14"/>
          <p:cNvPicPr>
            <a:picLocks/>
          </p:cNvPicPr>
          <p:nvPr/>
        </p:nvPicPr>
        <p:blipFill>
          <a:blip r:embed="rId12">
            <a:extLst>
              <a:ext uri="{28A0092B-C50C-407E-A947-70E740481C1C}">
                <a14:useLocalDpi xmlns:a14="http://schemas.microsoft.com/office/drawing/2010/main" val="0"/>
              </a:ext>
            </a:extLst>
          </a:blip>
          <a:stretch>
            <a:fillRect/>
          </a:stretch>
        </p:blipFill>
        <p:spPr>
          <a:xfrm>
            <a:off x="1189037" y="1828559"/>
            <a:ext cx="2540639" cy="4502389"/>
          </a:xfrm>
          <a:prstGeom prst="rect">
            <a:avLst/>
          </a:prstGeom>
        </p:spPr>
      </p:pic>
      <p:pic>
        <p:nvPicPr>
          <p:cNvPr id="16" name="Picture 15"/>
          <p:cNvPicPr>
            <a:picLocks/>
          </p:cNvPicPr>
          <p:nvPr/>
        </p:nvPicPr>
        <p:blipFill>
          <a:blip r:embed="rId13">
            <a:extLst>
              <a:ext uri="{28A0092B-C50C-407E-A947-70E740481C1C}">
                <a14:useLocalDpi xmlns:a14="http://schemas.microsoft.com/office/drawing/2010/main" val="0"/>
              </a:ext>
            </a:extLst>
          </a:blip>
          <a:stretch>
            <a:fillRect/>
          </a:stretch>
        </p:blipFill>
        <p:spPr>
          <a:xfrm>
            <a:off x="1189036" y="1824004"/>
            <a:ext cx="2540640" cy="4505653"/>
          </a:xfrm>
          <a:prstGeom prst="rect">
            <a:avLst/>
          </a:prstGeom>
        </p:spPr>
      </p:pic>
      <p:sp>
        <p:nvSpPr>
          <p:cNvPr id="42" name="Oval 41"/>
          <p:cNvSpPr/>
          <p:nvPr/>
        </p:nvSpPr>
        <p:spPr bwMode="auto">
          <a:xfrm>
            <a:off x="903990" y="4259155"/>
            <a:ext cx="755595" cy="755595"/>
          </a:xfrm>
          <a:prstGeom prst="ellipse">
            <a:avLst/>
          </a:prstGeom>
          <a:solidFill>
            <a:srgbClr val="FFFF00">
              <a:alpha val="20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6010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
          <p:cNvGraphicFramePr>
            <a:graphicFrameLocks noGrp="1"/>
          </p:cNvGraphicFramePr>
          <p:nvPr>
            <p:extLst/>
          </p:nvPr>
        </p:nvGraphicFramePr>
        <p:xfrm>
          <a:off x="1431278" y="1734408"/>
          <a:ext cx="2961882" cy="5243201"/>
        </p:xfrm>
        <a:graphic>
          <a:graphicData uri="http://schemas.openxmlformats.org/drawingml/2006/table">
            <a:tbl>
              <a:tblPr firstRow="1" bandRow="1"/>
              <a:tblGrid>
                <a:gridCol w="2961882">
                  <a:extLst>
                    <a:ext uri="{9D8B030D-6E8A-4147-A177-3AD203B41FA5}">
                      <a16:colId xmlns:a16="http://schemas.microsoft.com/office/drawing/2014/main" val="20001"/>
                    </a:ext>
                  </a:extLst>
                </a:gridCol>
              </a:tblGrid>
              <a:tr h="612489">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algn="l" defTabSz="914400" rtl="0" eaLnBrk="1" latinLnBrk="0" hangingPunct="1"/>
                      <a:r>
                        <a:rPr lang="en-US" sz="2000" kern="1200" dirty="0" smtClean="0">
                          <a:solidFill>
                            <a:schemeClr val="bg1"/>
                          </a:solidFill>
                          <a:latin typeface="+mn-lt"/>
                        </a:rPr>
                        <a:t>Microsoft Services</a:t>
                      </a:r>
                      <a:endParaRPr lang="en-GB" sz="2000" b="1" kern="1200" dirty="0">
                        <a:solidFill>
                          <a:schemeClr val="bg1"/>
                        </a:solidFill>
                        <a:latin typeface="+mn-lt"/>
                        <a:ea typeface="+mn-ea"/>
                        <a:cs typeface="Segoe WP Light" panose="020B0502040204020203" pitchFamily="34" charset="0"/>
                      </a:endParaRPr>
                    </a:p>
                  </a:txBody>
                  <a:tcPr marL="139891" marR="139891" marT="27978" marB="55956"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a16="http://schemas.microsoft.com/office/drawing/2014/main" val="10000"/>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AppInsights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82187">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MS Ads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82187">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In-app Purchases</a:t>
                      </a: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821911">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Notification Service</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70301">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Xbox Live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6378">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Bing</a:t>
                      </a:r>
                      <a:r>
                        <a:rPr lang="en-US" sz="1600" kern="1200" baseline="0" dirty="0" smtClean="0">
                          <a:solidFill>
                            <a:schemeClr val="dk1"/>
                          </a:solidFill>
                          <a:latin typeface="+mn-lt"/>
                          <a:ea typeface="+mn-ea"/>
                          <a:cs typeface="+mn-cs"/>
                        </a:rPr>
                        <a:t> Maps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0685">
                <a:tc>
                  <a:txBody>
                    <a:bodyPr/>
                    <a:lstStyle>
                      <a:lvl1pPr marL="0" algn="l" defTabSz="914378" rtl="0" eaLnBrk="1" latinLnBrk="0" hangingPunct="1">
                        <a:defRPr sz="1800" kern="1200">
                          <a:solidFill>
                            <a:schemeClr val="dk1"/>
                          </a:solidFill>
                          <a:latin typeface="Segoe Pro"/>
                        </a:defRPr>
                      </a:lvl1pPr>
                      <a:lvl2pPr marL="457189" algn="l" defTabSz="914378" rtl="0" eaLnBrk="1" latinLnBrk="0" hangingPunct="1">
                        <a:defRPr sz="1800" kern="1200">
                          <a:solidFill>
                            <a:schemeClr val="dk1"/>
                          </a:solidFill>
                          <a:latin typeface="Segoe Pro"/>
                        </a:defRPr>
                      </a:lvl2pPr>
                      <a:lvl3pPr marL="914378" algn="l" defTabSz="914378" rtl="0" eaLnBrk="1" latinLnBrk="0" hangingPunct="1">
                        <a:defRPr sz="1800" kern="1200">
                          <a:solidFill>
                            <a:schemeClr val="dk1"/>
                          </a:solidFill>
                          <a:latin typeface="Segoe Pro"/>
                        </a:defRPr>
                      </a:lvl3pPr>
                      <a:lvl4pPr marL="1371566" algn="l" defTabSz="914378" rtl="0" eaLnBrk="1" latinLnBrk="0" hangingPunct="1">
                        <a:defRPr sz="1800" kern="1200">
                          <a:solidFill>
                            <a:schemeClr val="dk1"/>
                          </a:solidFill>
                          <a:latin typeface="Segoe Pro"/>
                        </a:defRPr>
                      </a:lvl4pPr>
                      <a:lvl5pPr marL="1828754" algn="l" defTabSz="914378" rtl="0" eaLnBrk="1" latinLnBrk="0" hangingPunct="1">
                        <a:defRPr sz="1800" kern="1200">
                          <a:solidFill>
                            <a:schemeClr val="dk1"/>
                          </a:solidFill>
                          <a:latin typeface="Segoe Pro"/>
                        </a:defRPr>
                      </a:lvl5pPr>
                      <a:lvl6pPr marL="2285943" algn="l" defTabSz="914378" rtl="0" eaLnBrk="1" latinLnBrk="0" hangingPunct="1">
                        <a:defRPr sz="1800" kern="1200">
                          <a:solidFill>
                            <a:schemeClr val="dk1"/>
                          </a:solidFill>
                          <a:latin typeface="Segoe Pro"/>
                        </a:defRPr>
                      </a:lvl6pPr>
                      <a:lvl7pPr marL="2743132" algn="l" defTabSz="914378" rtl="0" eaLnBrk="1" latinLnBrk="0" hangingPunct="1">
                        <a:defRPr sz="1800" kern="1200">
                          <a:solidFill>
                            <a:schemeClr val="dk1"/>
                          </a:solidFill>
                          <a:latin typeface="Segoe Pro"/>
                        </a:defRPr>
                      </a:lvl7pPr>
                      <a:lvl8pPr marL="3200320" algn="l" defTabSz="914378" rtl="0" eaLnBrk="1" latinLnBrk="0" hangingPunct="1">
                        <a:defRPr sz="1800" kern="1200">
                          <a:solidFill>
                            <a:schemeClr val="dk1"/>
                          </a:solidFill>
                          <a:latin typeface="Segoe Pro"/>
                        </a:defRPr>
                      </a:lvl8pPr>
                      <a:lvl9pPr marL="3657509" algn="l" defTabSz="914378" rtl="0" eaLnBrk="1" latinLnBrk="0" hangingPunct="1">
                        <a:defRPr sz="1800" kern="1200">
                          <a:solidFill>
                            <a:schemeClr val="dk1"/>
                          </a:solidFill>
                          <a:latin typeface="Segoe Pro"/>
                        </a:defRPr>
                      </a:lvl9p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Windows Location services</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70685">
                <a:tc>
                  <a:txBody>
                    <a:bodyPr/>
                    <a:lstStyle/>
                    <a:p>
                      <a:pPr marL="0" indent="0" algn="l" defTabSz="914378" rtl="0" eaLnBrk="1" latinLnBrk="0" hangingPunct="1">
                        <a:lnSpc>
                          <a:spcPct val="100000"/>
                        </a:lnSpc>
                        <a:spcBef>
                          <a:spcPts val="0"/>
                        </a:spcBef>
                        <a:spcAft>
                          <a:spcPts val="0"/>
                        </a:spcAft>
                        <a:buFont typeface="+mj-lt"/>
                        <a:buNone/>
                      </a:pPr>
                      <a:r>
                        <a:rPr lang="en-US" sz="1600" kern="1200" dirty="0" smtClean="0">
                          <a:solidFill>
                            <a:schemeClr val="dk1"/>
                          </a:solidFill>
                          <a:latin typeface="+mn-lt"/>
                          <a:ea typeface="+mn-ea"/>
                          <a:cs typeface="+mn-cs"/>
                        </a:rPr>
                        <a:t>…</a:t>
                      </a:r>
                      <a:endParaRPr lang="en-US" sz="1600" kern="1200" dirty="0">
                        <a:solidFill>
                          <a:schemeClr val="dk1"/>
                        </a:solidFill>
                        <a:latin typeface="+mn-lt"/>
                        <a:ea typeface="+mn-ea"/>
                        <a:cs typeface="+mn-cs"/>
                      </a:endParaRPr>
                    </a:p>
                  </a:txBody>
                  <a:tcPr marL="139891" marR="139891" marT="46630" marB="46630"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grpSp>
        <p:nvGrpSpPr>
          <p:cNvPr id="2" name="Group 1"/>
          <p:cNvGrpSpPr/>
          <p:nvPr/>
        </p:nvGrpSpPr>
        <p:grpSpPr>
          <a:xfrm>
            <a:off x="5824438" y="2430462"/>
            <a:ext cx="5180758" cy="3810000"/>
            <a:chOff x="6523037" y="2430462"/>
            <a:chExt cx="5180758" cy="3810000"/>
          </a:xfrm>
        </p:grpSpPr>
        <p:sp>
          <p:nvSpPr>
            <p:cNvPr id="15" name="Rectangle 14"/>
            <p:cNvSpPr/>
            <p:nvPr/>
          </p:nvSpPr>
          <p:spPr>
            <a:xfrm>
              <a:off x="6523037" y="2430462"/>
              <a:ext cx="5180758" cy="18064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253645" tIns="0" rIns="253645" bIns="0" rtlCol="0" anchor="ctr" anchorCtr="0"/>
            <a:lstStyle/>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Project Astoria SDK in Java</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Use Microsoft services with minimal code change</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466298" indent="-466298" defTabSz="951178">
                <a:lnSpc>
                  <a:spcPct val="90000"/>
                </a:lnSpc>
                <a:spcBef>
                  <a:spcPts val="832"/>
                </a:spcBef>
                <a:spcAft>
                  <a:spcPts val="832"/>
                </a:spcAft>
                <a:buFont typeface="Arial" panose="020B0604020202020204" pitchFamily="34" charset="0"/>
                <a:buChar char="•"/>
              </a:pPr>
              <a:r>
                <a:rPr lang="en-US" sz="2000"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Get Started in Dev Center</a:t>
              </a:r>
              <a:endParaRPr lang="en-US" sz="2448" dirty="0">
                <a:solidFill>
                  <a:prstClr val="white"/>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523037" y="4598692"/>
              <a:ext cx="5180758" cy="1641770"/>
            </a:xfrm>
            <a:prstGeom prst="rect">
              <a:avLst/>
            </a:prstGeom>
            <a:ln>
              <a:noFill/>
            </a:ln>
            <a:effectLst>
              <a:outerShdw blurRad="292100" dist="139700" dir="2700000" algn="tl" rotWithShape="0">
                <a:srgbClr val="333333">
                  <a:alpha val="65000"/>
                </a:srgbClr>
              </a:outerShdw>
            </a:effectLst>
          </p:spPr>
        </p:pic>
      </p:grpSp>
      <p:sp>
        <p:nvSpPr>
          <p:cNvPr id="8"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Cloud </a:t>
            </a:r>
            <a:r>
              <a:rPr lang="en-US" sz="4080" smtClean="0">
                <a:gradFill>
                  <a:gsLst>
                    <a:gs pos="0">
                      <a:srgbClr val="0078D7"/>
                    </a:gs>
                    <a:gs pos="100000">
                      <a:srgbClr val="0078D7"/>
                    </a:gs>
                  </a:gsLst>
                  <a:lin ang="5400000" scaled="1"/>
                </a:gradFill>
              </a:rPr>
              <a:t>services</a:t>
            </a:r>
            <a:endParaRPr lang="en-US" sz="4080" dirty="0">
              <a:gradFill>
                <a:gsLst>
                  <a:gs pos="0">
                    <a:srgbClr val="00188F"/>
                  </a:gs>
                  <a:gs pos="100000">
                    <a:srgbClr val="00188F"/>
                  </a:gs>
                </a:gsLst>
                <a:lin ang="5400000" scaled="1"/>
              </a:gradFill>
            </a:endParaRPr>
          </a:p>
        </p:txBody>
      </p:sp>
      <p:sp>
        <p:nvSpPr>
          <p:cNvPr id="9" name="Rectangle 8"/>
          <p:cNvSpPr/>
          <p:nvPr/>
        </p:nvSpPr>
        <p:spPr>
          <a:xfrm>
            <a:off x="275481" y="828955"/>
            <a:ext cx="9561537" cy="382308"/>
          </a:xfrm>
          <a:prstGeom prst="rect">
            <a:avLst/>
          </a:prstGeom>
        </p:spPr>
        <p:txBody>
          <a:bodyPr wrap="square">
            <a:spAutoFit/>
          </a:bodyPr>
          <a:lstStyle/>
          <a:p>
            <a:r>
              <a:rPr lang="en-US" sz="1836" smtClean="0">
                <a:solidFill>
                  <a:srgbClr val="737373"/>
                </a:solidFill>
              </a:rPr>
              <a:t>Windows apps </a:t>
            </a:r>
            <a:r>
              <a:rPr lang="en-US" sz="1836" dirty="0">
                <a:solidFill>
                  <a:srgbClr val="737373"/>
                </a:solidFill>
              </a:rPr>
              <a:t>built with Project Astoria </a:t>
            </a:r>
            <a:r>
              <a:rPr lang="en-US" sz="1836" dirty="0" smtClean="0">
                <a:solidFill>
                  <a:srgbClr val="737373"/>
                </a:solidFill>
              </a:rPr>
              <a:t>use Microsoft cloud services</a:t>
            </a:r>
            <a:endParaRPr lang="en-US" sz="1836" dirty="0">
              <a:solidFill>
                <a:srgbClr val="737373"/>
              </a:solidFill>
            </a:endParaRPr>
          </a:p>
        </p:txBody>
      </p:sp>
      <p:sp>
        <p:nvSpPr>
          <p:cNvPr id="13" name="Rectangle 3"/>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14" name="Rectangle 5"/>
          <p:cNvSpPr/>
          <p:nvPr/>
        </p:nvSpPr>
        <p:spPr bwMode="auto">
          <a:xfrm>
            <a:off x="10783476" y="60399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16" name="Rectangle 6"/>
          <p:cNvSpPr/>
          <p:nvPr/>
        </p:nvSpPr>
        <p:spPr bwMode="auto">
          <a:xfrm>
            <a:off x="10783475" y="105971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7661429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593104" y="0"/>
          <a:ext cx="11250266" cy="7059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640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27039" y="447674"/>
            <a:ext cx="126491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sz="4000">
              <a:gradFill>
                <a:gsLst>
                  <a:gs pos="1250">
                    <a:srgbClr val="404040"/>
                  </a:gs>
                  <a:gs pos="100000">
                    <a:srgbClr val="404040"/>
                  </a:gs>
                </a:gsLst>
                <a:lin ang="5400000" scaled="0"/>
              </a:gradFill>
            </a:endParaRPr>
          </a:p>
        </p:txBody>
      </p:sp>
      <p:sp>
        <p:nvSpPr>
          <p:cNvPr id="12" name="Title 2"/>
          <p:cNvSpPr txBox="1">
            <a:spLocks/>
          </p:cNvSpPr>
          <p:nvPr/>
        </p:nvSpPr>
        <p:spPr>
          <a:xfrm>
            <a:off x="275481" y="209578"/>
            <a:ext cx="11885514" cy="1001685"/>
          </a:xfrm>
          <a:prstGeom prst="rect">
            <a:avLst/>
          </a:prstGeom>
        </p:spPr>
        <p:txBody>
          <a:bodyPr/>
          <a:lstStyle>
            <a:lvl1pPr algn="l" defTabSz="914377" rtl="0" eaLnBrk="1" latinLnBrk="0" hangingPunct="1">
              <a:lnSpc>
                <a:spcPct val="90000"/>
              </a:lnSpc>
              <a:spcBef>
                <a:spcPct val="0"/>
              </a:spcBef>
              <a:buNone/>
              <a:defRPr sz="4267" b="0" kern="1200">
                <a:gradFill>
                  <a:gsLst>
                    <a:gs pos="0">
                      <a:schemeClr val="accent1"/>
                    </a:gs>
                    <a:gs pos="100000">
                      <a:schemeClr val="accent1"/>
                    </a:gs>
                  </a:gsLst>
                  <a:lin ang="5400000" scaled="1"/>
                </a:gradFill>
                <a:latin typeface="+mj-lt"/>
                <a:ea typeface="+mj-ea"/>
                <a:cs typeface="+mj-cs"/>
              </a:defRPr>
            </a:lvl1pPr>
          </a:lstStyle>
          <a:p>
            <a:r>
              <a:rPr lang="en-US" sz="4080">
                <a:gradFill>
                  <a:gsLst>
                    <a:gs pos="0">
                      <a:srgbClr val="0078D7"/>
                    </a:gs>
                    <a:gs pos="100000">
                      <a:srgbClr val="0078D7"/>
                    </a:gs>
                  </a:gsLst>
                  <a:lin ang="5400000" scaled="1"/>
                </a:gradFill>
              </a:rPr>
              <a:t>Platform redirection</a:t>
            </a:r>
            <a:endParaRPr lang="en-US" sz="4080" dirty="0">
              <a:gradFill>
                <a:gsLst>
                  <a:gs pos="0">
                    <a:srgbClr val="00188F"/>
                  </a:gs>
                  <a:gs pos="100000">
                    <a:srgbClr val="00188F"/>
                  </a:gs>
                </a:gsLst>
                <a:lin ang="5400000" scaled="1"/>
              </a:gradFill>
            </a:endParaRPr>
          </a:p>
        </p:txBody>
      </p:sp>
      <p:sp>
        <p:nvSpPr>
          <p:cNvPr id="18" name="Rectangle 17"/>
          <p:cNvSpPr/>
          <p:nvPr/>
        </p:nvSpPr>
        <p:spPr>
          <a:xfrm>
            <a:off x="307041" y="789994"/>
            <a:ext cx="9561537" cy="382308"/>
          </a:xfrm>
          <a:prstGeom prst="rect">
            <a:avLst/>
          </a:prstGeom>
        </p:spPr>
        <p:txBody>
          <a:bodyPr wrap="square">
            <a:spAutoFit/>
          </a:bodyPr>
          <a:lstStyle/>
          <a:p>
            <a:r>
              <a:rPr lang="en-US" sz="1836" dirty="0" smtClean="0">
                <a:solidFill>
                  <a:srgbClr val="737373"/>
                </a:solidFill>
              </a:rPr>
              <a:t>Android platform capabilities are redirected to Windows</a:t>
            </a:r>
            <a:endParaRPr lang="en-US" sz="1836" dirty="0">
              <a:solidFill>
                <a:srgbClr val="737373"/>
              </a:solidFill>
            </a:endParaRPr>
          </a:p>
        </p:txBody>
      </p:sp>
      <p:sp>
        <p:nvSpPr>
          <p:cNvPr id="14" name="Rectangle 13"/>
          <p:cNvSpPr/>
          <p:nvPr/>
        </p:nvSpPr>
        <p:spPr bwMode="auto">
          <a:xfrm>
            <a:off x="615432" y="2044889"/>
            <a:ext cx="4876800" cy="21411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APPX</a:t>
            </a: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smtClean="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339714" y="3161233"/>
            <a:ext cx="1485900" cy="881653"/>
          </a:xfrm>
          <a:prstGeom prst="rect">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APK</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310632" y="1857414"/>
            <a:ext cx="5410200" cy="2517695"/>
          </a:xfrm>
          <a:prstGeom prst="rect">
            <a:avLst/>
          </a:prstGeom>
          <a:noFill/>
          <a:ln w="38100">
            <a:solidFill>
              <a:srgbClr val="00188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02745" y="4676974"/>
            <a:ext cx="4873672" cy="12547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“PROJECT ASTORIA” SUBSYSTEM</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02745" y="6164262"/>
            <a:ext cx="4886380" cy="66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WINDOWS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Line Callout 1 (Accent Bar) 22"/>
          <p:cNvSpPr/>
          <p:nvPr/>
        </p:nvSpPr>
        <p:spPr bwMode="auto">
          <a:xfrm>
            <a:off x="7285037" y="3116262"/>
            <a:ext cx="4267200" cy="3581400"/>
          </a:xfrm>
          <a:prstGeom prst="accentCallout1">
            <a:avLst>
              <a:gd name="adj1" fmla="val 48177"/>
              <a:gd name="adj2" fmla="val -6541"/>
              <a:gd name="adj3" fmla="val 65682"/>
              <a:gd name="adj4" fmla="val -45630"/>
            </a:avLst>
          </a:prstGeom>
          <a:noFill/>
          <a:ln>
            <a:solidFill>
              <a:srgbClr val="00176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File system</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Contacts, photos,…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Sensors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Camera</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Hardware accelerated graphics &amp; Direct X</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Networking/sockets</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Application lifecycle</a:t>
            </a:r>
          </a:p>
          <a:p>
            <a:pPr marL="342900" indent="-342900" defTabSz="932406">
              <a:buFont typeface="Arial" panose="020B0604020202020204" pitchFamily="34" charset="0"/>
              <a:buChar char="•"/>
            </a:pPr>
            <a:r>
              <a:rPr lang="en-US" dirty="0" smtClean="0">
                <a:solidFill>
                  <a:srgbClr val="404040">
                    <a:lumMod val="50000"/>
                  </a:srgbClr>
                </a:solidFill>
                <a:ea typeface="Segoe UI" pitchFamily="34" charset="0"/>
                <a:cs typeface="Segoe UI" pitchFamily="34" charset="0"/>
              </a:rPr>
              <a:t>Resource </a:t>
            </a:r>
            <a:r>
              <a:rPr lang="en-US" dirty="0">
                <a:solidFill>
                  <a:srgbClr val="404040">
                    <a:lumMod val="50000"/>
                  </a:srgbClr>
                </a:solidFill>
                <a:ea typeface="Segoe UI" pitchFamily="34" charset="0"/>
                <a:cs typeface="Segoe UI" pitchFamily="34" charset="0"/>
              </a:rPr>
              <a:t>management</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Background execution model</a:t>
            </a:r>
          </a:p>
          <a:p>
            <a:pPr marL="342900" indent="-342900" defTabSz="932406">
              <a:buFont typeface="Arial" panose="020B0604020202020204" pitchFamily="34" charset="0"/>
              <a:buChar char="•"/>
            </a:pPr>
            <a:r>
              <a:rPr lang="en-US" dirty="0">
                <a:solidFill>
                  <a:srgbClr val="404040">
                    <a:lumMod val="50000"/>
                  </a:srgbClr>
                </a:solidFill>
                <a:ea typeface="Segoe UI" pitchFamily="34" charset="0"/>
                <a:cs typeface="Segoe UI" pitchFamily="34" charset="0"/>
              </a:rPr>
              <a:t>Security model</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
          <p:cNvSpPr/>
          <p:nvPr/>
        </p:nvSpPr>
        <p:spPr bwMode="auto">
          <a:xfrm>
            <a:off x="10783476" y="144462"/>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User experience</a:t>
            </a:r>
            <a:endParaRPr lang="en-US" sz="1400" dirty="0">
              <a:solidFill>
                <a:srgbClr val="FFFFFF"/>
              </a:solidFill>
              <a:latin typeface="Segoe UI Light"/>
              <a:ea typeface="Segoe UI" pitchFamily="34" charset="0"/>
              <a:cs typeface="Segoe UI" pitchFamily="34" charset="0"/>
            </a:endParaRPr>
          </a:p>
        </p:txBody>
      </p:sp>
      <p:sp>
        <p:nvSpPr>
          <p:cNvPr id="22" name="Rectangle 2"/>
          <p:cNvSpPr/>
          <p:nvPr/>
        </p:nvSpPr>
        <p:spPr bwMode="auto">
          <a:xfrm>
            <a:off x="10783476" y="603990"/>
            <a:ext cx="1551179" cy="378514"/>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Cloud services</a:t>
            </a:r>
            <a:endParaRPr lang="en-US" sz="1400" dirty="0">
              <a:solidFill>
                <a:srgbClr val="FFFFFF"/>
              </a:solidFill>
              <a:latin typeface="Segoe UI Light"/>
              <a:ea typeface="Segoe UI" pitchFamily="34" charset="0"/>
              <a:cs typeface="Segoe UI" pitchFamily="34" charset="0"/>
            </a:endParaRPr>
          </a:p>
        </p:txBody>
      </p:sp>
      <p:sp>
        <p:nvSpPr>
          <p:cNvPr id="24" name="Rectangle 3"/>
          <p:cNvSpPr/>
          <p:nvPr/>
        </p:nvSpPr>
        <p:spPr bwMode="auto">
          <a:xfrm>
            <a:off x="10783475" y="1059710"/>
            <a:ext cx="1551179" cy="378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1400" dirty="0" smtClean="0">
                <a:solidFill>
                  <a:srgbClr val="FFFFFF"/>
                </a:solidFill>
                <a:latin typeface="Segoe UI Light"/>
                <a:ea typeface="Segoe UI" pitchFamily="34" charset="0"/>
                <a:cs typeface="Segoe UI" pitchFamily="34" charset="0"/>
              </a:rPr>
              <a:t>Platform</a:t>
            </a:r>
            <a:endParaRPr lang="en-US" sz="140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5506615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42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r>
              <a:rPr lang="en-US" dirty="0" smtClean="0"/>
              <a:t>Why Microsoft Edge?</a:t>
            </a:r>
          </a:p>
          <a:p>
            <a:r>
              <a:rPr lang="en-US" dirty="0" smtClean="0"/>
              <a:t>Edge Supports the Modern Web</a:t>
            </a:r>
          </a:p>
          <a:p>
            <a:r>
              <a:rPr lang="en-US" dirty="0" smtClean="0"/>
              <a:t>Managing Compatibility</a:t>
            </a:r>
          </a:p>
          <a:p>
            <a:r>
              <a:rPr lang="en-US" dirty="0" smtClean="0"/>
              <a:t>Developer Tools</a:t>
            </a:r>
            <a:endParaRPr lang="en-US" dirty="0"/>
          </a:p>
        </p:txBody>
      </p:sp>
      <p:sp>
        <p:nvSpPr>
          <p:cNvPr id="3" name="Title 2"/>
          <p:cNvSpPr>
            <a:spLocks noGrp="1"/>
          </p:cNvSpPr>
          <p:nvPr>
            <p:ph type="title"/>
          </p:nvPr>
        </p:nvSpPr>
        <p:spPr/>
        <p:txBody>
          <a:bodyPr/>
          <a:lstStyle/>
          <a:p>
            <a:r>
              <a:rPr lang="en-US" dirty="0" smtClean="0"/>
              <a:t>Microsoft Edge for Developers</a:t>
            </a:r>
            <a:endParaRPr lang="en-US" dirty="0"/>
          </a:p>
        </p:txBody>
      </p:sp>
    </p:spTree>
    <p:extLst>
      <p:ext uri="{BB962C8B-B14F-4D97-AF65-F5344CB8AC3E}">
        <p14:creationId xmlns:p14="http://schemas.microsoft.com/office/powerpoint/2010/main" val="50480566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3809012" y="2669531"/>
            <a:ext cx="4662266" cy="3911503"/>
            <a:chOff x="4034172" y="2895600"/>
            <a:chExt cx="4298788" cy="3606555"/>
          </a:xfrm>
        </p:grpSpPr>
        <p:sp>
          <p:nvSpPr>
            <p:cNvPr id="92" name="Rectangle 91"/>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93" name="Rectangle 92"/>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94"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95"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96"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97" name="Rectangle 96"/>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11" name="Oval 110"/>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endParaRPr>
            </a:p>
          </p:txBody>
        </p:sp>
        <p:sp>
          <p:nvSpPr>
            <p:cNvPr id="112" name="Oval 111"/>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endParaRPr>
            </a:p>
          </p:txBody>
        </p:sp>
      </p:grpSp>
      <p:sp>
        <p:nvSpPr>
          <p:cNvPr id="113" name="Rectangle 112"/>
          <p:cNvSpPr/>
          <p:nvPr/>
        </p:nvSpPr>
        <p:spPr>
          <a:xfrm>
            <a:off x="3919649" y="3075154"/>
            <a:ext cx="4444902" cy="3402508"/>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srgbClr val="737373"/>
              </a:solidFill>
            </a:endParaRPr>
          </a:p>
        </p:txBody>
      </p:sp>
      <p:sp>
        <p:nvSpPr>
          <p:cNvPr id="114" name="TextBox 113"/>
          <p:cNvSpPr txBox="1"/>
          <p:nvPr/>
        </p:nvSpPr>
        <p:spPr>
          <a:xfrm>
            <a:off x="3980753" y="3186395"/>
            <a:ext cx="4319479" cy="414353"/>
          </a:xfrm>
          <a:prstGeom prst="rect">
            <a:avLst/>
          </a:prstGeom>
          <a:noFill/>
        </p:spPr>
        <p:txBody>
          <a:bodyPr wrap="square" rtlCol="0">
            <a:spAutoFit/>
          </a:bodyPr>
          <a:lstStyle/>
          <a:p>
            <a:pPr algn="ctr" defTabSz="932573"/>
            <a:r>
              <a:rPr lang="en-US" sz="2040" dirty="0">
                <a:solidFill>
                  <a:prstClr val="white"/>
                </a:solidFill>
                <a:latin typeface="Segoe UI Semibold" panose="020B0702040204020203" pitchFamily="34" charset="0"/>
                <a:cs typeface="Segoe UI Semibold" panose="020B0702040204020203" pitchFamily="34" charset="0"/>
              </a:rPr>
              <a:t>Trident</a:t>
            </a:r>
          </a:p>
        </p:txBody>
      </p:sp>
      <p:cxnSp>
        <p:nvCxnSpPr>
          <p:cNvPr id="88" name="Straight Connector 87"/>
          <p:cNvCxnSpPr>
            <a:endCxn id="136" idx="2"/>
          </p:cNvCxnSpPr>
          <p:nvPr/>
        </p:nvCxnSpPr>
        <p:spPr>
          <a:xfrm flipV="1">
            <a:off x="1088919" y="1418555"/>
            <a:ext cx="10103203" cy="684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1011202"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90" name="TextBox 89"/>
          <p:cNvSpPr txBox="1"/>
          <p:nvPr/>
        </p:nvSpPr>
        <p:spPr>
          <a:xfrm>
            <a:off x="778051" y="896597"/>
            <a:ext cx="699453" cy="224114"/>
          </a:xfrm>
          <a:prstGeom prst="rect">
            <a:avLst/>
          </a:prstGeom>
          <a:noFill/>
        </p:spPr>
        <p:txBody>
          <a:bodyPr wrap="square" lIns="0" tIns="0" rIns="0" bIns="0" rtlCol="0">
            <a:spAutoFit/>
          </a:bodyPr>
          <a:lstStyle/>
          <a:p>
            <a:pPr algn="ctr" defTabSz="932573"/>
            <a:r>
              <a:rPr lang="en-US" sz="1428" dirty="0">
                <a:solidFill>
                  <a:srgbClr val="737373"/>
                </a:solidFill>
                <a:latin typeface="Segoe UI Semilight" panose="020B0402040204020203" pitchFamily="34" charset="0"/>
                <a:cs typeface="Segoe UI Semilight" panose="020B0402040204020203" pitchFamily="34" charset="0"/>
              </a:rPr>
              <a:t>1995</a:t>
            </a:r>
          </a:p>
        </p:txBody>
      </p:sp>
      <p:grpSp>
        <p:nvGrpSpPr>
          <p:cNvPr id="98" name="Group 97"/>
          <p:cNvGrpSpPr/>
          <p:nvPr/>
        </p:nvGrpSpPr>
        <p:grpSpPr>
          <a:xfrm>
            <a:off x="1880320" y="1362910"/>
            <a:ext cx="296637" cy="299503"/>
            <a:chOff x="2240339" y="3733800"/>
            <a:chExt cx="290846" cy="293657"/>
          </a:xfrm>
        </p:grpSpPr>
        <p:sp>
          <p:nvSpPr>
            <p:cNvPr id="99" name="Oval 9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00" name="TextBox 99"/>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3</a:t>
              </a:r>
              <a:endParaRPr lang="en-US" sz="1428" dirty="0">
                <a:solidFill>
                  <a:srgbClr val="737373"/>
                </a:solidFill>
              </a:endParaRPr>
            </a:p>
          </p:txBody>
        </p:sp>
      </p:grpSp>
      <p:grpSp>
        <p:nvGrpSpPr>
          <p:cNvPr id="101" name="Group 100"/>
          <p:cNvGrpSpPr/>
          <p:nvPr/>
        </p:nvGrpSpPr>
        <p:grpSpPr>
          <a:xfrm>
            <a:off x="2410108" y="1362910"/>
            <a:ext cx="296637" cy="299503"/>
            <a:chOff x="2240339" y="3733800"/>
            <a:chExt cx="290846" cy="293657"/>
          </a:xfrm>
        </p:grpSpPr>
        <p:sp>
          <p:nvSpPr>
            <p:cNvPr id="102" name="Oval 10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03" name="TextBox 102"/>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4</a:t>
              </a:r>
              <a:endParaRPr lang="en-US" sz="1428" dirty="0">
                <a:solidFill>
                  <a:srgbClr val="737373"/>
                </a:solidFill>
              </a:endParaRPr>
            </a:p>
          </p:txBody>
        </p:sp>
      </p:grpSp>
      <p:grpSp>
        <p:nvGrpSpPr>
          <p:cNvPr id="104" name="Group 103"/>
          <p:cNvGrpSpPr/>
          <p:nvPr/>
        </p:nvGrpSpPr>
        <p:grpSpPr>
          <a:xfrm>
            <a:off x="1244354" y="1362910"/>
            <a:ext cx="296637" cy="299503"/>
            <a:chOff x="2240339" y="3733800"/>
            <a:chExt cx="290846" cy="293657"/>
          </a:xfrm>
        </p:grpSpPr>
        <p:sp>
          <p:nvSpPr>
            <p:cNvPr id="105" name="Oval 10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06" name="TextBox 105"/>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a:t>
              </a:r>
              <a:endParaRPr lang="en-US" sz="1428" dirty="0">
                <a:solidFill>
                  <a:srgbClr val="737373"/>
                </a:solidFill>
              </a:endParaRPr>
            </a:p>
          </p:txBody>
        </p:sp>
      </p:grpSp>
      <p:grpSp>
        <p:nvGrpSpPr>
          <p:cNvPr id="107" name="Group 106"/>
          <p:cNvGrpSpPr/>
          <p:nvPr/>
        </p:nvGrpSpPr>
        <p:grpSpPr>
          <a:xfrm>
            <a:off x="1414019" y="1362910"/>
            <a:ext cx="296637" cy="299503"/>
            <a:chOff x="2240339" y="3733800"/>
            <a:chExt cx="290846" cy="293657"/>
          </a:xfrm>
        </p:grpSpPr>
        <p:sp>
          <p:nvSpPr>
            <p:cNvPr id="108" name="Oval 10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09" name="TextBox 108"/>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2</a:t>
              </a:r>
              <a:endParaRPr lang="en-US" sz="1428" dirty="0">
                <a:solidFill>
                  <a:srgbClr val="737373"/>
                </a:solidFill>
              </a:endParaRPr>
            </a:p>
          </p:txBody>
        </p:sp>
      </p:grpSp>
      <p:grpSp>
        <p:nvGrpSpPr>
          <p:cNvPr id="110" name="Group 109"/>
          <p:cNvGrpSpPr/>
          <p:nvPr/>
        </p:nvGrpSpPr>
        <p:grpSpPr>
          <a:xfrm>
            <a:off x="3366657" y="1362910"/>
            <a:ext cx="296637" cy="299503"/>
            <a:chOff x="2240339" y="3733800"/>
            <a:chExt cx="290846" cy="293657"/>
          </a:xfrm>
        </p:grpSpPr>
        <p:sp>
          <p:nvSpPr>
            <p:cNvPr id="115" name="Oval 11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16" name="TextBox 115"/>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5.5</a:t>
              </a:r>
              <a:endParaRPr lang="en-US" sz="1428" dirty="0">
                <a:solidFill>
                  <a:srgbClr val="737373"/>
                </a:solidFill>
              </a:endParaRPr>
            </a:p>
          </p:txBody>
        </p:sp>
      </p:grpSp>
      <p:grpSp>
        <p:nvGrpSpPr>
          <p:cNvPr id="118" name="Group 117"/>
          <p:cNvGrpSpPr/>
          <p:nvPr/>
        </p:nvGrpSpPr>
        <p:grpSpPr>
          <a:xfrm>
            <a:off x="3818728" y="1362910"/>
            <a:ext cx="296637" cy="299503"/>
            <a:chOff x="2240339" y="3733800"/>
            <a:chExt cx="290846" cy="293657"/>
          </a:xfrm>
        </p:grpSpPr>
        <p:sp>
          <p:nvSpPr>
            <p:cNvPr id="119" name="Oval 11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20" name="TextBox 119"/>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6</a:t>
              </a:r>
              <a:endParaRPr lang="en-US" sz="1428" dirty="0">
                <a:solidFill>
                  <a:srgbClr val="737373"/>
                </a:solidFill>
              </a:endParaRPr>
            </a:p>
          </p:txBody>
        </p:sp>
      </p:grpSp>
      <p:grpSp>
        <p:nvGrpSpPr>
          <p:cNvPr id="121" name="Group 120"/>
          <p:cNvGrpSpPr/>
          <p:nvPr/>
        </p:nvGrpSpPr>
        <p:grpSpPr>
          <a:xfrm>
            <a:off x="3026646" y="1362910"/>
            <a:ext cx="296637" cy="299503"/>
            <a:chOff x="2240339" y="3733800"/>
            <a:chExt cx="290846" cy="293657"/>
          </a:xfrm>
        </p:grpSpPr>
        <p:sp>
          <p:nvSpPr>
            <p:cNvPr id="122" name="Oval 12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23" name="TextBox 122"/>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5</a:t>
              </a:r>
              <a:endParaRPr lang="en-US" sz="1428" dirty="0">
                <a:solidFill>
                  <a:srgbClr val="737373"/>
                </a:solidFill>
              </a:endParaRPr>
            </a:p>
          </p:txBody>
        </p:sp>
      </p:grpSp>
      <p:grpSp>
        <p:nvGrpSpPr>
          <p:cNvPr id="124" name="Group 123"/>
          <p:cNvGrpSpPr/>
          <p:nvPr/>
        </p:nvGrpSpPr>
        <p:grpSpPr>
          <a:xfrm>
            <a:off x="6698771" y="1362910"/>
            <a:ext cx="296637" cy="299503"/>
            <a:chOff x="2240339" y="3733800"/>
            <a:chExt cx="290846" cy="293657"/>
          </a:xfrm>
        </p:grpSpPr>
        <p:sp>
          <p:nvSpPr>
            <p:cNvPr id="125" name="Oval 12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26" name="TextBox 125"/>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7</a:t>
              </a:r>
              <a:endParaRPr lang="en-US" sz="1428" dirty="0">
                <a:solidFill>
                  <a:srgbClr val="737373"/>
                </a:solidFill>
              </a:endParaRPr>
            </a:p>
          </p:txBody>
        </p:sp>
      </p:grpSp>
      <p:grpSp>
        <p:nvGrpSpPr>
          <p:cNvPr id="127" name="Group 126"/>
          <p:cNvGrpSpPr/>
          <p:nvPr/>
        </p:nvGrpSpPr>
        <p:grpSpPr>
          <a:xfrm>
            <a:off x="8408544" y="1362910"/>
            <a:ext cx="296637" cy="299503"/>
            <a:chOff x="2240339" y="3733800"/>
            <a:chExt cx="290846" cy="293657"/>
          </a:xfrm>
        </p:grpSpPr>
        <p:sp>
          <p:nvSpPr>
            <p:cNvPr id="128" name="Oval 12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29" name="TextBox 128"/>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8</a:t>
              </a:r>
              <a:endParaRPr lang="en-US" sz="1428" dirty="0">
                <a:solidFill>
                  <a:srgbClr val="737373"/>
                </a:solidFill>
              </a:endParaRPr>
            </a:p>
          </p:txBody>
        </p:sp>
      </p:grpSp>
      <p:grpSp>
        <p:nvGrpSpPr>
          <p:cNvPr id="130" name="Group 129"/>
          <p:cNvGrpSpPr/>
          <p:nvPr/>
        </p:nvGrpSpPr>
        <p:grpSpPr>
          <a:xfrm>
            <a:off x="2725493" y="1362910"/>
            <a:ext cx="296637" cy="299503"/>
            <a:chOff x="2240339" y="3733800"/>
            <a:chExt cx="290846" cy="293657"/>
          </a:xfrm>
        </p:grpSpPr>
        <p:sp>
          <p:nvSpPr>
            <p:cNvPr id="131" name="Oval 13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32" name="TextBox 131"/>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4.x</a:t>
              </a:r>
              <a:endParaRPr lang="en-US" sz="1428" dirty="0">
                <a:solidFill>
                  <a:srgbClr val="737373"/>
                </a:solidFill>
              </a:endParaRPr>
            </a:p>
          </p:txBody>
        </p:sp>
      </p:grpSp>
      <p:grpSp>
        <p:nvGrpSpPr>
          <p:cNvPr id="133" name="Group 132"/>
          <p:cNvGrpSpPr/>
          <p:nvPr/>
        </p:nvGrpSpPr>
        <p:grpSpPr>
          <a:xfrm>
            <a:off x="9030279" y="1362910"/>
            <a:ext cx="296637" cy="299503"/>
            <a:chOff x="2240339" y="3733800"/>
            <a:chExt cx="290846" cy="293657"/>
          </a:xfrm>
        </p:grpSpPr>
        <p:sp>
          <p:nvSpPr>
            <p:cNvPr id="134" name="Oval 13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35" name="TextBox 134"/>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9</a:t>
              </a:r>
              <a:endParaRPr lang="en-US" sz="1428" dirty="0">
                <a:solidFill>
                  <a:srgbClr val="737373"/>
                </a:solidFill>
              </a:endParaRPr>
            </a:p>
          </p:txBody>
        </p:sp>
      </p:grpSp>
      <p:sp>
        <p:nvSpPr>
          <p:cNvPr id="136" name="Oval 135"/>
          <p:cNvSpPr/>
          <p:nvPr/>
        </p:nvSpPr>
        <p:spPr>
          <a:xfrm>
            <a:off x="11192121"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37" name="TextBox 136"/>
          <p:cNvSpPr txBox="1"/>
          <p:nvPr/>
        </p:nvSpPr>
        <p:spPr>
          <a:xfrm>
            <a:off x="10958970" y="896597"/>
            <a:ext cx="699453" cy="22411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32573"/>
            <a:r>
              <a:rPr lang="en-US" sz="1428" dirty="0">
                <a:solidFill>
                  <a:srgbClr val="737373"/>
                </a:solidFill>
              </a:rPr>
              <a:t>2015</a:t>
            </a:r>
          </a:p>
        </p:txBody>
      </p:sp>
      <p:grpSp>
        <p:nvGrpSpPr>
          <p:cNvPr id="138" name="Group 137"/>
          <p:cNvGrpSpPr/>
          <p:nvPr/>
        </p:nvGrpSpPr>
        <p:grpSpPr>
          <a:xfrm>
            <a:off x="9030279" y="1362910"/>
            <a:ext cx="296637" cy="299503"/>
            <a:chOff x="2240339" y="3733800"/>
            <a:chExt cx="290846" cy="293657"/>
          </a:xfrm>
        </p:grpSpPr>
        <p:sp>
          <p:nvSpPr>
            <p:cNvPr id="139" name="Oval 13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40" name="TextBox 139"/>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9</a:t>
              </a:r>
              <a:endParaRPr lang="en-US" sz="1428" dirty="0">
                <a:solidFill>
                  <a:srgbClr val="737373"/>
                </a:solidFill>
              </a:endParaRPr>
            </a:p>
          </p:txBody>
        </p:sp>
      </p:grpSp>
      <p:grpSp>
        <p:nvGrpSpPr>
          <p:cNvPr id="141" name="Group 140"/>
          <p:cNvGrpSpPr/>
          <p:nvPr/>
        </p:nvGrpSpPr>
        <p:grpSpPr>
          <a:xfrm>
            <a:off x="9492065" y="1362910"/>
            <a:ext cx="296637" cy="299503"/>
            <a:chOff x="2240339" y="3733800"/>
            <a:chExt cx="290846" cy="293657"/>
          </a:xfrm>
        </p:grpSpPr>
        <p:sp>
          <p:nvSpPr>
            <p:cNvPr id="142" name="Oval 14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43" name="TextBox 142"/>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10</a:t>
              </a:r>
              <a:endParaRPr lang="en-US" sz="1428" dirty="0">
                <a:solidFill>
                  <a:srgbClr val="737373"/>
                </a:solidFill>
              </a:endParaRPr>
            </a:p>
          </p:txBody>
        </p:sp>
      </p:grpSp>
      <p:grpSp>
        <p:nvGrpSpPr>
          <p:cNvPr id="144" name="Group 143"/>
          <p:cNvGrpSpPr/>
          <p:nvPr/>
        </p:nvGrpSpPr>
        <p:grpSpPr>
          <a:xfrm>
            <a:off x="9948652" y="1362910"/>
            <a:ext cx="296637" cy="299503"/>
            <a:chOff x="2240339" y="3733800"/>
            <a:chExt cx="290846" cy="293657"/>
          </a:xfrm>
        </p:grpSpPr>
        <p:sp>
          <p:nvSpPr>
            <p:cNvPr id="145" name="Oval 14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46" name="TextBox 145"/>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11</a:t>
              </a:r>
              <a:endParaRPr lang="en-US" sz="1428" dirty="0">
                <a:solidFill>
                  <a:srgbClr val="737373"/>
                </a:solidFill>
              </a:endParaRPr>
            </a:p>
          </p:txBody>
        </p:sp>
      </p:grpSp>
    </p:spTree>
    <p:extLst>
      <p:ext uri="{BB962C8B-B14F-4D97-AF65-F5344CB8AC3E}">
        <p14:creationId xmlns:p14="http://schemas.microsoft.com/office/powerpoint/2010/main" val="28423246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234032" y="780205"/>
            <a:ext cx="382678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809012" y="2669531"/>
            <a:ext cx="4662266" cy="3911503"/>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endParaRPr>
            </a:p>
          </p:txBody>
        </p:sp>
      </p:grpSp>
      <p:sp>
        <p:nvSpPr>
          <p:cNvPr id="107" name="Rectangle 106"/>
          <p:cNvSpPr/>
          <p:nvPr/>
        </p:nvSpPr>
        <p:spPr>
          <a:xfrm>
            <a:off x="3919649" y="3075154"/>
            <a:ext cx="4444902" cy="3402508"/>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srgbClr val="737373"/>
              </a:solidFill>
            </a:endParaRPr>
          </a:p>
        </p:txBody>
      </p:sp>
      <p:sp>
        <p:nvSpPr>
          <p:cNvPr id="108" name="TextBox 107"/>
          <p:cNvSpPr txBox="1"/>
          <p:nvPr/>
        </p:nvSpPr>
        <p:spPr>
          <a:xfrm>
            <a:off x="3980753" y="3186395"/>
            <a:ext cx="4319479" cy="414353"/>
          </a:xfrm>
          <a:prstGeom prst="rect">
            <a:avLst/>
          </a:prstGeom>
          <a:noFill/>
        </p:spPr>
        <p:txBody>
          <a:bodyPr wrap="square" rtlCol="0">
            <a:spAutoFit/>
          </a:bodyPr>
          <a:lstStyle/>
          <a:p>
            <a:pPr algn="ctr" defTabSz="932573"/>
            <a:r>
              <a:rPr lang="en-US" sz="2040" dirty="0">
                <a:solidFill>
                  <a:prstClr val="white"/>
                </a:solidFill>
                <a:latin typeface="Segoe UI Semibold" panose="020B0702040204020203" pitchFamily="34" charset="0"/>
                <a:cs typeface="Segoe UI Semibold" panose="020B0702040204020203" pitchFamily="34" charset="0"/>
              </a:rPr>
              <a:t>Trident</a:t>
            </a:r>
          </a:p>
        </p:txBody>
      </p:sp>
      <p:pic>
        <p:nvPicPr>
          <p:cNvPr id="88" name="Picture 2" descr="http://fabspider.com/wp-content/uploads/2011/05/ie6-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0746" y="1759821"/>
            <a:ext cx="592600" cy="62562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267250" y="4525913"/>
            <a:ext cx="1600908" cy="478376"/>
          </a:xfrm>
          <a:prstGeom prst="rect">
            <a:avLst/>
          </a:prstGeom>
          <a:noFill/>
        </p:spPr>
        <p:txBody>
          <a:bodyPr wrap="none" rtlCol="0">
            <a:spAutoFit/>
          </a:bodyPr>
          <a:lstStyle/>
          <a:p>
            <a:pPr defTabSz="932573"/>
            <a:r>
              <a:rPr lang="en-US" sz="2448" dirty="0">
                <a:solidFill>
                  <a:srgbClr val="737373"/>
                </a:solidFill>
                <a:latin typeface="Consolas" panose="020B0609020204030204" pitchFamily="49" charset="0"/>
                <a:cs typeface="Consolas" panose="020B0609020204030204" pitchFamily="49" charset="0"/>
              </a:rPr>
              <a:t>!DOCTYPE</a:t>
            </a:r>
            <a:endParaRPr lang="en-US" sz="1428" dirty="0">
              <a:solidFill>
                <a:srgbClr val="737373"/>
              </a:solidFill>
              <a:latin typeface="Consolas" panose="020B0609020204030204" pitchFamily="49" charset="0"/>
              <a:cs typeface="Consolas" panose="020B0609020204030204" pitchFamily="49" charset="0"/>
            </a:endParaRPr>
          </a:p>
        </p:txBody>
      </p:sp>
      <p:cxnSp>
        <p:nvCxnSpPr>
          <p:cNvPr id="53" name="Straight Connector 52"/>
          <p:cNvCxnSpPr>
            <a:endCxn id="110" idx="2"/>
          </p:cNvCxnSpPr>
          <p:nvPr/>
        </p:nvCxnSpPr>
        <p:spPr>
          <a:xfrm flipV="1">
            <a:off x="1088919" y="1418555"/>
            <a:ext cx="10103203" cy="684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1011202"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58" name="TextBox 57"/>
          <p:cNvSpPr txBox="1"/>
          <p:nvPr/>
        </p:nvSpPr>
        <p:spPr>
          <a:xfrm>
            <a:off x="778051" y="896597"/>
            <a:ext cx="699453" cy="224114"/>
          </a:xfrm>
          <a:prstGeom prst="rect">
            <a:avLst/>
          </a:prstGeom>
          <a:noFill/>
        </p:spPr>
        <p:txBody>
          <a:bodyPr wrap="square" lIns="0" tIns="0" rIns="0" bIns="0" rtlCol="0">
            <a:spAutoFit/>
          </a:bodyPr>
          <a:lstStyle/>
          <a:p>
            <a:pPr algn="ctr" defTabSz="932573"/>
            <a:r>
              <a:rPr lang="en-US" sz="1428" dirty="0">
                <a:solidFill>
                  <a:srgbClr val="737373"/>
                </a:solidFill>
                <a:latin typeface="Segoe UI Semilight" panose="020B0402040204020203" pitchFamily="34" charset="0"/>
                <a:cs typeface="Segoe UI Semilight" panose="020B0402040204020203" pitchFamily="34" charset="0"/>
              </a:rPr>
              <a:t>1995</a:t>
            </a:r>
          </a:p>
        </p:txBody>
      </p:sp>
      <p:grpSp>
        <p:nvGrpSpPr>
          <p:cNvPr id="60" name="Group 59"/>
          <p:cNvGrpSpPr/>
          <p:nvPr/>
        </p:nvGrpSpPr>
        <p:grpSpPr>
          <a:xfrm>
            <a:off x="1880320" y="1362910"/>
            <a:ext cx="296637" cy="299503"/>
            <a:chOff x="2240339" y="3733800"/>
            <a:chExt cx="290846" cy="293657"/>
          </a:xfrm>
        </p:grpSpPr>
        <p:sp>
          <p:nvSpPr>
            <p:cNvPr id="61" name="Oval 6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62" name="TextBox 61"/>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3</a:t>
              </a:r>
              <a:endParaRPr lang="en-US" sz="1428" dirty="0">
                <a:solidFill>
                  <a:srgbClr val="737373"/>
                </a:solidFill>
              </a:endParaRPr>
            </a:p>
          </p:txBody>
        </p:sp>
      </p:grpSp>
      <p:grpSp>
        <p:nvGrpSpPr>
          <p:cNvPr id="63" name="Group 62"/>
          <p:cNvGrpSpPr/>
          <p:nvPr/>
        </p:nvGrpSpPr>
        <p:grpSpPr>
          <a:xfrm>
            <a:off x="2410108" y="1362910"/>
            <a:ext cx="296637" cy="299503"/>
            <a:chOff x="2240339" y="3733800"/>
            <a:chExt cx="290846" cy="293657"/>
          </a:xfrm>
        </p:grpSpPr>
        <p:sp>
          <p:nvSpPr>
            <p:cNvPr id="64" name="Oval 6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65" name="TextBox 64"/>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4</a:t>
              </a:r>
              <a:endParaRPr lang="en-US" sz="1428" dirty="0">
                <a:solidFill>
                  <a:srgbClr val="737373"/>
                </a:solidFill>
              </a:endParaRPr>
            </a:p>
          </p:txBody>
        </p:sp>
      </p:grpSp>
      <p:grpSp>
        <p:nvGrpSpPr>
          <p:cNvPr id="66" name="Group 65"/>
          <p:cNvGrpSpPr/>
          <p:nvPr/>
        </p:nvGrpSpPr>
        <p:grpSpPr>
          <a:xfrm>
            <a:off x="1244354" y="1362910"/>
            <a:ext cx="296637" cy="299503"/>
            <a:chOff x="2240339" y="3733800"/>
            <a:chExt cx="290846" cy="293657"/>
          </a:xfrm>
        </p:grpSpPr>
        <p:sp>
          <p:nvSpPr>
            <p:cNvPr id="67" name="Oval 6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68" name="TextBox 67"/>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a:t>
              </a:r>
              <a:endParaRPr lang="en-US" sz="1428" dirty="0">
                <a:solidFill>
                  <a:srgbClr val="737373"/>
                </a:solidFill>
              </a:endParaRPr>
            </a:p>
          </p:txBody>
        </p:sp>
      </p:grpSp>
      <p:grpSp>
        <p:nvGrpSpPr>
          <p:cNvPr id="69" name="Group 68"/>
          <p:cNvGrpSpPr/>
          <p:nvPr/>
        </p:nvGrpSpPr>
        <p:grpSpPr>
          <a:xfrm>
            <a:off x="1414019" y="1362910"/>
            <a:ext cx="296637" cy="299503"/>
            <a:chOff x="2240339" y="3733800"/>
            <a:chExt cx="290846" cy="293657"/>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71" name="TextBox 70"/>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2</a:t>
              </a:r>
              <a:endParaRPr lang="en-US" sz="1428" dirty="0">
                <a:solidFill>
                  <a:srgbClr val="737373"/>
                </a:solidFill>
              </a:endParaRPr>
            </a:p>
          </p:txBody>
        </p:sp>
      </p:grpSp>
      <p:grpSp>
        <p:nvGrpSpPr>
          <p:cNvPr id="72" name="Group 71"/>
          <p:cNvGrpSpPr/>
          <p:nvPr/>
        </p:nvGrpSpPr>
        <p:grpSpPr>
          <a:xfrm>
            <a:off x="3366657" y="1362910"/>
            <a:ext cx="296637" cy="299503"/>
            <a:chOff x="2240339" y="3733800"/>
            <a:chExt cx="290846" cy="293657"/>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74" name="TextBox 73"/>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5.5</a:t>
              </a:r>
              <a:endParaRPr lang="en-US" sz="1428" dirty="0">
                <a:solidFill>
                  <a:srgbClr val="737373"/>
                </a:solidFill>
              </a:endParaRPr>
            </a:p>
          </p:txBody>
        </p:sp>
      </p:grpSp>
      <p:grpSp>
        <p:nvGrpSpPr>
          <p:cNvPr id="75" name="Group 74"/>
          <p:cNvGrpSpPr/>
          <p:nvPr/>
        </p:nvGrpSpPr>
        <p:grpSpPr>
          <a:xfrm>
            <a:off x="3818728" y="1362910"/>
            <a:ext cx="296637" cy="299503"/>
            <a:chOff x="2240339" y="3733800"/>
            <a:chExt cx="290846" cy="293657"/>
          </a:xfrm>
        </p:grpSpPr>
        <p:sp>
          <p:nvSpPr>
            <p:cNvPr id="79" name="Oval 7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80" name="TextBox 79"/>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6</a:t>
              </a:r>
              <a:endParaRPr lang="en-US" sz="1428" dirty="0">
                <a:solidFill>
                  <a:srgbClr val="737373"/>
                </a:solidFill>
              </a:endParaRPr>
            </a:p>
          </p:txBody>
        </p:sp>
      </p:grpSp>
      <p:grpSp>
        <p:nvGrpSpPr>
          <p:cNvPr id="81" name="Group 80"/>
          <p:cNvGrpSpPr/>
          <p:nvPr/>
        </p:nvGrpSpPr>
        <p:grpSpPr>
          <a:xfrm>
            <a:off x="3026646" y="1362910"/>
            <a:ext cx="296637" cy="299503"/>
            <a:chOff x="2240339" y="3733800"/>
            <a:chExt cx="290846" cy="293657"/>
          </a:xfrm>
        </p:grpSpPr>
        <p:sp>
          <p:nvSpPr>
            <p:cNvPr id="82" name="Oval 8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83" name="TextBox 82"/>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5</a:t>
              </a:r>
              <a:endParaRPr lang="en-US" sz="1428" dirty="0">
                <a:solidFill>
                  <a:srgbClr val="737373"/>
                </a:solidFill>
              </a:endParaRPr>
            </a:p>
          </p:txBody>
        </p:sp>
      </p:grpSp>
      <p:grpSp>
        <p:nvGrpSpPr>
          <p:cNvPr id="84" name="Group 83"/>
          <p:cNvGrpSpPr/>
          <p:nvPr/>
        </p:nvGrpSpPr>
        <p:grpSpPr>
          <a:xfrm>
            <a:off x="6698771" y="1362910"/>
            <a:ext cx="296637" cy="299503"/>
            <a:chOff x="2240339" y="3733800"/>
            <a:chExt cx="290846" cy="293657"/>
          </a:xfrm>
        </p:grpSpPr>
        <p:sp>
          <p:nvSpPr>
            <p:cNvPr id="85" name="Oval 8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86" name="TextBox 85"/>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7</a:t>
              </a:r>
              <a:endParaRPr lang="en-US" sz="1428" dirty="0">
                <a:solidFill>
                  <a:srgbClr val="737373"/>
                </a:solidFill>
              </a:endParaRPr>
            </a:p>
          </p:txBody>
        </p:sp>
      </p:grpSp>
      <p:grpSp>
        <p:nvGrpSpPr>
          <p:cNvPr id="87" name="Group 86"/>
          <p:cNvGrpSpPr/>
          <p:nvPr/>
        </p:nvGrpSpPr>
        <p:grpSpPr>
          <a:xfrm>
            <a:off x="8408544" y="1362910"/>
            <a:ext cx="296637" cy="299503"/>
            <a:chOff x="2240339" y="3733800"/>
            <a:chExt cx="290846" cy="293657"/>
          </a:xfrm>
        </p:grpSpPr>
        <p:sp>
          <p:nvSpPr>
            <p:cNvPr id="91" name="Oval 9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92" name="TextBox 91"/>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8</a:t>
              </a:r>
              <a:endParaRPr lang="en-US" sz="1428" dirty="0">
                <a:solidFill>
                  <a:srgbClr val="737373"/>
                </a:solidFill>
              </a:endParaRPr>
            </a:p>
          </p:txBody>
        </p:sp>
      </p:grpSp>
      <p:grpSp>
        <p:nvGrpSpPr>
          <p:cNvPr id="93" name="Group 92"/>
          <p:cNvGrpSpPr/>
          <p:nvPr/>
        </p:nvGrpSpPr>
        <p:grpSpPr>
          <a:xfrm>
            <a:off x="2725493" y="1362910"/>
            <a:ext cx="296637" cy="299503"/>
            <a:chOff x="2240339" y="3733800"/>
            <a:chExt cx="290846" cy="293657"/>
          </a:xfrm>
        </p:grpSpPr>
        <p:sp>
          <p:nvSpPr>
            <p:cNvPr id="94" name="Oval 9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95" name="TextBox 94"/>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4.x</a:t>
              </a:r>
              <a:endParaRPr lang="en-US" sz="1428" dirty="0">
                <a:solidFill>
                  <a:srgbClr val="737373"/>
                </a:solidFill>
              </a:endParaRPr>
            </a:p>
          </p:txBody>
        </p:sp>
      </p:grpSp>
      <p:grpSp>
        <p:nvGrpSpPr>
          <p:cNvPr id="96" name="Group 95"/>
          <p:cNvGrpSpPr/>
          <p:nvPr/>
        </p:nvGrpSpPr>
        <p:grpSpPr>
          <a:xfrm>
            <a:off x="9030279" y="1362910"/>
            <a:ext cx="296637" cy="299503"/>
            <a:chOff x="2240339" y="3733800"/>
            <a:chExt cx="290846" cy="293657"/>
          </a:xfrm>
        </p:grpSpPr>
        <p:sp>
          <p:nvSpPr>
            <p:cNvPr id="97" name="Oval 9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09" name="TextBox 108"/>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9</a:t>
              </a:r>
              <a:endParaRPr lang="en-US" sz="1428" dirty="0">
                <a:solidFill>
                  <a:srgbClr val="737373"/>
                </a:solidFill>
              </a:endParaRPr>
            </a:p>
          </p:txBody>
        </p:sp>
      </p:grpSp>
      <p:sp>
        <p:nvSpPr>
          <p:cNvPr id="110" name="Oval 109"/>
          <p:cNvSpPr/>
          <p:nvPr/>
        </p:nvSpPr>
        <p:spPr>
          <a:xfrm>
            <a:off x="11192121"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11" name="TextBox 110"/>
          <p:cNvSpPr txBox="1"/>
          <p:nvPr/>
        </p:nvSpPr>
        <p:spPr>
          <a:xfrm>
            <a:off x="10958970" y="896597"/>
            <a:ext cx="699453" cy="22411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32573"/>
            <a:r>
              <a:rPr lang="en-US" sz="1428" dirty="0">
                <a:solidFill>
                  <a:srgbClr val="737373"/>
                </a:solidFill>
              </a:rPr>
              <a:t>2015</a:t>
            </a:r>
          </a:p>
        </p:txBody>
      </p:sp>
      <p:grpSp>
        <p:nvGrpSpPr>
          <p:cNvPr id="112" name="Group 111"/>
          <p:cNvGrpSpPr/>
          <p:nvPr/>
        </p:nvGrpSpPr>
        <p:grpSpPr>
          <a:xfrm>
            <a:off x="9030279" y="1362910"/>
            <a:ext cx="296637" cy="299503"/>
            <a:chOff x="2240339" y="3733800"/>
            <a:chExt cx="290846" cy="293657"/>
          </a:xfrm>
        </p:grpSpPr>
        <p:sp>
          <p:nvSpPr>
            <p:cNvPr id="113" name="Oval 11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14" name="TextBox 113"/>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9</a:t>
              </a:r>
              <a:endParaRPr lang="en-US" sz="1428" dirty="0">
                <a:solidFill>
                  <a:srgbClr val="737373"/>
                </a:solidFill>
              </a:endParaRPr>
            </a:p>
          </p:txBody>
        </p:sp>
      </p:grpSp>
      <p:grpSp>
        <p:nvGrpSpPr>
          <p:cNvPr id="115" name="Group 114"/>
          <p:cNvGrpSpPr/>
          <p:nvPr/>
        </p:nvGrpSpPr>
        <p:grpSpPr>
          <a:xfrm>
            <a:off x="9492065" y="1362910"/>
            <a:ext cx="296637" cy="299503"/>
            <a:chOff x="2240339" y="3733800"/>
            <a:chExt cx="290846" cy="293657"/>
          </a:xfrm>
        </p:grpSpPr>
        <p:sp>
          <p:nvSpPr>
            <p:cNvPr id="116" name="Oval 11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17" name="TextBox 116"/>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10</a:t>
              </a:r>
              <a:endParaRPr lang="en-US" sz="1428" dirty="0">
                <a:solidFill>
                  <a:srgbClr val="737373"/>
                </a:solidFill>
              </a:endParaRPr>
            </a:p>
          </p:txBody>
        </p:sp>
      </p:grpSp>
      <p:grpSp>
        <p:nvGrpSpPr>
          <p:cNvPr id="118" name="Group 117"/>
          <p:cNvGrpSpPr/>
          <p:nvPr/>
        </p:nvGrpSpPr>
        <p:grpSpPr>
          <a:xfrm>
            <a:off x="9948652" y="1362910"/>
            <a:ext cx="296637" cy="299503"/>
            <a:chOff x="2240339" y="3733800"/>
            <a:chExt cx="290846" cy="293657"/>
          </a:xfrm>
        </p:grpSpPr>
        <p:sp>
          <p:nvSpPr>
            <p:cNvPr id="119" name="Oval 11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20" name="TextBox 119"/>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11</a:t>
              </a:r>
              <a:endParaRPr lang="en-US" sz="1428" dirty="0">
                <a:solidFill>
                  <a:srgbClr val="737373"/>
                </a:solidFill>
              </a:endParaRPr>
            </a:p>
          </p:txBody>
        </p:sp>
      </p:grpSp>
      <p:sp>
        <p:nvSpPr>
          <p:cNvPr id="121" name="Rectangle 120"/>
          <p:cNvSpPr/>
          <p:nvPr/>
        </p:nvSpPr>
        <p:spPr>
          <a:xfrm>
            <a:off x="4060815" y="4014472"/>
            <a:ext cx="1927524" cy="220288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Quirks</a:t>
            </a:r>
            <a:endParaRPr lang="en-US" sz="1428" dirty="0">
              <a:solidFill>
                <a:srgbClr val="737373"/>
              </a:solidFill>
              <a:latin typeface="Segoe UI Light" panose="020B0502040204020203" pitchFamily="34" charset="0"/>
              <a:cs typeface="Segoe UI Light" panose="020B0502040204020203" pitchFamily="34" charset="0"/>
            </a:endParaRPr>
          </a:p>
        </p:txBody>
      </p:sp>
      <p:sp>
        <p:nvSpPr>
          <p:cNvPr id="122" name="Rectangle 121"/>
          <p:cNvSpPr/>
          <p:nvPr/>
        </p:nvSpPr>
        <p:spPr>
          <a:xfrm>
            <a:off x="6236890" y="4014472"/>
            <a:ext cx="1927524" cy="220288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Strict</a:t>
            </a:r>
            <a:endParaRPr lang="en-US" sz="1428" dirty="0">
              <a:solidFill>
                <a:srgbClr val="737373"/>
              </a:solidFill>
              <a:latin typeface="Segoe UI Light" panose="020B0502040204020203" pitchFamily="34" charset="0"/>
              <a:cs typeface="Segoe UI Light" panose="020B0502040204020203" pitchFamily="34" charset="0"/>
            </a:endParaRPr>
          </a:p>
        </p:txBody>
      </p:sp>
      <p:sp>
        <p:nvSpPr>
          <p:cNvPr id="76" name="TextBox 75"/>
          <p:cNvSpPr txBox="1"/>
          <p:nvPr/>
        </p:nvSpPr>
        <p:spPr>
          <a:xfrm>
            <a:off x="778051" y="896597"/>
            <a:ext cx="699453" cy="224114"/>
          </a:xfrm>
          <a:prstGeom prst="rect">
            <a:avLst/>
          </a:prstGeom>
          <a:noFill/>
        </p:spPr>
        <p:txBody>
          <a:bodyPr wrap="square" lIns="0" tIns="0" rIns="0" bIns="0" rtlCol="0">
            <a:spAutoFit/>
          </a:bodyPr>
          <a:lstStyle/>
          <a:p>
            <a:pPr algn="ctr" defTabSz="932573"/>
            <a:r>
              <a:rPr lang="en-US" sz="1428" dirty="0">
                <a:solidFill>
                  <a:srgbClr val="737373"/>
                </a:solidFill>
                <a:latin typeface="Segoe UI Semilight" panose="020B0402040204020203" pitchFamily="34" charset="0"/>
                <a:cs typeface="Segoe UI Semilight" panose="020B0402040204020203" pitchFamily="34" charset="0"/>
              </a:rPr>
              <a:t>1995</a:t>
            </a:r>
          </a:p>
        </p:txBody>
      </p:sp>
      <p:sp>
        <p:nvSpPr>
          <p:cNvPr id="78" name="TextBox 77"/>
          <p:cNvSpPr txBox="1"/>
          <p:nvPr/>
        </p:nvSpPr>
        <p:spPr>
          <a:xfrm>
            <a:off x="617847" y="361667"/>
            <a:ext cx="3559686" cy="393034"/>
          </a:xfrm>
          <a:prstGeom prst="rect">
            <a:avLst/>
          </a:prstGeom>
          <a:noFill/>
        </p:spPr>
        <p:txBody>
          <a:bodyPr wrap="square" rtlCol="0">
            <a:spAutoFit/>
          </a:bodyPr>
          <a:lstStyle/>
          <a:p>
            <a:pPr algn="r" defTabSz="932573"/>
            <a:r>
              <a:rPr lang="en-US" sz="1904"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18349942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p:cNvGrpSpPr/>
          <p:nvPr/>
        </p:nvGrpSpPr>
        <p:grpSpPr>
          <a:xfrm>
            <a:off x="3809012" y="2669531"/>
            <a:ext cx="4662266" cy="3911503"/>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endParaRPr>
            </a:p>
          </p:txBody>
        </p:sp>
      </p:grpSp>
      <p:sp>
        <p:nvSpPr>
          <p:cNvPr id="107" name="Rectangle 106"/>
          <p:cNvSpPr/>
          <p:nvPr/>
        </p:nvSpPr>
        <p:spPr>
          <a:xfrm>
            <a:off x="3919649" y="3075154"/>
            <a:ext cx="4444902" cy="3402508"/>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srgbClr val="737373"/>
              </a:solidFill>
            </a:endParaRPr>
          </a:p>
        </p:txBody>
      </p:sp>
      <p:sp>
        <p:nvSpPr>
          <p:cNvPr id="108" name="TextBox 107"/>
          <p:cNvSpPr txBox="1"/>
          <p:nvPr/>
        </p:nvSpPr>
        <p:spPr>
          <a:xfrm>
            <a:off x="3980753" y="3186395"/>
            <a:ext cx="4319479" cy="414353"/>
          </a:xfrm>
          <a:prstGeom prst="rect">
            <a:avLst/>
          </a:prstGeom>
          <a:noFill/>
        </p:spPr>
        <p:txBody>
          <a:bodyPr wrap="square" rtlCol="0">
            <a:spAutoFit/>
          </a:bodyPr>
          <a:lstStyle/>
          <a:p>
            <a:pPr algn="ctr" defTabSz="932573"/>
            <a:r>
              <a:rPr lang="en-US" sz="204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4197597" y="4137016"/>
            <a:ext cx="1088037" cy="2002624"/>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IE5</a:t>
            </a:r>
            <a:r>
              <a:rPr lang="en-US" sz="2040" dirty="0">
                <a:solidFill>
                  <a:srgbClr val="737373"/>
                </a:solidFill>
                <a:latin typeface="Segoe UI Light" panose="020B0502040204020203" pitchFamily="34" charset="0"/>
                <a:cs typeface="Segoe UI Light" panose="020B0502040204020203" pitchFamily="34" charset="0"/>
              </a:rPr>
              <a:t> </a:t>
            </a:r>
          </a:p>
          <a:p>
            <a:pPr algn="ctr" defTabSz="932573"/>
            <a:r>
              <a:rPr lang="en-US" sz="1428" dirty="0">
                <a:solidFill>
                  <a:srgbClr val="737373"/>
                </a:solidFill>
                <a:latin typeface="Segoe UI Light" panose="020B0502040204020203" pitchFamily="34" charset="0"/>
                <a:cs typeface="Segoe UI Light" panose="020B0502040204020203" pitchFamily="34" charset="0"/>
              </a:rPr>
              <a:t>Quirks</a:t>
            </a:r>
          </a:p>
        </p:txBody>
      </p:sp>
      <p:sp>
        <p:nvSpPr>
          <p:cNvPr id="109" name="Rectangle 108"/>
          <p:cNvSpPr/>
          <p:nvPr/>
        </p:nvSpPr>
        <p:spPr>
          <a:xfrm>
            <a:off x="5562064" y="4137016"/>
            <a:ext cx="1088037" cy="2002624"/>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IE7</a:t>
            </a:r>
            <a:r>
              <a:rPr lang="en-US" sz="2040" dirty="0">
                <a:solidFill>
                  <a:srgbClr val="737373"/>
                </a:solidFill>
                <a:latin typeface="Segoe UI Light" panose="020B0502040204020203" pitchFamily="34" charset="0"/>
                <a:cs typeface="Segoe UI Light" panose="020B0502040204020203" pitchFamily="34" charset="0"/>
              </a:rPr>
              <a:t> </a:t>
            </a:r>
            <a:endParaRPr lang="en-US" sz="1072" dirty="0">
              <a:solidFill>
                <a:srgbClr val="737373"/>
              </a:solidFill>
              <a:latin typeface="Segoe UI Light" panose="020B0502040204020203" pitchFamily="34" charset="0"/>
              <a:cs typeface="Segoe UI Light" panose="020B0502040204020203" pitchFamily="34" charset="0"/>
            </a:endParaRPr>
          </a:p>
          <a:p>
            <a:pPr algn="ctr" defTabSz="932573"/>
            <a:r>
              <a:rPr lang="en-US" sz="1072" dirty="0">
                <a:solidFill>
                  <a:srgbClr val="737373"/>
                </a:solidFill>
                <a:latin typeface="Segoe UI Light" panose="020B0502040204020203" pitchFamily="34" charset="0"/>
                <a:cs typeface="Segoe UI Light" panose="020B0502040204020203" pitchFamily="34" charset="0"/>
              </a:rPr>
              <a:t>Compatibility View</a:t>
            </a:r>
          </a:p>
        </p:txBody>
      </p:sp>
      <p:sp>
        <p:nvSpPr>
          <p:cNvPr id="110" name="Rectangle 109"/>
          <p:cNvSpPr/>
          <p:nvPr/>
        </p:nvSpPr>
        <p:spPr>
          <a:xfrm>
            <a:off x="6917690" y="4137016"/>
            <a:ext cx="1088037" cy="2002624"/>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IE8</a:t>
            </a:r>
          </a:p>
          <a:p>
            <a:pPr algn="ctr" defTabSz="932573"/>
            <a:r>
              <a:rPr lang="en-US" sz="1072" dirty="0">
                <a:solidFill>
                  <a:srgbClr val="737373"/>
                </a:solidFill>
                <a:latin typeface="Segoe UI Light" panose="020B0502040204020203" pitchFamily="34" charset="0"/>
                <a:cs typeface="Segoe UI Light" panose="020B0502040204020203" pitchFamily="34" charset="0"/>
              </a:rPr>
              <a:t>Standards Mode</a:t>
            </a:r>
          </a:p>
        </p:txBody>
      </p:sp>
      <p:pic>
        <p:nvPicPr>
          <p:cNvPr id="88" name="Picture 2" descr="http://trendsupdates.com/wp-content/uploads/2010/02/ie8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4841" y="1688735"/>
            <a:ext cx="740778" cy="740778"/>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923331" y="4692130"/>
            <a:ext cx="2395477" cy="414353"/>
          </a:xfrm>
          <a:prstGeom prst="rect">
            <a:avLst/>
          </a:prstGeom>
          <a:noFill/>
        </p:spPr>
        <p:txBody>
          <a:bodyPr wrap="none" rtlCol="0">
            <a:spAutoFit/>
          </a:bodyPr>
          <a:lstStyle/>
          <a:p>
            <a:pPr defTabSz="932573"/>
            <a:r>
              <a:rPr lang="en-US" sz="2040" dirty="0">
                <a:solidFill>
                  <a:srgbClr val="737373"/>
                </a:solidFill>
                <a:latin typeface="Consolas" panose="020B0609020204030204" pitchFamily="49" charset="0"/>
                <a:cs typeface="Consolas" panose="020B0609020204030204" pitchFamily="49" charset="0"/>
              </a:rPr>
              <a:t>x-</a:t>
            </a:r>
            <a:r>
              <a:rPr lang="en-US" sz="2040" dirty="0" err="1">
                <a:solidFill>
                  <a:srgbClr val="737373"/>
                </a:solidFill>
                <a:latin typeface="Consolas" panose="020B0609020204030204" pitchFamily="49" charset="0"/>
                <a:cs typeface="Consolas" panose="020B0609020204030204" pitchFamily="49" charset="0"/>
              </a:rPr>
              <a:t>ua</a:t>
            </a:r>
            <a:r>
              <a:rPr lang="en-US" sz="2040" dirty="0">
                <a:solidFill>
                  <a:srgbClr val="737373"/>
                </a:solidFill>
                <a:latin typeface="Consolas" panose="020B0609020204030204" pitchFamily="49" charset="0"/>
                <a:cs typeface="Consolas" panose="020B0609020204030204" pitchFamily="49" charset="0"/>
              </a:rPr>
              <a:t>-compatible</a:t>
            </a:r>
            <a:endParaRPr lang="en-US" sz="1632" dirty="0">
              <a:solidFill>
                <a:srgbClr val="737373"/>
              </a:solidFill>
              <a:latin typeface="Consolas" panose="020B0609020204030204" pitchFamily="49" charset="0"/>
              <a:cs typeface="Consolas" panose="020B0609020204030204" pitchFamily="49" charset="0"/>
            </a:endParaRPr>
          </a:p>
        </p:txBody>
      </p:sp>
      <p:sp>
        <p:nvSpPr>
          <p:cNvPr id="66" name="TextBox 65"/>
          <p:cNvSpPr txBox="1"/>
          <p:nvPr/>
        </p:nvSpPr>
        <p:spPr>
          <a:xfrm>
            <a:off x="1244352" y="4250940"/>
            <a:ext cx="1600908" cy="478376"/>
          </a:xfrm>
          <a:prstGeom prst="rect">
            <a:avLst/>
          </a:prstGeom>
          <a:noFill/>
        </p:spPr>
        <p:txBody>
          <a:bodyPr wrap="none" rtlCol="0">
            <a:spAutoFit/>
          </a:bodyPr>
          <a:lstStyle/>
          <a:p>
            <a:pPr defTabSz="932573"/>
            <a:r>
              <a:rPr lang="en-US" sz="2448" dirty="0">
                <a:solidFill>
                  <a:srgbClr val="737373"/>
                </a:solidFill>
                <a:latin typeface="Consolas" panose="020B0609020204030204" pitchFamily="49" charset="0"/>
                <a:cs typeface="Consolas" panose="020B0609020204030204" pitchFamily="49" charset="0"/>
              </a:rPr>
              <a:t>!DOCTYPE</a:t>
            </a:r>
            <a:endParaRPr lang="en-US" sz="1428" dirty="0">
              <a:solidFill>
                <a:srgbClr val="737373"/>
              </a:solidFill>
              <a:latin typeface="Consolas" panose="020B0609020204030204" pitchFamily="49" charset="0"/>
              <a:cs typeface="Consolas" panose="020B0609020204030204" pitchFamily="49" charset="0"/>
            </a:endParaRPr>
          </a:p>
        </p:txBody>
      </p:sp>
      <p:cxnSp>
        <p:nvCxnSpPr>
          <p:cNvPr id="64" name="Straight Connector 63"/>
          <p:cNvCxnSpPr>
            <a:endCxn id="123" idx="2"/>
          </p:cNvCxnSpPr>
          <p:nvPr/>
        </p:nvCxnSpPr>
        <p:spPr>
          <a:xfrm flipV="1">
            <a:off x="1088919" y="1418555"/>
            <a:ext cx="10103203" cy="684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1011202"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72" name="TextBox 71"/>
          <p:cNvSpPr txBox="1"/>
          <p:nvPr/>
        </p:nvSpPr>
        <p:spPr>
          <a:xfrm>
            <a:off x="778051" y="896597"/>
            <a:ext cx="699453" cy="224114"/>
          </a:xfrm>
          <a:prstGeom prst="rect">
            <a:avLst/>
          </a:prstGeom>
          <a:noFill/>
        </p:spPr>
        <p:txBody>
          <a:bodyPr wrap="square" lIns="0" tIns="0" rIns="0" bIns="0" rtlCol="0">
            <a:spAutoFit/>
          </a:bodyPr>
          <a:lstStyle/>
          <a:p>
            <a:pPr algn="ctr" defTabSz="932573"/>
            <a:r>
              <a:rPr lang="en-US" sz="1428" dirty="0">
                <a:solidFill>
                  <a:srgbClr val="737373"/>
                </a:solidFill>
                <a:latin typeface="Segoe UI Semilight" panose="020B0402040204020203" pitchFamily="34" charset="0"/>
                <a:cs typeface="Segoe UI Semilight" panose="020B0402040204020203" pitchFamily="34" charset="0"/>
              </a:rPr>
              <a:t>1995</a:t>
            </a:r>
          </a:p>
        </p:txBody>
      </p:sp>
      <p:grpSp>
        <p:nvGrpSpPr>
          <p:cNvPr id="73" name="Group 72"/>
          <p:cNvGrpSpPr/>
          <p:nvPr/>
        </p:nvGrpSpPr>
        <p:grpSpPr>
          <a:xfrm>
            <a:off x="1880320" y="1362910"/>
            <a:ext cx="296637" cy="299503"/>
            <a:chOff x="2240339" y="3733800"/>
            <a:chExt cx="290846" cy="293657"/>
          </a:xfrm>
        </p:grpSpPr>
        <p:sp>
          <p:nvSpPr>
            <p:cNvPr id="74" name="Oval 7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75" name="TextBox 74"/>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3</a:t>
              </a:r>
              <a:endParaRPr lang="en-US" sz="1428" dirty="0">
                <a:solidFill>
                  <a:srgbClr val="737373"/>
                </a:solidFill>
              </a:endParaRPr>
            </a:p>
          </p:txBody>
        </p:sp>
      </p:grpSp>
      <p:grpSp>
        <p:nvGrpSpPr>
          <p:cNvPr id="79" name="Group 78"/>
          <p:cNvGrpSpPr/>
          <p:nvPr/>
        </p:nvGrpSpPr>
        <p:grpSpPr>
          <a:xfrm>
            <a:off x="2410108" y="1362910"/>
            <a:ext cx="296637" cy="299503"/>
            <a:chOff x="2240339" y="3733800"/>
            <a:chExt cx="290846" cy="293657"/>
          </a:xfrm>
        </p:grpSpPr>
        <p:sp>
          <p:nvSpPr>
            <p:cNvPr id="80" name="Oval 7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81" name="TextBox 80"/>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4</a:t>
              </a:r>
              <a:endParaRPr lang="en-US" sz="1428" dirty="0">
                <a:solidFill>
                  <a:srgbClr val="737373"/>
                </a:solidFill>
              </a:endParaRPr>
            </a:p>
          </p:txBody>
        </p:sp>
      </p:grpSp>
      <p:grpSp>
        <p:nvGrpSpPr>
          <p:cNvPr id="82" name="Group 81"/>
          <p:cNvGrpSpPr/>
          <p:nvPr/>
        </p:nvGrpSpPr>
        <p:grpSpPr>
          <a:xfrm>
            <a:off x="1244354" y="1362910"/>
            <a:ext cx="296637" cy="299503"/>
            <a:chOff x="2240339" y="3733800"/>
            <a:chExt cx="290846" cy="293657"/>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84" name="TextBox 83"/>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a:t>
              </a:r>
              <a:endParaRPr lang="en-US" sz="1428" dirty="0">
                <a:solidFill>
                  <a:srgbClr val="737373"/>
                </a:solidFill>
              </a:endParaRPr>
            </a:p>
          </p:txBody>
        </p:sp>
      </p:grpSp>
      <p:grpSp>
        <p:nvGrpSpPr>
          <p:cNvPr id="85" name="Group 84"/>
          <p:cNvGrpSpPr/>
          <p:nvPr/>
        </p:nvGrpSpPr>
        <p:grpSpPr>
          <a:xfrm>
            <a:off x="1414019" y="1362910"/>
            <a:ext cx="296637" cy="299503"/>
            <a:chOff x="2240339" y="3733800"/>
            <a:chExt cx="290846" cy="293657"/>
          </a:xfrm>
        </p:grpSpPr>
        <p:sp>
          <p:nvSpPr>
            <p:cNvPr id="86" name="Oval 8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87" name="TextBox 86"/>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2</a:t>
              </a:r>
              <a:endParaRPr lang="en-US" sz="1428" dirty="0">
                <a:solidFill>
                  <a:srgbClr val="737373"/>
                </a:solidFill>
              </a:endParaRPr>
            </a:p>
          </p:txBody>
        </p:sp>
      </p:grpSp>
      <p:grpSp>
        <p:nvGrpSpPr>
          <p:cNvPr id="89" name="Group 88"/>
          <p:cNvGrpSpPr/>
          <p:nvPr/>
        </p:nvGrpSpPr>
        <p:grpSpPr>
          <a:xfrm>
            <a:off x="3366657" y="1362910"/>
            <a:ext cx="296637" cy="299503"/>
            <a:chOff x="2240339" y="3733800"/>
            <a:chExt cx="290846" cy="293657"/>
          </a:xfrm>
        </p:grpSpPr>
        <p:sp>
          <p:nvSpPr>
            <p:cNvPr id="90" name="Oval 8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91" name="TextBox 90"/>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5.5</a:t>
              </a:r>
              <a:endParaRPr lang="en-US" sz="1428" dirty="0">
                <a:solidFill>
                  <a:srgbClr val="737373"/>
                </a:solidFill>
              </a:endParaRPr>
            </a:p>
          </p:txBody>
        </p:sp>
      </p:grpSp>
      <p:grpSp>
        <p:nvGrpSpPr>
          <p:cNvPr id="92" name="Group 91"/>
          <p:cNvGrpSpPr/>
          <p:nvPr/>
        </p:nvGrpSpPr>
        <p:grpSpPr>
          <a:xfrm>
            <a:off x="3818728" y="1362910"/>
            <a:ext cx="296637" cy="299503"/>
            <a:chOff x="2240339" y="3733800"/>
            <a:chExt cx="290846" cy="293657"/>
          </a:xfrm>
        </p:grpSpPr>
        <p:sp>
          <p:nvSpPr>
            <p:cNvPr id="93" name="Oval 9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94" name="TextBox 93"/>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6</a:t>
              </a:r>
              <a:endParaRPr lang="en-US" sz="1428" dirty="0">
                <a:solidFill>
                  <a:srgbClr val="737373"/>
                </a:solidFill>
              </a:endParaRPr>
            </a:p>
          </p:txBody>
        </p:sp>
      </p:grpSp>
      <p:grpSp>
        <p:nvGrpSpPr>
          <p:cNvPr id="95" name="Group 94"/>
          <p:cNvGrpSpPr/>
          <p:nvPr/>
        </p:nvGrpSpPr>
        <p:grpSpPr>
          <a:xfrm>
            <a:off x="3026646" y="1362910"/>
            <a:ext cx="296637" cy="299503"/>
            <a:chOff x="2240339" y="3733800"/>
            <a:chExt cx="290846" cy="293657"/>
          </a:xfrm>
        </p:grpSpPr>
        <p:sp>
          <p:nvSpPr>
            <p:cNvPr id="96" name="Oval 9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97" name="TextBox 96"/>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5</a:t>
              </a:r>
              <a:endParaRPr lang="en-US" sz="1428" dirty="0">
                <a:solidFill>
                  <a:srgbClr val="737373"/>
                </a:solidFill>
              </a:endParaRPr>
            </a:p>
          </p:txBody>
        </p:sp>
      </p:grpSp>
      <p:grpSp>
        <p:nvGrpSpPr>
          <p:cNvPr id="111" name="Group 110"/>
          <p:cNvGrpSpPr/>
          <p:nvPr/>
        </p:nvGrpSpPr>
        <p:grpSpPr>
          <a:xfrm>
            <a:off x="6698771" y="1362910"/>
            <a:ext cx="296637" cy="299503"/>
            <a:chOff x="2240339" y="3733800"/>
            <a:chExt cx="290846" cy="293657"/>
          </a:xfrm>
        </p:grpSpPr>
        <p:sp>
          <p:nvSpPr>
            <p:cNvPr id="112" name="Oval 11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13" name="TextBox 112"/>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7</a:t>
              </a:r>
              <a:endParaRPr lang="en-US" sz="1428" dirty="0">
                <a:solidFill>
                  <a:srgbClr val="737373"/>
                </a:solidFill>
              </a:endParaRPr>
            </a:p>
          </p:txBody>
        </p:sp>
      </p:grpSp>
      <p:grpSp>
        <p:nvGrpSpPr>
          <p:cNvPr id="114" name="Group 113"/>
          <p:cNvGrpSpPr/>
          <p:nvPr/>
        </p:nvGrpSpPr>
        <p:grpSpPr>
          <a:xfrm>
            <a:off x="8408544" y="1362910"/>
            <a:ext cx="296637" cy="299503"/>
            <a:chOff x="2240339" y="3733800"/>
            <a:chExt cx="290846" cy="293657"/>
          </a:xfrm>
        </p:grpSpPr>
        <p:sp>
          <p:nvSpPr>
            <p:cNvPr id="115" name="Oval 114"/>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16" name="TextBox 115"/>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8</a:t>
              </a:r>
              <a:endParaRPr lang="en-US" sz="1428" dirty="0">
                <a:solidFill>
                  <a:srgbClr val="737373"/>
                </a:solidFill>
              </a:endParaRPr>
            </a:p>
          </p:txBody>
        </p:sp>
      </p:grpSp>
      <p:grpSp>
        <p:nvGrpSpPr>
          <p:cNvPr id="117" name="Group 116"/>
          <p:cNvGrpSpPr/>
          <p:nvPr/>
        </p:nvGrpSpPr>
        <p:grpSpPr>
          <a:xfrm>
            <a:off x="2725493" y="1362910"/>
            <a:ext cx="296637" cy="299503"/>
            <a:chOff x="2240339" y="3733800"/>
            <a:chExt cx="290846" cy="293657"/>
          </a:xfrm>
        </p:grpSpPr>
        <p:sp>
          <p:nvSpPr>
            <p:cNvPr id="118" name="Oval 117"/>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19" name="TextBox 118"/>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4.x</a:t>
              </a:r>
              <a:endParaRPr lang="en-US" sz="1428" dirty="0">
                <a:solidFill>
                  <a:srgbClr val="737373"/>
                </a:solidFill>
              </a:endParaRPr>
            </a:p>
          </p:txBody>
        </p:sp>
      </p:grpSp>
      <p:grpSp>
        <p:nvGrpSpPr>
          <p:cNvPr id="120" name="Group 119"/>
          <p:cNvGrpSpPr/>
          <p:nvPr/>
        </p:nvGrpSpPr>
        <p:grpSpPr>
          <a:xfrm>
            <a:off x="9030279" y="1362910"/>
            <a:ext cx="296637" cy="299503"/>
            <a:chOff x="2240339" y="3733800"/>
            <a:chExt cx="290846" cy="293657"/>
          </a:xfrm>
        </p:grpSpPr>
        <p:sp>
          <p:nvSpPr>
            <p:cNvPr id="121" name="Oval 12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22" name="TextBox 121"/>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9</a:t>
              </a:r>
              <a:endParaRPr lang="en-US" sz="1428" dirty="0">
                <a:solidFill>
                  <a:srgbClr val="737373"/>
                </a:solidFill>
              </a:endParaRPr>
            </a:p>
          </p:txBody>
        </p:sp>
      </p:grpSp>
      <p:sp>
        <p:nvSpPr>
          <p:cNvPr id="123" name="Oval 122"/>
          <p:cNvSpPr/>
          <p:nvPr/>
        </p:nvSpPr>
        <p:spPr>
          <a:xfrm>
            <a:off x="11192121"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24" name="TextBox 123"/>
          <p:cNvSpPr txBox="1"/>
          <p:nvPr/>
        </p:nvSpPr>
        <p:spPr>
          <a:xfrm>
            <a:off x="10958970" y="896597"/>
            <a:ext cx="699453" cy="22411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32573"/>
            <a:r>
              <a:rPr lang="en-US" sz="1428" dirty="0">
                <a:solidFill>
                  <a:srgbClr val="737373"/>
                </a:solidFill>
              </a:rPr>
              <a:t>2015</a:t>
            </a:r>
          </a:p>
        </p:txBody>
      </p:sp>
      <p:grpSp>
        <p:nvGrpSpPr>
          <p:cNvPr id="125" name="Group 124"/>
          <p:cNvGrpSpPr/>
          <p:nvPr/>
        </p:nvGrpSpPr>
        <p:grpSpPr>
          <a:xfrm>
            <a:off x="9030279" y="1362910"/>
            <a:ext cx="296637" cy="299503"/>
            <a:chOff x="2240339" y="3733800"/>
            <a:chExt cx="290846" cy="293657"/>
          </a:xfrm>
        </p:grpSpPr>
        <p:sp>
          <p:nvSpPr>
            <p:cNvPr id="126" name="Oval 12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27" name="TextBox 126"/>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9</a:t>
              </a:r>
              <a:endParaRPr lang="en-US" sz="1428" dirty="0">
                <a:solidFill>
                  <a:srgbClr val="737373"/>
                </a:solidFill>
              </a:endParaRPr>
            </a:p>
          </p:txBody>
        </p:sp>
      </p:grpSp>
      <p:grpSp>
        <p:nvGrpSpPr>
          <p:cNvPr id="128" name="Group 127"/>
          <p:cNvGrpSpPr/>
          <p:nvPr/>
        </p:nvGrpSpPr>
        <p:grpSpPr>
          <a:xfrm>
            <a:off x="9492065" y="1362910"/>
            <a:ext cx="296637" cy="299503"/>
            <a:chOff x="2240339" y="3733800"/>
            <a:chExt cx="290846" cy="293657"/>
          </a:xfrm>
        </p:grpSpPr>
        <p:sp>
          <p:nvSpPr>
            <p:cNvPr id="129" name="Oval 12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30" name="TextBox 129"/>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10</a:t>
              </a:r>
              <a:endParaRPr lang="en-US" sz="1428" dirty="0">
                <a:solidFill>
                  <a:srgbClr val="737373"/>
                </a:solidFill>
              </a:endParaRPr>
            </a:p>
          </p:txBody>
        </p:sp>
      </p:grpSp>
      <p:grpSp>
        <p:nvGrpSpPr>
          <p:cNvPr id="131" name="Group 130"/>
          <p:cNvGrpSpPr/>
          <p:nvPr/>
        </p:nvGrpSpPr>
        <p:grpSpPr>
          <a:xfrm>
            <a:off x="9948652" y="1362910"/>
            <a:ext cx="296637" cy="299503"/>
            <a:chOff x="2240339" y="3733800"/>
            <a:chExt cx="290846" cy="293657"/>
          </a:xfrm>
        </p:grpSpPr>
        <p:sp>
          <p:nvSpPr>
            <p:cNvPr id="132" name="Oval 13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33" name="TextBox 132"/>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11</a:t>
              </a:r>
              <a:endParaRPr lang="en-US" sz="1428" dirty="0">
                <a:solidFill>
                  <a:srgbClr val="737373"/>
                </a:solidFill>
              </a:endParaRPr>
            </a:p>
          </p:txBody>
        </p:sp>
      </p:grpSp>
      <p:cxnSp>
        <p:nvCxnSpPr>
          <p:cNvPr id="76" name="Straight Connector 75"/>
          <p:cNvCxnSpPr/>
          <p:nvPr/>
        </p:nvCxnSpPr>
        <p:spPr>
          <a:xfrm>
            <a:off x="234032" y="780205"/>
            <a:ext cx="668440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744963" y="363131"/>
            <a:ext cx="1754767" cy="393034"/>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932573"/>
            <a:r>
              <a:rPr lang="en-US" sz="1904" dirty="0"/>
              <a:t>CSS2.1</a:t>
            </a:r>
          </a:p>
        </p:txBody>
      </p:sp>
      <p:cxnSp>
        <p:nvCxnSpPr>
          <p:cNvPr id="78" name="Straight Connector 77"/>
          <p:cNvCxnSpPr/>
          <p:nvPr/>
        </p:nvCxnSpPr>
        <p:spPr>
          <a:xfrm>
            <a:off x="7054524" y="777169"/>
            <a:ext cx="144520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3367105" y="361667"/>
            <a:ext cx="3559686" cy="393034"/>
          </a:xfrm>
          <a:prstGeom prst="rect">
            <a:avLst/>
          </a:prstGeom>
          <a:noFill/>
        </p:spPr>
        <p:txBody>
          <a:bodyPr wrap="square" rtlCol="0">
            <a:spAutoFit/>
          </a:bodyPr>
          <a:lstStyle/>
          <a:p>
            <a:pPr algn="r" defTabSz="932573"/>
            <a:r>
              <a:rPr lang="en-US" sz="1904"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307931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a:endCxn id="64" idx="2"/>
          </p:cNvCxnSpPr>
          <p:nvPr/>
        </p:nvCxnSpPr>
        <p:spPr>
          <a:xfrm flipV="1">
            <a:off x="1088919" y="1418555"/>
            <a:ext cx="10103203" cy="684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011202"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9" name="TextBox 8"/>
          <p:cNvSpPr txBox="1"/>
          <p:nvPr/>
        </p:nvSpPr>
        <p:spPr>
          <a:xfrm>
            <a:off x="778051" y="896597"/>
            <a:ext cx="699453" cy="224114"/>
          </a:xfrm>
          <a:prstGeom prst="rect">
            <a:avLst/>
          </a:prstGeom>
          <a:noFill/>
        </p:spPr>
        <p:txBody>
          <a:bodyPr wrap="square" lIns="0" tIns="0" rIns="0" bIns="0" rtlCol="0">
            <a:spAutoFit/>
          </a:bodyPr>
          <a:lstStyle/>
          <a:p>
            <a:pPr algn="ctr" defTabSz="932573"/>
            <a:r>
              <a:rPr lang="en-US" sz="1428" dirty="0">
                <a:solidFill>
                  <a:srgbClr val="737373"/>
                </a:solidFill>
                <a:latin typeface="Segoe UI Semilight" panose="020B0402040204020203" pitchFamily="34" charset="0"/>
                <a:cs typeface="Segoe UI Semilight" panose="020B0402040204020203" pitchFamily="34" charset="0"/>
              </a:rPr>
              <a:t>1995</a:t>
            </a:r>
          </a:p>
        </p:txBody>
      </p:sp>
      <p:grpSp>
        <p:nvGrpSpPr>
          <p:cNvPr id="39" name="Group 38"/>
          <p:cNvGrpSpPr/>
          <p:nvPr/>
        </p:nvGrpSpPr>
        <p:grpSpPr>
          <a:xfrm>
            <a:off x="1880320" y="1362910"/>
            <a:ext cx="296637" cy="299503"/>
            <a:chOff x="2240339" y="3733800"/>
            <a:chExt cx="290846" cy="293657"/>
          </a:xfrm>
        </p:grpSpPr>
        <p:sp>
          <p:nvSpPr>
            <p:cNvPr id="37" name="Oval 3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38" name="TextBox 37"/>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3</a:t>
              </a:r>
              <a:endParaRPr lang="en-US" sz="1428" dirty="0">
                <a:solidFill>
                  <a:srgbClr val="737373"/>
                </a:solidFill>
              </a:endParaRPr>
            </a:p>
          </p:txBody>
        </p:sp>
      </p:grpSp>
      <p:grpSp>
        <p:nvGrpSpPr>
          <p:cNvPr id="40" name="Group 39"/>
          <p:cNvGrpSpPr/>
          <p:nvPr/>
        </p:nvGrpSpPr>
        <p:grpSpPr>
          <a:xfrm>
            <a:off x="2410108" y="1362910"/>
            <a:ext cx="296637" cy="299503"/>
            <a:chOff x="2240339" y="3733800"/>
            <a:chExt cx="290846" cy="293657"/>
          </a:xfrm>
        </p:grpSpPr>
        <p:sp>
          <p:nvSpPr>
            <p:cNvPr id="41" name="Oval 40"/>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42" name="TextBox 41"/>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4</a:t>
              </a:r>
              <a:endParaRPr lang="en-US" sz="1428" dirty="0">
                <a:solidFill>
                  <a:srgbClr val="737373"/>
                </a:solidFill>
              </a:endParaRPr>
            </a:p>
          </p:txBody>
        </p:sp>
      </p:grpSp>
      <p:grpSp>
        <p:nvGrpSpPr>
          <p:cNvPr id="43" name="Group 42"/>
          <p:cNvGrpSpPr/>
          <p:nvPr/>
        </p:nvGrpSpPr>
        <p:grpSpPr>
          <a:xfrm>
            <a:off x="1244354" y="1362910"/>
            <a:ext cx="296637" cy="299503"/>
            <a:chOff x="2240339" y="3733800"/>
            <a:chExt cx="290846" cy="293657"/>
          </a:xfrm>
        </p:grpSpPr>
        <p:sp>
          <p:nvSpPr>
            <p:cNvPr id="44" name="Oval 43"/>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45" name="TextBox 44"/>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a:t>
              </a:r>
              <a:endParaRPr lang="en-US" sz="1428" dirty="0">
                <a:solidFill>
                  <a:srgbClr val="737373"/>
                </a:solidFill>
              </a:endParaRPr>
            </a:p>
          </p:txBody>
        </p:sp>
      </p:grpSp>
      <p:grpSp>
        <p:nvGrpSpPr>
          <p:cNvPr id="46" name="Group 45"/>
          <p:cNvGrpSpPr/>
          <p:nvPr/>
        </p:nvGrpSpPr>
        <p:grpSpPr>
          <a:xfrm>
            <a:off x="1414019" y="1362910"/>
            <a:ext cx="296637" cy="299503"/>
            <a:chOff x="2240339" y="3733800"/>
            <a:chExt cx="290846" cy="293657"/>
          </a:xfrm>
        </p:grpSpPr>
        <p:sp>
          <p:nvSpPr>
            <p:cNvPr id="47" name="Oval 4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48" name="TextBox 47"/>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2</a:t>
              </a:r>
              <a:endParaRPr lang="en-US" sz="1428" dirty="0">
                <a:solidFill>
                  <a:srgbClr val="737373"/>
                </a:solidFill>
              </a:endParaRPr>
            </a:p>
          </p:txBody>
        </p:sp>
      </p:grpSp>
      <p:grpSp>
        <p:nvGrpSpPr>
          <p:cNvPr id="49" name="Group 48"/>
          <p:cNvGrpSpPr/>
          <p:nvPr/>
        </p:nvGrpSpPr>
        <p:grpSpPr>
          <a:xfrm>
            <a:off x="3366657" y="1362910"/>
            <a:ext cx="296637" cy="299503"/>
            <a:chOff x="2240339" y="3733800"/>
            <a:chExt cx="290846" cy="293657"/>
          </a:xfrm>
        </p:grpSpPr>
        <p:sp>
          <p:nvSpPr>
            <p:cNvPr id="50" name="Oval 4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51" name="TextBox 50"/>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5.5</a:t>
              </a:r>
              <a:endParaRPr lang="en-US" sz="1428" dirty="0">
                <a:solidFill>
                  <a:srgbClr val="737373"/>
                </a:solidFill>
              </a:endParaRPr>
            </a:p>
          </p:txBody>
        </p:sp>
      </p:grpSp>
      <p:grpSp>
        <p:nvGrpSpPr>
          <p:cNvPr id="52" name="Group 51"/>
          <p:cNvGrpSpPr/>
          <p:nvPr/>
        </p:nvGrpSpPr>
        <p:grpSpPr>
          <a:xfrm>
            <a:off x="3818728" y="1362910"/>
            <a:ext cx="296637" cy="299503"/>
            <a:chOff x="2240339" y="3733800"/>
            <a:chExt cx="290846" cy="293657"/>
          </a:xfrm>
        </p:grpSpPr>
        <p:sp>
          <p:nvSpPr>
            <p:cNvPr id="53" name="Oval 5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54" name="TextBox 53"/>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6</a:t>
              </a:r>
              <a:endParaRPr lang="en-US" sz="1428" dirty="0">
                <a:solidFill>
                  <a:srgbClr val="737373"/>
                </a:solidFill>
              </a:endParaRPr>
            </a:p>
          </p:txBody>
        </p:sp>
      </p:grpSp>
      <p:grpSp>
        <p:nvGrpSpPr>
          <p:cNvPr id="55" name="Group 54"/>
          <p:cNvGrpSpPr/>
          <p:nvPr/>
        </p:nvGrpSpPr>
        <p:grpSpPr>
          <a:xfrm>
            <a:off x="3026646" y="1362910"/>
            <a:ext cx="296637" cy="299503"/>
            <a:chOff x="2240339" y="3733800"/>
            <a:chExt cx="290846" cy="293657"/>
          </a:xfrm>
        </p:grpSpPr>
        <p:sp>
          <p:nvSpPr>
            <p:cNvPr id="56" name="Oval 5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57" name="TextBox 56"/>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5</a:t>
              </a:r>
              <a:endParaRPr lang="en-US" sz="1428" dirty="0">
                <a:solidFill>
                  <a:srgbClr val="737373"/>
                </a:solidFill>
              </a:endParaRPr>
            </a:p>
          </p:txBody>
        </p:sp>
      </p:grpSp>
      <p:grpSp>
        <p:nvGrpSpPr>
          <p:cNvPr id="58" name="Group 57"/>
          <p:cNvGrpSpPr/>
          <p:nvPr/>
        </p:nvGrpSpPr>
        <p:grpSpPr>
          <a:xfrm>
            <a:off x="6698771" y="1362910"/>
            <a:ext cx="296637" cy="299503"/>
            <a:chOff x="2240339" y="3733800"/>
            <a:chExt cx="290846" cy="293657"/>
          </a:xfrm>
        </p:grpSpPr>
        <p:sp>
          <p:nvSpPr>
            <p:cNvPr id="59" name="Oval 58"/>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60" name="TextBox 59"/>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7</a:t>
              </a:r>
              <a:endParaRPr lang="en-US" sz="1428" dirty="0">
                <a:solidFill>
                  <a:srgbClr val="737373"/>
                </a:solidFill>
              </a:endParaRPr>
            </a:p>
          </p:txBody>
        </p:sp>
      </p:grpSp>
      <p:grpSp>
        <p:nvGrpSpPr>
          <p:cNvPr id="61" name="Group 60"/>
          <p:cNvGrpSpPr/>
          <p:nvPr/>
        </p:nvGrpSpPr>
        <p:grpSpPr>
          <a:xfrm>
            <a:off x="8408544" y="1362910"/>
            <a:ext cx="296637" cy="299503"/>
            <a:chOff x="2240339" y="3733800"/>
            <a:chExt cx="290846" cy="293657"/>
          </a:xfrm>
        </p:grpSpPr>
        <p:sp>
          <p:nvSpPr>
            <p:cNvPr id="62" name="Oval 61"/>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63" name="TextBox 62"/>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8</a:t>
              </a:r>
              <a:endParaRPr lang="en-US" sz="1428" dirty="0">
                <a:solidFill>
                  <a:srgbClr val="737373"/>
                </a:solidFill>
              </a:endParaRPr>
            </a:p>
          </p:txBody>
        </p:sp>
      </p:grpSp>
      <p:grpSp>
        <p:nvGrpSpPr>
          <p:cNvPr id="76" name="Group 75"/>
          <p:cNvGrpSpPr/>
          <p:nvPr/>
        </p:nvGrpSpPr>
        <p:grpSpPr>
          <a:xfrm>
            <a:off x="2725493" y="1362910"/>
            <a:ext cx="296637" cy="299503"/>
            <a:chOff x="2240339" y="3733800"/>
            <a:chExt cx="290846" cy="293657"/>
          </a:xfrm>
        </p:grpSpPr>
        <p:sp>
          <p:nvSpPr>
            <p:cNvPr id="77" name="Oval 76"/>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78" name="TextBox 77"/>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4.x</a:t>
              </a:r>
              <a:endParaRPr lang="en-US" sz="1428" dirty="0">
                <a:solidFill>
                  <a:srgbClr val="737373"/>
                </a:solidFill>
              </a:endParaRPr>
            </a:p>
          </p:txBody>
        </p:sp>
      </p:grpSp>
      <p:grpSp>
        <p:nvGrpSpPr>
          <p:cNvPr id="98" name="Group 97"/>
          <p:cNvGrpSpPr/>
          <p:nvPr/>
        </p:nvGrpSpPr>
        <p:grpSpPr>
          <a:xfrm>
            <a:off x="3809012" y="2669531"/>
            <a:ext cx="4662266" cy="3911503"/>
            <a:chOff x="4034172" y="2895600"/>
            <a:chExt cx="4298788" cy="3606555"/>
          </a:xfrm>
        </p:grpSpPr>
        <p:sp>
          <p:nvSpPr>
            <p:cNvPr id="99" name="Rectangle 98"/>
            <p:cNvSpPr/>
            <p:nvPr/>
          </p:nvSpPr>
          <p:spPr>
            <a:xfrm>
              <a:off x="4034810" y="2895673"/>
              <a:ext cx="4298150" cy="3606482"/>
            </a:xfrm>
            <a:prstGeom prst="rect">
              <a:avLst/>
            </a:prstGeom>
            <a:noFill/>
            <a:ln w="3175">
              <a:solidFill>
                <a:srgbClr val="7F7F7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100" name="Rectangle 99"/>
            <p:cNvSpPr/>
            <p:nvPr/>
          </p:nvSpPr>
          <p:spPr>
            <a:xfrm>
              <a:off x="4034172" y="2895600"/>
              <a:ext cx="4298788" cy="267902"/>
            </a:xfrm>
            <a:prstGeom prst="rect">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1" name="Rectangle 12"/>
            <p:cNvSpPr/>
            <p:nvPr/>
          </p:nvSpPr>
          <p:spPr>
            <a:xfrm>
              <a:off x="8182978"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2" name="Rectangle 13"/>
            <p:cNvSpPr/>
            <p:nvPr/>
          </p:nvSpPr>
          <p:spPr>
            <a:xfrm>
              <a:off x="8103897"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3" name="Rectangle 14"/>
            <p:cNvSpPr/>
            <p:nvPr/>
          </p:nvSpPr>
          <p:spPr>
            <a:xfrm>
              <a:off x="8024815" y="2900709"/>
              <a:ext cx="71352" cy="56802"/>
            </a:xfrm>
            <a:prstGeom prst="rect">
              <a:avLst/>
            </a:prstGeom>
            <a:solidFill>
              <a:schemeClr val="bg1">
                <a:lumMod val="8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4" name="Rectangle 103"/>
            <p:cNvSpPr/>
            <p:nvPr/>
          </p:nvSpPr>
          <p:spPr>
            <a:xfrm>
              <a:off x="4401558" y="3034209"/>
              <a:ext cx="3472599" cy="9081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105" name="Oval 104"/>
            <p:cNvSpPr/>
            <p:nvPr/>
          </p:nvSpPr>
          <p:spPr>
            <a:xfrm>
              <a:off x="4237630" y="3032279"/>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endParaRPr>
            </a:p>
          </p:txBody>
        </p:sp>
        <p:sp>
          <p:nvSpPr>
            <p:cNvPr id="106" name="Oval 105"/>
            <p:cNvSpPr/>
            <p:nvPr/>
          </p:nvSpPr>
          <p:spPr>
            <a:xfrm>
              <a:off x="4097849" y="3032278"/>
              <a:ext cx="94674" cy="94675"/>
            </a:xfrm>
            <a:prstGeom prst="ellipse">
              <a:avLst/>
            </a:prstGeom>
            <a:solidFill>
              <a:schemeClr val="bg1">
                <a:lumMod val="85000"/>
              </a:schemeClr>
            </a:solidFill>
            <a:ln w="317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u="sng">
                <a:solidFill>
                  <a:prstClr val="white"/>
                </a:solidFill>
              </a:endParaRPr>
            </a:p>
          </p:txBody>
        </p:sp>
      </p:grpSp>
      <p:sp>
        <p:nvSpPr>
          <p:cNvPr id="107" name="Rectangle 106"/>
          <p:cNvSpPr/>
          <p:nvPr/>
        </p:nvSpPr>
        <p:spPr>
          <a:xfrm>
            <a:off x="3919649" y="3075154"/>
            <a:ext cx="4444902" cy="3402508"/>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srgbClr val="737373"/>
              </a:solidFill>
            </a:endParaRPr>
          </a:p>
        </p:txBody>
      </p:sp>
      <p:sp>
        <p:nvSpPr>
          <p:cNvPr id="108" name="TextBox 107"/>
          <p:cNvSpPr txBox="1"/>
          <p:nvPr/>
        </p:nvSpPr>
        <p:spPr>
          <a:xfrm>
            <a:off x="3980753" y="3186395"/>
            <a:ext cx="4319479" cy="414353"/>
          </a:xfrm>
          <a:prstGeom prst="rect">
            <a:avLst/>
          </a:prstGeom>
          <a:noFill/>
        </p:spPr>
        <p:txBody>
          <a:bodyPr wrap="square" rtlCol="0">
            <a:spAutoFit/>
          </a:bodyPr>
          <a:lstStyle/>
          <a:p>
            <a:pPr algn="ctr" defTabSz="932573"/>
            <a:r>
              <a:rPr lang="en-US" sz="2040" dirty="0">
                <a:solidFill>
                  <a:prstClr val="white"/>
                </a:solidFill>
                <a:latin typeface="Segoe UI Semibold" panose="020B0702040204020203" pitchFamily="34" charset="0"/>
                <a:cs typeface="Segoe UI Semibold" panose="020B0702040204020203" pitchFamily="34" charset="0"/>
              </a:rPr>
              <a:t>Trident</a:t>
            </a:r>
          </a:p>
        </p:txBody>
      </p:sp>
      <p:sp>
        <p:nvSpPr>
          <p:cNvPr id="4" name="Rectangle 3"/>
          <p:cNvSpPr/>
          <p:nvPr/>
        </p:nvSpPr>
        <p:spPr>
          <a:xfrm>
            <a:off x="4119881" y="3722944"/>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IE5</a:t>
            </a:r>
            <a:r>
              <a:rPr lang="en-US" sz="2040" dirty="0">
                <a:solidFill>
                  <a:srgbClr val="737373"/>
                </a:solidFill>
                <a:latin typeface="Segoe UI Light" panose="020B0502040204020203" pitchFamily="34" charset="0"/>
                <a:cs typeface="Segoe UI Light" panose="020B0502040204020203" pitchFamily="34" charset="0"/>
              </a:rPr>
              <a:t> </a:t>
            </a:r>
          </a:p>
          <a:p>
            <a:pPr algn="ctr" defTabSz="932573"/>
            <a:r>
              <a:rPr lang="en-US" sz="1428" dirty="0">
                <a:solidFill>
                  <a:srgbClr val="737373"/>
                </a:solidFill>
                <a:latin typeface="Segoe UI Light" panose="020B0502040204020203" pitchFamily="34" charset="0"/>
                <a:cs typeface="Segoe UI Light" panose="020B0502040204020203" pitchFamily="34" charset="0"/>
              </a:rPr>
              <a:t>Quirks</a:t>
            </a:r>
          </a:p>
        </p:txBody>
      </p:sp>
      <p:sp>
        <p:nvSpPr>
          <p:cNvPr id="109" name="Rectangle 108"/>
          <p:cNvSpPr/>
          <p:nvPr/>
        </p:nvSpPr>
        <p:spPr>
          <a:xfrm>
            <a:off x="5168268" y="3722944"/>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IE7</a:t>
            </a:r>
            <a:r>
              <a:rPr lang="en-US" sz="2040" dirty="0">
                <a:solidFill>
                  <a:srgbClr val="737373"/>
                </a:solidFill>
                <a:latin typeface="Segoe UI Light" panose="020B0502040204020203" pitchFamily="34" charset="0"/>
                <a:cs typeface="Segoe UI Light" panose="020B0502040204020203" pitchFamily="34" charset="0"/>
              </a:rPr>
              <a:t> </a:t>
            </a:r>
            <a:endParaRPr lang="en-US" sz="1072" dirty="0">
              <a:solidFill>
                <a:srgbClr val="737373"/>
              </a:solidFill>
              <a:latin typeface="Segoe UI Light" panose="020B0502040204020203" pitchFamily="34" charset="0"/>
              <a:cs typeface="Segoe UI Light" panose="020B0502040204020203" pitchFamily="34" charset="0"/>
            </a:endParaRPr>
          </a:p>
          <a:p>
            <a:pPr algn="ctr" defTabSz="932573"/>
            <a:r>
              <a:rPr lang="en-US" sz="1020" dirty="0" err="1">
                <a:solidFill>
                  <a:srgbClr val="737373"/>
                </a:solidFill>
                <a:latin typeface="Segoe UI Light" panose="020B0502040204020203" pitchFamily="34" charset="0"/>
                <a:cs typeface="Segoe UI Light" panose="020B0502040204020203" pitchFamily="34" charset="0"/>
              </a:rPr>
              <a:t>Compat</a:t>
            </a:r>
            <a:r>
              <a:rPr lang="en-US" sz="1020" dirty="0">
                <a:solidFill>
                  <a:srgbClr val="737373"/>
                </a:solidFill>
                <a:latin typeface="Segoe UI Light" panose="020B0502040204020203" pitchFamily="34" charset="0"/>
                <a:cs typeface="Segoe UI Light" panose="020B0502040204020203" pitchFamily="34" charset="0"/>
              </a:rPr>
              <a:t> View</a:t>
            </a:r>
          </a:p>
        </p:txBody>
      </p:sp>
      <p:sp>
        <p:nvSpPr>
          <p:cNvPr id="110" name="Rectangle 109"/>
          <p:cNvSpPr/>
          <p:nvPr/>
        </p:nvSpPr>
        <p:spPr>
          <a:xfrm>
            <a:off x="6224921" y="3722944"/>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IE8</a:t>
            </a:r>
          </a:p>
          <a:p>
            <a:pPr algn="ctr" defTabSz="932573"/>
            <a:r>
              <a:rPr lang="en-US" sz="1072" dirty="0">
                <a:solidFill>
                  <a:srgbClr val="737373"/>
                </a:solidFill>
                <a:latin typeface="Segoe UI Light" panose="020B0502040204020203" pitchFamily="34" charset="0"/>
                <a:cs typeface="Segoe UI Light" panose="020B0502040204020203" pitchFamily="34" charset="0"/>
              </a:rPr>
              <a:t>Standards Mode</a:t>
            </a:r>
          </a:p>
        </p:txBody>
      </p:sp>
      <p:grpSp>
        <p:nvGrpSpPr>
          <p:cNvPr id="65" name="Group 64"/>
          <p:cNvGrpSpPr/>
          <p:nvPr/>
        </p:nvGrpSpPr>
        <p:grpSpPr>
          <a:xfrm>
            <a:off x="9030279" y="1362910"/>
            <a:ext cx="296637" cy="299503"/>
            <a:chOff x="2240339" y="3733800"/>
            <a:chExt cx="290846" cy="293657"/>
          </a:xfrm>
        </p:grpSpPr>
        <p:sp>
          <p:nvSpPr>
            <p:cNvPr id="66" name="Oval 65"/>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67" name="TextBox 66"/>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9</a:t>
              </a:r>
              <a:endParaRPr lang="en-US" sz="1428" dirty="0">
                <a:solidFill>
                  <a:srgbClr val="737373"/>
                </a:solidFill>
              </a:endParaRPr>
            </a:p>
          </p:txBody>
        </p:sp>
      </p:grpSp>
      <p:pic>
        <p:nvPicPr>
          <p:cNvPr id="74" name="Picture 6" descr="C:\Users\jweber\Microsoft\Internet Explorer\Artwork\IE9 Artwork\IE-symbol_rgb_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8700" y="1728633"/>
            <a:ext cx="575263" cy="533787"/>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4101065" y="5065940"/>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IE9</a:t>
            </a:r>
          </a:p>
          <a:p>
            <a:pPr algn="ctr" defTabSz="932573"/>
            <a:r>
              <a:rPr lang="en-US" sz="1072" dirty="0">
                <a:solidFill>
                  <a:srgbClr val="737373"/>
                </a:solidFill>
                <a:latin typeface="Segoe UI Light" panose="020B0502040204020203" pitchFamily="34" charset="0"/>
                <a:cs typeface="Segoe UI Light" panose="020B0502040204020203" pitchFamily="34" charset="0"/>
              </a:rPr>
              <a:t>Standards Mode</a:t>
            </a:r>
          </a:p>
        </p:txBody>
      </p:sp>
      <p:sp>
        <p:nvSpPr>
          <p:cNvPr id="80" name="Rectangle 79"/>
          <p:cNvSpPr/>
          <p:nvPr/>
        </p:nvSpPr>
        <p:spPr>
          <a:xfrm>
            <a:off x="5161243" y="5073581"/>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IE10</a:t>
            </a:r>
          </a:p>
          <a:p>
            <a:pPr algn="ctr" defTabSz="932573"/>
            <a:r>
              <a:rPr lang="en-US" sz="1072" dirty="0">
                <a:solidFill>
                  <a:srgbClr val="737373"/>
                </a:solidFill>
                <a:latin typeface="Segoe UI Light" panose="020B0502040204020203" pitchFamily="34" charset="0"/>
                <a:cs typeface="Segoe UI Light" panose="020B0502040204020203" pitchFamily="34" charset="0"/>
              </a:rPr>
              <a:t>Standards Mode</a:t>
            </a:r>
          </a:p>
        </p:txBody>
      </p:sp>
      <p:sp>
        <p:nvSpPr>
          <p:cNvPr id="81" name="Rectangle 80"/>
          <p:cNvSpPr/>
          <p:nvPr/>
        </p:nvSpPr>
        <p:spPr>
          <a:xfrm>
            <a:off x="6219054" y="5065940"/>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QME</a:t>
            </a:r>
          </a:p>
          <a:p>
            <a:pPr algn="ctr" defTabSz="932573"/>
            <a:r>
              <a:rPr lang="en-US" sz="1072" dirty="0">
                <a:solidFill>
                  <a:srgbClr val="737373"/>
                </a:solidFill>
                <a:latin typeface="Segoe UI Light" panose="020B0502040204020203" pitchFamily="34" charset="0"/>
                <a:cs typeface="Segoe UI Light" panose="020B0502040204020203" pitchFamily="34" charset="0"/>
              </a:rPr>
              <a:t>Quirks Mode Emulation</a:t>
            </a:r>
          </a:p>
        </p:txBody>
      </p:sp>
      <p:sp>
        <p:nvSpPr>
          <p:cNvPr id="64" name="Oval 63"/>
          <p:cNvSpPr/>
          <p:nvPr/>
        </p:nvSpPr>
        <p:spPr>
          <a:xfrm>
            <a:off x="11192121" y="1301980"/>
            <a:ext cx="233151" cy="233151"/>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a:solidFill>
                <a:prstClr val="white"/>
              </a:solidFill>
            </a:endParaRPr>
          </a:p>
        </p:txBody>
      </p:sp>
      <p:sp>
        <p:nvSpPr>
          <p:cNvPr id="68" name="TextBox 67"/>
          <p:cNvSpPr txBox="1"/>
          <p:nvPr/>
        </p:nvSpPr>
        <p:spPr>
          <a:xfrm>
            <a:off x="10958970" y="896597"/>
            <a:ext cx="699453" cy="22411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32573"/>
            <a:r>
              <a:rPr lang="en-US" sz="1428" dirty="0">
                <a:solidFill>
                  <a:srgbClr val="737373"/>
                </a:solidFill>
              </a:rPr>
              <a:t>2015</a:t>
            </a:r>
          </a:p>
        </p:txBody>
      </p:sp>
      <p:grpSp>
        <p:nvGrpSpPr>
          <p:cNvPr id="69" name="Group 68"/>
          <p:cNvGrpSpPr/>
          <p:nvPr/>
        </p:nvGrpSpPr>
        <p:grpSpPr>
          <a:xfrm>
            <a:off x="9030279" y="1362910"/>
            <a:ext cx="296637" cy="299503"/>
            <a:chOff x="2240339" y="3733800"/>
            <a:chExt cx="290846" cy="293657"/>
          </a:xfrm>
        </p:grpSpPr>
        <p:sp>
          <p:nvSpPr>
            <p:cNvPr id="70" name="Oval 69"/>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71" name="TextBox 70"/>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9</a:t>
              </a:r>
              <a:endParaRPr lang="en-US" sz="1428" dirty="0">
                <a:solidFill>
                  <a:srgbClr val="737373"/>
                </a:solidFill>
              </a:endParaRPr>
            </a:p>
          </p:txBody>
        </p:sp>
      </p:grpSp>
      <p:grpSp>
        <p:nvGrpSpPr>
          <p:cNvPr id="72" name="Group 71"/>
          <p:cNvGrpSpPr/>
          <p:nvPr/>
        </p:nvGrpSpPr>
        <p:grpSpPr>
          <a:xfrm>
            <a:off x="9492065" y="1362910"/>
            <a:ext cx="296637" cy="299503"/>
            <a:chOff x="2240339" y="3733800"/>
            <a:chExt cx="290846" cy="293657"/>
          </a:xfrm>
        </p:grpSpPr>
        <p:sp>
          <p:nvSpPr>
            <p:cNvPr id="73" name="Oval 7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79" name="TextBox 78"/>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10</a:t>
              </a:r>
              <a:endParaRPr lang="en-US" sz="1428" dirty="0">
                <a:solidFill>
                  <a:srgbClr val="737373"/>
                </a:solidFill>
              </a:endParaRPr>
            </a:p>
          </p:txBody>
        </p:sp>
      </p:grpSp>
      <p:grpSp>
        <p:nvGrpSpPr>
          <p:cNvPr id="82" name="Group 81"/>
          <p:cNvGrpSpPr/>
          <p:nvPr/>
        </p:nvGrpSpPr>
        <p:grpSpPr>
          <a:xfrm>
            <a:off x="9948652" y="1362910"/>
            <a:ext cx="296637" cy="299503"/>
            <a:chOff x="2240339" y="3733800"/>
            <a:chExt cx="290846" cy="293657"/>
          </a:xfrm>
        </p:grpSpPr>
        <p:sp>
          <p:nvSpPr>
            <p:cNvPr id="83" name="Oval 8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prstClr val="white"/>
                </a:solidFill>
              </a:endParaRPr>
            </a:p>
          </p:txBody>
        </p:sp>
        <p:sp>
          <p:nvSpPr>
            <p:cNvPr id="84" name="TextBox 83"/>
            <p:cNvSpPr txBox="1"/>
            <p:nvPr/>
          </p:nvSpPr>
          <p:spPr>
            <a:xfrm>
              <a:off x="2240339" y="3886200"/>
              <a:ext cx="290846" cy="141257"/>
            </a:xfrm>
            <a:prstGeom prst="rect">
              <a:avLst/>
            </a:prstGeom>
            <a:noFill/>
          </p:spPr>
          <p:txBody>
            <a:bodyPr wrap="square" lIns="0" tIns="0" rIns="0" bIns="0" rtlCol="0">
              <a:spAutoFit/>
            </a:bodyPr>
            <a:lstStyle/>
            <a:p>
              <a:pPr algn="ctr" defTabSz="932573"/>
              <a:r>
                <a:rPr lang="en-US" sz="918" dirty="0">
                  <a:solidFill>
                    <a:srgbClr val="737373"/>
                  </a:solidFill>
                </a:rPr>
                <a:t>11</a:t>
              </a:r>
              <a:endParaRPr lang="en-US" sz="1428" dirty="0">
                <a:solidFill>
                  <a:srgbClr val="737373"/>
                </a:solidFill>
              </a:endParaRPr>
            </a:p>
          </p:txBody>
        </p:sp>
      </p:grpSp>
      <p:sp>
        <p:nvSpPr>
          <p:cNvPr id="88" name="TextBox 87"/>
          <p:cNvSpPr txBox="1"/>
          <p:nvPr/>
        </p:nvSpPr>
        <p:spPr>
          <a:xfrm>
            <a:off x="923331" y="4692130"/>
            <a:ext cx="2395477" cy="414353"/>
          </a:xfrm>
          <a:prstGeom prst="rect">
            <a:avLst/>
          </a:prstGeom>
          <a:noFill/>
        </p:spPr>
        <p:txBody>
          <a:bodyPr wrap="none" rtlCol="0">
            <a:spAutoFit/>
          </a:bodyPr>
          <a:lstStyle/>
          <a:p>
            <a:pPr defTabSz="932573"/>
            <a:r>
              <a:rPr lang="en-US" sz="2040" dirty="0">
                <a:solidFill>
                  <a:srgbClr val="737373"/>
                </a:solidFill>
                <a:latin typeface="Consolas" panose="020B0609020204030204" pitchFamily="49" charset="0"/>
                <a:cs typeface="Consolas" panose="020B0609020204030204" pitchFamily="49" charset="0"/>
              </a:rPr>
              <a:t>x-</a:t>
            </a:r>
            <a:r>
              <a:rPr lang="en-US" sz="2040" dirty="0" err="1">
                <a:solidFill>
                  <a:srgbClr val="737373"/>
                </a:solidFill>
                <a:latin typeface="Consolas" panose="020B0609020204030204" pitchFamily="49" charset="0"/>
                <a:cs typeface="Consolas" panose="020B0609020204030204" pitchFamily="49" charset="0"/>
              </a:rPr>
              <a:t>ua</a:t>
            </a:r>
            <a:r>
              <a:rPr lang="en-US" sz="2040" dirty="0">
                <a:solidFill>
                  <a:srgbClr val="737373"/>
                </a:solidFill>
                <a:latin typeface="Consolas" panose="020B0609020204030204" pitchFamily="49" charset="0"/>
                <a:cs typeface="Consolas" panose="020B0609020204030204" pitchFamily="49" charset="0"/>
              </a:rPr>
              <a:t>-compatible</a:t>
            </a:r>
            <a:endParaRPr lang="en-US" sz="1632" dirty="0">
              <a:solidFill>
                <a:srgbClr val="737373"/>
              </a:solidFill>
              <a:latin typeface="Consolas" panose="020B0609020204030204" pitchFamily="49" charset="0"/>
              <a:cs typeface="Consolas" panose="020B0609020204030204" pitchFamily="49" charset="0"/>
            </a:endParaRPr>
          </a:p>
        </p:txBody>
      </p:sp>
      <p:sp>
        <p:nvSpPr>
          <p:cNvPr id="89" name="TextBox 88"/>
          <p:cNvSpPr txBox="1"/>
          <p:nvPr/>
        </p:nvSpPr>
        <p:spPr>
          <a:xfrm>
            <a:off x="1244352" y="4250940"/>
            <a:ext cx="1600908" cy="478376"/>
          </a:xfrm>
          <a:prstGeom prst="rect">
            <a:avLst/>
          </a:prstGeom>
          <a:noFill/>
        </p:spPr>
        <p:txBody>
          <a:bodyPr wrap="none" rtlCol="0">
            <a:spAutoFit/>
          </a:bodyPr>
          <a:lstStyle/>
          <a:p>
            <a:pPr defTabSz="932573"/>
            <a:r>
              <a:rPr lang="en-US" sz="2448" dirty="0">
                <a:solidFill>
                  <a:srgbClr val="737373"/>
                </a:solidFill>
                <a:latin typeface="Consolas" panose="020B0609020204030204" pitchFamily="49" charset="0"/>
                <a:cs typeface="Consolas" panose="020B0609020204030204" pitchFamily="49" charset="0"/>
              </a:rPr>
              <a:t>!DOCTYPE</a:t>
            </a:r>
            <a:endParaRPr lang="en-US" sz="1428" dirty="0">
              <a:solidFill>
                <a:srgbClr val="737373"/>
              </a:solidFill>
              <a:latin typeface="Consolas" panose="020B0609020204030204" pitchFamily="49" charset="0"/>
              <a:cs typeface="Consolas" panose="020B0609020204030204" pitchFamily="49" charset="0"/>
            </a:endParaRPr>
          </a:p>
        </p:txBody>
      </p:sp>
      <p:sp>
        <p:nvSpPr>
          <p:cNvPr id="112" name="Rectangle 111"/>
          <p:cNvSpPr/>
          <p:nvPr/>
        </p:nvSpPr>
        <p:spPr>
          <a:xfrm>
            <a:off x="7276826" y="5073581"/>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IE11</a:t>
            </a:r>
          </a:p>
          <a:p>
            <a:pPr algn="ctr" defTabSz="932573"/>
            <a:r>
              <a:rPr lang="en-US" sz="1072" dirty="0">
                <a:solidFill>
                  <a:srgbClr val="737373"/>
                </a:solidFill>
                <a:latin typeface="Segoe UI Light" panose="020B0502040204020203" pitchFamily="34" charset="0"/>
                <a:cs typeface="Segoe UI Light" panose="020B0502040204020203" pitchFamily="34" charset="0"/>
              </a:rPr>
              <a:t>Standards Mode</a:t>
            </a:r>
          </a:p>
        </p:txBody>
      </p:sp>
      <p:sp>
        <p:nvSpPr>
          <p:cNvPr id="85" name="Rectangle 84"/>
          <p:cNvSpPr/>
          <p:nvPr/>
        </p:nvSpPr>
        <p:spPr>
          <a:xfrm>
            <a:off x="7277726" y="3730413"/>
            <a:ext cx="918848" cy="124347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2040" dirty="0">
                <a:solidFill>
                  <a:srgbClr val="737373"/>
                </a:solidFill>
                <a:latin typeface="Segoe UI Semilight" panose="020B0402040204020203" pitchFamily="34" charset="0"/>
                <a:cs typeface="Segoe UI Semilight" panose="020B0402040204020203" pitchFamily="34" charset="0"/>
              </a:rPr>
              <a:t>EMIE</a:t>
            </a:r>
          </a:p>
          <a:p>
            <a:pPr algn="ctr" defTabSz="932573"/>
            <a:r>
              <a:rPr lang="en-US" sz="1072" dirty="0">
                <a:solidFill>
                  <a:srgbClr val="737373"/>
                </a:solidFill>
                <a:latin typeface="Segoe UI Light" panose="020B0502040204020203" pitchFamily="34" charset="0"/>
                <a:cs typeface="Segoe UI Light" panose="020B0502040204020203" pitchFamily="34" charset="0"/>
              </a:rPr>
              <a:t>Enterprise Mode</a:t>
            </a:r>
          </a:p>
        </p:txBody>
      </p:sp>
      <p:cxnSp>
        <p:nvCxnSpPr>
          <p:cNvPr id="116" name="Straight Connector 115"/>
          <p:cNvCxnSpPr/>
          <p:nvPr/>
        </p:nvCxnSpPr>
        <p:spPr>
          <a:xfrm>
            <a:off x="234032" y="780205"/>
            <a:ext cx="668440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480537" y="53533"/>
            <a:ext cx="2106628" cy="734404"/>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932573"/>
            <a:r>
              <a:rPr lang="en-US" sz="2175" dirty="0"/>
              <a:t>Legacy Web</a:t>
            </a:r>
          </a:p>
          <a:p>
            <a:pPr defTabSz="932573"/>
            <a:r>
              <a:rPr lang="en-US" sz="1904" dirty="0"/>
              <a:t>CSS2.1</a:t>
            </a:r>
          </a:p>
        </p:txBody>
      </p:sp>
      <p:cxnSp>
        <p:nvCxnSpPr>
          <p:cNvPr id="118" name="Straight Connector 117"/>
          <p:cNvCxnSpPr/>
          <p:nvPr/>
        </p:nvCxnSpPr>
        <p:spPr>
          <a:xfrm>
            <a:off x="7054524" y="777169"/>
            <a:ext cx="144520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8627463" y="776768"/>
            <a:ext cx="268123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8239511" y="-218484"/>
            <a:ext cx="3229599" cy="990563"/>
          </a:xfrm>
          <a:prstGeom prst="rect">
            <a:avLst/>
          </a:prstGeom>
          <a:noFill/>
        </p:spPr>
        <p:txBody>
          <a:bodyPr wrap="square" rtlCol="0">
            <a:spAutoFit/>
          </a:bodyPr>
          <a:lstStyle/>
          <a:p>
            <a:pPr algn="r" defTabSz="932573"/>
            <a:r>
              <a:rPr lang="en-US" sz="1632" dirty="0">
                <a:solidFill>
                  <a:srgbClr val="00B050"/>
                </a:solidFill>
                <a:latin typeface="Segoe UI Semilight" panose="020B0402040204020203" pitchFamily="34" charset="0"/>
                <a:cs typeface="Segoe UI Semilight" panose="020B0402040204020203" pitchFamily="34" charset="0"/>
              </a:rPr>
              <a:t/>
            </a:r>
            <a:br>
              <a:rPr lang="en-US" sz="1632" dirty="0">
                <a:solidFill>
                  <a:srgbClr val="00B050"/>
                </a:solidFill>
                <a:latin typeface="Segoe UI Semilight" panose="020B0402040204020203" pitchFamily="34" charset="0"/>
                <a:cs typeface="Segoe UI Semilight" panose="020B0402040204020203" pitchFamily="34" charset="0"/>
              </a:rPr>
            </a:br>
            <a:r>
              <a:rPr lang="en-US" sz="2175" dirty="0">
                <a:solidFill>
                  <a:srgbClr val="00B050"/>
                </a:solidFill>
                <a:latin typeface="Segoe UI Semibold" panose="020B0702040204020203" pitchFamily="34" charset="0"/>
                <a:cs typeface="Segoe UI Semibold" panose="020B0702040204020203" pitchFamily="34" charset="0"/>
              </a:rPr>
              <a:t>Modern Web</a:t>
            </a:r>
          </a:p>
          <a:p>
            <a:pPr algn="r" defTabSz="932573"/>
            <a:r>
              <a:rPr lang="en-US" sz="1904" dirty="0">
                <a:solidFill>
                  <a:srgbClr val="00B050"/>
                </a:solidFill>
                <a:latin typeface="Segoe UI Semibold" panose="020B0702040204020203" pitchFamily="34" charset="0"/>
                <a:cs typeface="Segoe UI Semibold" panose="020B0702040204020203" pitchFamily="34" charset="0"/>
              </a:rPr>
              <a:t>HTML5, SVG, ES5, CSS3</a:t>
            </a:r>
          </a:p>
        </p:txBody>
      </p:sp>
      <p:sp>
        <p:nvSpPr>
          <p:cNvPr id="121" name="TextBox 120"/>
          <p:cNvSpPr txBox="1"/>
          <p:nvPr/>
        </p:nvSpPr>
        <p:spPr>
          <a:xfrm>
            <a:off x="3367105" y="361667"/>
            <a:ext cx="3559686" cy="393034"/>
          </a:xfrm>
          <a:prstGeom prst="rect">
            <a:avLst/>
          </a:prstGeom>
          <a:noFill/>
        </p:spPr>
        <p:txBody>
          <a:bodyPr wrap="square" rtlCol="0">
            <a:spAutoFit/>
          </a:bodyPr>
          <a:lstStyle/>
          <a:p>
            <a:pPr algn="r" defTabSz="932573"/>
            <a:r>
              <a:rPr lang="en-US" sz="1904" dirty="0">
                <a:solidFill>
                  <a:srgbClr val="FFB900"/>
                </a:solidFill>
                <a:latin typeface="Segoe UI Semibold" panose="020B0702040204020203" pitchFamily="34" charset="0"/>
                <a:cs typeface="Segoe UI Semibold" panose="020B0702040204020203" pitchFamily="34" charset="0"/>
              </a:rPr>
              <a:t>HTML4, ES3, CSS2</a:t>
            </a:r>
          </a:p>
        </p:txBody>
      </p:sp>
    </p:spTree>
    <p:extLst>
      <p:ext uri="{BB962C8B-B14F-4D97-AF65-F5344CB8AC3E}">
        <p14:creationId xmlns:p14="http://schemas.microsoft.com/office/powerpoint/2010/main" val="2485616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385700" y="1646954"/>
            <a:ext cx="4319479" cy="414353"/>
          </a:xfrm>
          <a:prstGeom prst="rect">
            <a:avLst/>
          </a:prstGeom>
          <a:noFill/>
        </p:spPr>
        <p:txBody>
          <a:bodyPr wrap="square" rtlCol="0">
            <a:spAutoFit/>
          </a:bodyPr>
          <a:lstStyle/>
          <a:p>
            <a:pPr algn="ctr" defTabSz="932573"/>
            <a:r>
              <a:rPr lang="en-US" sz="2040" dirty="0">
                <a:solidFill>
                  <a:prstClr val="white"/>
                </a:solidFill>
                <a:latin typeface="Segoe UI Semibold" panose="020B0702040204020203" pitchFamily="34" charset="0"/>
                <a:cs typeface="Segoe UI Semibold" panose="020B0702040204020203" pitchFamily="34" charset="0"/>
              </a:rPr>
              <a:t>Blink</a:t>
            </a:r>
          </a:p>
        </p:txBody>
      </p:sp>
      <p:sp>
        <p:nvSpPr>
          <p:cNvPr id="2" name="Title 1"/>
          <p:cNvSpPr>
            <a:spLocks noGrp="1"/>
          </p:cNvSpPr>
          <p:nvPr>
            <p:ph type="title"/>
          </p:nvPr>
        </p:nvSpPr>
        <p:spPr/>
        <p:txBody>
          <a:bodyPr/>
          <a:lstStyle/>
          <a:p>
            <a:r>
              <a:rPr lang="en-US" dirty="0" smtClean="0"/>
              <a:t>In the meantime…</a:t>
            </a:r>
            <a:endParaRPr lang="en-US" dirty="0"/>
          </a:p>
        </p:txBody>
      </p:sp>
      <p:sp>
        <p:nvSpPr>
          <p:cNvPr id="3" name="Text Placeholder 2"/>
          <p:cNvSpPr>
            <a:spLocks noGrp="1"/>
          </p:cNvSpPr>
          <p:nvPr>
            <p:ph type="body" sz="quarter" idx="10"/>
          </p:nvPr>
        </p:nvSpPr>
        <p:spPr>
          <a:xfrm>
            <a:off x="275481" y="2055029"/>
            <a:ext cx="11887878" cy="1880544"/>
          </a:xfrm>
        </p:spPr>
        <p:txBody>
          <a:bodyPr/>
          <a:lstStyle/>
          <a:p>
            <a:r>
              <a:rPr lang="en-US" dirty="0" smtClean="0"/>
              <a:t>Chrome, Firefox, Opera and Safari are evergreen</a:t>
            </a:r>
          </a:p>
          <a:p>
            <a:pPr lvl="1"/>
            <a:r>
              <a:rPr lang="en-US" sz="3264" dirty="0"/>
              <a:t>Updated frequently</a:t>
            </a:r>
          </a:p>
          <a:p>
            <a:pPr lvl="1"/>
            <a:r>
              <a:rPr lang="en-US" sz="3264" dirty="0"/>
              <a:t>No need to support different document modes</a:t>
            </a:r>
            <a:endParaRPr lang="en-US" sz="3264" dirty="0"/>
          </a:p>
        </p:txBody>
      </p:sp>
    </p:spTree>
    <p:extLst>
      <p:ext uri="{BB962C8B-B14F-4D97-AF65-F5344CB8AC3E}">
        <p14:creationId xmlns:p14="http://schemas.microsoft.com/office/powerpoint/2010/main" val="192941496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91480" y="1632055"/>
            <a:ext cx="9583115" cy="5087665"/>
          </a:xfrm>
          <a:prstGeom prst="rect">
            <a:avLst/>
          </a:prstGeom>
          <a:ln>
            <a:solidFill>
              <a:schemeClr val="tx2"/>
            </a:solidFill>
          </a:ln>
        </p:spPr>
      </p:pic>
      <p:sp>
        <p:nvSpPr>
          <p:cNvPr id="34" name="Rectangle 33"/>
          <p:cNvSpPr/>
          <p:nvPr/>
        </p:nvSpPr>
        <p:spPr>
          <a:xfrm>
            <a:off x="1911633" y="2326372"/>
            <a:ext cx="9280489" cy="4124133"/>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1428" dirty="0">
              <a:solidFill>
                <a:srgbClr val="737373"/>
              </a:solidFill>
            </a:endParaRPr>
          </a:p>
        </p:txBody>
      </p:sp>
      <p:sp>
        <p:nvSpPr>
          <p:cNvPr id="36" name="Rectangle 35"/>
          <p:cNvSpPr/>
          <p:nvPr/>
        </p:nvSpPr>
        <p:spPr>
          <a:xfrm>
            <a:off x="2686779" y="3396429"/>
            <a:ext cx="7650456" cy="2665491"/>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32573"/>
            <a:r>
              <a:rPr lang="en-US" sz="4080" dirty="0">
                <a:solidFill>
                  <a:srgbClr val="737373"/>
                </a:solidFill>
                <a:latin typeface="Segoe UI Semibold" panose="020B0702040204020203" pitchFamily="34" charset="0"/>
                <a:cs typeface="Segoe UI Semibold" panose="020B0702040204020203" pitchFamily="34" charset="0"/>
              </a:rPr>
              <a:t>Evergreen</a:t>
            </a:r>
            <a:endParaRPr lang="en-US" sz="4080" dirty="0">
              <a:solidFill>
                <a:srgbClr val="737373"/>
              </a:solidFill>
              <a:latin typeface="Segoe UI Semibold" panose="020B0702040204020203" pitchFamily="34" charset="0"/>
              <a:cs typeface="Segoe UI Semibold" panose="020B0702040204020203" pitchFamily="34" charset="0"/>
            </a:endParaRPr>
          </a:p>
        </p:txBody>
      </p:sp>
      <p:sp>
        <p:nvSpPr>
          <p:cNvPr id="39" name="TextBox 38"/>
          <p:cNvSpPr txBox="1"/>
          <p:nvPr/>
        </p:nvSpPr>
        <p:spPr>
          <a:xfrm>
            <a:off x="2163438" y="2351501"/>
            <a:ext cx="8873250" cy="393034"/>
          </a:xfrm>
          <a:prstGeom prst="rect">
            <a:avLst/>
          </a:prstGeom>
          <a:noFill/>
        </p:spPr>
        <p:txBody>
          <a:bodyPr wrap="square" rtlCol="0">
            <a:spAutoFit/>
          </a:bodyPr>
          <a:lstStyle/>
          <a:p>
            <a:pPr algn="ctr" defTabSz="932573"/>
            <a:r>
              <a:rPr lang="en-US" sz="1904" b="1" dirty="0">
                <a:solidFill>
                  <a:prstClr val="white"/>
                </a:solidFill>
                <a:latin typeface="Segoe UI Semilight" panose="020B0402040204020203" pitchFamily="34" charset="0"/>
                <a:cs typeface="Segoe UI Semilight" panose="020B0402040204020203" pitchFamily="34" charset="0"/>
              </a:rPr>
              <a:t>Microsoft </a:t>
            </a:r>
            <a:r>
              <a:rPr lang="en-US" sz="1904" b="1" dirty="0" err="1">
                <a:solidFill>
                  <a:prstClr val="white"/>
                </a:solidFill>
                <a:latin typeface="Segoe UI Semilight" panose="020B0402040204020203" pitchFamily="34" charset="0"/>
                <a:cs typeface="Segoe UI Semilight" panose="020B0402040204020203" pitchFamily="34" charset="0"/>
              </a:rPr>
              <a:t>EdgeHTML</a:t>
            </a:r>
            <a:endParaRPr lang="en-US" sz="1904" b="1" dirty="0">
              <a:solidFill>
                <a:prstClr val="white"/>
              </a:solidFill>
              <a:latin typeface="Segoe UI Semilight" panose="020B0402040204020203" pitchFamily="34" charset="0"/>
              <a:cs typeface="Segoe UI Semilight" panose="020B0402040204020203" pitchFamily="34" charset="0"/>
            </a:endParaRPr>
          </a:p>
        </p:txBody>
      </p:sp>
      <p:sp>
        <p:nvSpPr>
          <p:cNvPr id="7" name="Title 6"/>
          <p:cNvSpPr>
            <a:spLocks noGrp="1"/>
          </p:cNvSpPr>
          <p:nvPr>
            <p:ph type="title"/>
          </p:nvPr>
        </p:nvSpPr>
        <p:spPr/>
        <p:txBody>
          <a:bodyPr/>
          <a:lstStyle/>
          <a:p>
            <a:r>
              <a:rPr lang="en-US" dirty="0" smtClean="0"/>
              <a:t>Microsoft Edge</a:t>
            </a:r>
            <a:endParaRPr lang="en-US" dirty="0"/>
          </a:p>
        </p:txBody>
      </p:sp>
    </p:spTree>
    <p:extLst>
      <p:ext uri="{BB962C8B-B14F-4D97-AF65-F5344CB8AC3E}">
        <p14:creationId xmlns:p14="http://schemas.microsoft.com/office/powerpoint/2010/main" val="385577393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“Legacy” IE</a:t>
            </a:r>
            <a:endParaRPr lang="en-GB" noProof="0" dirty="0"/>
          </a:p>
        </p:txBody>
      </p:sp>
      <p:sp>
        <p:nvSpPr>
          <p:cNvPr id="6" name="Rectangle 5"/>
          <p:cNvSpPr/>
          <p:nvPr>
            <p:custDataLst>
              <p:tags r:id="rId1"/>
            </p:custDataLst>
          </p:nvPr>
        </p:nvSpPr>
        <p:spPr bwMode="auto">
          <a:xfrm>
            <a:off x="3078797" y="3360102"/>
            <a:ext cx="6278880" cy="1524000"/>
          </a:xfrm>
          <a:prstGeom prst="rect">
            <a:avLst/>
          </a:prstGeom>
          <a:solidFill>
            <a:srgbClr val="5C2D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t" anchorCtr="0" compatLnSpc="1">
            <a:prstTxWarp prst="textNoShape">
              <a:avLst/>
            </a:prstTxWarp>
          </a:bodyPr>
          <a:lstStyle/>
          <a:p>
            <a:pPr algn="ctr" defTabSz="932472" fontAlgn="base">
              <a:spcBef>
                <a:spcPct val="0"/>
              </a:spcBef>
              <a:spcAft>
                <a:spcPct val="0"/>
              </a:spcAft>
            </a:pPr>
            <a:r>
              <a:rPr lang="en-US" sz="1500" dirty="0" smtClean="0">
                <a:gradFill flip="none" rotWithShape="1">
                  <a:gsLst>
                    <a:gs pos="0">
                      <a:srgbClr val="FFFFFF"/>
                    </a:gs>
                    <a:gs pos="100000">
                      <a:srgbClr val="FFFFFF"/>
                    </a:gs>
                  </a:gsLst>
                  <a:lin ang="5400000" scaled="0"/>
                  <a:tileRect/>
                </a:gradFill>
              </a:rPr>
              <a:t>“Document Modes”</a:t>
            </a:r>
            <a:endParaRPr lang="en-GB" sz="1500" dirty="0">
              <a:gradFill flip="none" rotWithShape="1">
                <a:gsLst>
                  <a:gs pos="0">
                    <a:srgbClr val="FFFFFF"/>
                  </a:gs>
                  <a:gs pos="100000">
                    <a:srgbClr val="FFFFFF"/>
                  </a:gs>
                </a:gsLst>
                <a:lin ang="5400000" scaled="0"/>
                <a:tileRect/>
              </a:gradFill>
            </a:endParaRPr>
          </a:p>
        </p:txBody>
      </p:sp>
      <p:sp>
        <p:nvSpPr>
          <p:cNvPr id="11" name="Rectangle 10"/>
          <p:cNvSpPr/>
          <p:nvPr>
            <p:custDataLst>
              <p:tags r:id="rId2"/>
            </p:custDataLst>
          </p:nvPr>
        </p:nvSpPr>
        <p:spPr bwMode="auto">
          <a:xfrm>
            <a:off x="3078797" y="5097462"/>
            <a:ext cx="6278880" cy="762000"/>
          </a:xfrm>
          <a:prstGeom prst="rect">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GB" sz="3200" dirty="0" smtClean="0">
                <a:gradFill flip="none" rotWithShape="1">
                  <a:gsLst>
                    <a:gs pos="0">
                      <a:srgbClr val="FFFFFF"/>
                    </a:gs>
                    <a:gs pos="100000">
                      <a:srgbClr val="FFFFFF"/>
                    </a:gs>
                  </a:gsLst>
                  <a:lin ang="5400000" scaled="0"/>
                  <a:tileRect/>
                </a:gradFill>
              </a:rPr>
              <a:t>Core OS</a:t>
            </a:r>
            <a:endParaRPr lang="en-GB" sz="3200" dirty="0">
              <a:gradFill flip="none" rotWithShape="1">
                <a:gsLst>
                  <a:gs pos="0">
                    <a:srgbClr val="FFFFFF"/>
                  </a:gs>
                  <a:gs pos="100000">
                    <a:srgbClr val="FFFFFF"/>
                  </a:gs>
                </a:gsLst>
                <a:lin ang="5400000" scaled="0"/>
                <a:tileRect/>
              </a:gradFill>
            </a:endParaRPr>
          </a:p>
        </p:txBody>
      </p:sp>
      <p:sp>
        <p:nvSpPr>
          <p:cNvPr id="12" name="Rectangle 11"/>
          <p:cNvSpPr/>
          <p:nvPr>
            <p:custDataLst>
              <p:tags r:id="rId3"/>
            </p:custDataLst>
          </p:nvPr>
        </p:nvSpPr>
        <p:spPr bwMode="auto">
          <a:xfrm>
            <a:off x="3448351" y="3739570"/>
            <a:ext cx="771601" cy="762000"/>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US" sz="1500" dirty="0" smtClean="0">
                <a:gradFill flip="none" rotWithShape="1">
                  <a:gsLst>
                    <a:gs pos="0">
                      <a:srgbClr val="FFFFFF"/>
                    </a:gs>
                    <a:gs pos="100000">
                      <a:srgbClr val="FFFFFF"/>
                    </a:gs>
                  </a:gsLst>
                  <a:lin ang="5400000" scaled="0"/>
                  <a:tileRect/>
                </a:gradFill>
              </a:rPr>
              <a:t>IE5</a:t>
            </a:r>
            <a:endParaRPr lang="en-GB" sz="1500" dirty="0">
              <a:gradFill flip="none" rotWithShape="1">
                <a:gsLst>
                  <a:gs pos="0">
                    <a:srgbClr val="FFFFFF"/>
                  </a:gs>
                  <a:gs pos="100000">
                    <a:srgbClr val="FFFFFF"/>
                  </a:gs>
                </a:gsLst>
                <a:lin ang="5400000" scaled="0"/>
                <a:tileRect/>
              </a:gradFill>
            </a:endParaRPr>
          </a:p>
        </p:txBody>
      </p:sp>
      <p:cxnSp>
        <p:nvCxnSpPr>
          <p:cNvPr id="18" name="Straight Connector 17"/>
          <p:cNvCxnSpPr/>
          <p:nvPr/>
        </p:nvCxnSpPr>
        <p:spPr>
          <a:xfrm>
            <a:off x="2598737" y="4980921"/>
            <a:ext cx="7239000" cy="0"/>
          </a:xfrm>
          <a:prstGeom prst="line">
            <a:avLst/>
          </a:prstGeom>
          <a:ln>
            <a:solidFill>
              <a:schemeClr val="tx1">
                <a:lumMod val="6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custDataLst>
              <p:tags r:id="rId4"/>
            </p:custDataLst>
          </p:nvPr>
        </p:nvSpPr>
        <p:spPr bwMode="auto">
          <a:xfrm>
            <a:off x="3078797" y="1747483"/>
            <a:ext cx="6278880" cy="1524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GB" sz="3200" dirty="0" smtClean="0">
                <a:gradFill flip="none" rotWithShape="1">
                  <a:gsLst>
                    <a:gs pos="0">
                      <a:srgbClr val="FFFFFF"/>
                    </a:gs>
                    <a:gs pos="100000">
                      <a:srgbClr val="FFFFFF"/>
                    </a:gs>
                  </a:gsLst>
                  <a:lin ang="5400000" scaled="0"/>
                  <a:tileRect/>
                </a:gradFill>
              </a:rPr>
              <a:t>Browser</a:t>
            </a:r>
            <a:endParaRPr lang="en-GB" sz="3200" dirty="0">
              <a:gradFill flip="none" rotWithShape="1">
                <a:gsLst>
                  <a:gs pos="0">
                    <a:srgbClr val="FFFFFF"/>
                  </a:gs>
                  <a:gs pos="100000">
                    <a:srgbClr val="FFFFFF"/>
                  </a:gs>
                </a:gsLst>
                <a:lin ang="5400000" scaled="0"/>
                <a:tileRect/>
              </a:gradFill>
            </a:endParaRPr>
          </a:p>
        </p:txBody>
      </p:sp>
      <p:sp>
        <p:nvSpPr>
          <p:cNvPr id="10" name="Rectangle 9"/>
          <p:cNvSpPr/>
          <p:nvPr>
            <p:custDataLst>
              <p:tags r:id="rId5"/>
            </p:custDataLst>
          </p:nvPr>
        </p:nvSpPr>
        <p:spPr bwMode="auto">
          <a:xfrm>
            <a:off x="4399993" y="3739570"/>
            <a:ext cx="771601" cy="762000"/>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US" sz="1500" dirty="0" smtClean="0">
                <a:gradFill flip="none" rotWithShape="1">
                  <a:gsLst>
                    <a:gs pos="0">
                      <a:srgbClr val="FFFFFF"/>
                    </a:gs>
                    <a:gs pos="100000">
                      <a:srgbClr val="FFFFFF"/>
                    </a:gs>
                  </a:gsLst>
                  <a:lin ang="5400000" scaled="0"/>
                  <a:tileRect/>
                </a:gradFill>
              </a:rPr>
              <a:t>IE7</a:t>
            </a:r>
            <a:endParaRPr lang="en-GB" sz="1500" dirty="0">
              <a:gradFill flip="none" rotWithShape="1">
                <a:gsLst>
                  <a:gs pos="0">
                    <a:srgbClr val="FFFFFF"/>
                  </a:gs>
                  <a:gs pos="100000">
                    <a:srgbClr val="FFFFFF"/>
                  </a:gs>
                </a:gsLst>
                <a:lin ang="5400000" scaled="0"/>
                <a:tileRect/>
              </a:gradFill>
            </a:endParaRPr>
          </a:p>
        </p:txBody>
      </p:sp>
      <p:sp>
        <p:nvSpPr>
          <p:cNvPr id="13" name="Rectangle 12"/>
          <p:cNvSpPr/>
          <p:nvPr>
            <p:custDataLst>
              <p:tags r:id="rId6"/>
            </p:custDataLst>
          </p:nvPr>
        </p:nvSpPr>
        <p:spPr bwMode="auto">
          <a:xfrm>
            <a:off x="5351635" y="3739570"/>
            <a:ext cx="771601" cy="762000"/>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US" sz="1500" dirty="0" smtClean="0">
                <a:gradFill flip="none" rotWithShape="1">
                  <a:gsLst>
                    <a:gs pos="0">
                      <a:srgbClr val="FFFFFF"/>
                    </a:gs>
                    <a:gs pos="100000">
                      <a:srgbClr val="FFFFFF"/>
                    </a:gs>
                  </a:gsLst>
                  <a:lin ang="5400000" scaled="0"/>
                  <a:tileRect/>
                </a:gradFill>
              </a:rPr>
              <a:t>IE8</a:t>
            </a:r>
            <a:endParaRPr lang="en-GB" sz="1500" dirty="0">
              <a:gradFill flip="none" rotWithShape="1">
                <a:gsLst>
                  <a:gs pos="0">
                    <a:srgbClr val="FFFFFF"/>
                  </a:gs>
                  <a:gs pos="100000">
                    <a:srgbClr val="FFFFFF"/>
                  </a:gs>
                </a:gsLst>
                <a:lin ang="5400000" scaled="0"/>
                <a:tileRect/>
              </a:gradFill>
            </a:endParaRPr>
          </a:p>
        </p:txBody>
      </p:sp>
      <p:sp>
        <p:nvSpPr>
          <p:cNvPr id="15" name="Rectangle 14"/>
          <p:cNvSpPr/>
          <p:nvPr>
            <p:custDataLst>
              <p:tags r:id="rId7"/>
            </p:custDataLst>
          </p:nvPr>
        </p:nvSpPr>
        <p:spPr bwMode="auto">
          <a:xfrm>
            <a:off x="6303277" y="3744501"/>
            <a:ext cx="771601" cy="762000"/>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US" sz="1500" dirty="0" smtClean="0">
                <a:gradFill flip="none" rotWithShape="1">
                  <a:gsLst>
                    <a:gs pos="0">
                      <a:srgbClr val="FFFFFF"/>
                    </a:gs>
                    <a:gs pos="100000">
                      <a:srgbClr val="FFFFFF"/>
                    </a:gs>
                  </a:gsLst>
                  <a:lin ang="5400000" scaled="0"/>
                  <a:tileRect/>
                </a:gradFill>
              </a:rPr>
              <a:t>IE9</a:t>
            </a:r>
            <a:endParaRPr lang="en-GB" sz="1500" dirty="0">
              <a:gradFill flip="none" rotWithShape="1">
                <a:gsLst>
                  <a:gs pos="0">
                    <a:srgbClr val="FFFFFF"/>
                  </a:gs>
                  <a:gs pos="100000">
                    <a:srgbClr val="FFFFFF"/>
                  </a:gs>
                </a:gsLst>
                <a:lin ang="5400000" scaled="0"/>
                <a:tileRect/>
              </a:gradFill>
            </a:endParaRPr>
          </a:p>
        </p:txBody>
      </p:sp>
      <p:sp>
        <p:nvSpPr>
          <p:cNvPr id="16" name="Rectangle 15"/>
          <p:cNvSpPr/>
          <p:nvPr>
            <p:custDataLst>
              <p:tags r:id="rId8"/>
            </p:custDataLst>
          </p:nvPr>
        </p:nvSpPr>
        <p:spPr bwMode="auto">
          <a:xfrm>
            <a:off x="7254919" y="3744501"/>
            <a:ext cx="771601" cy="762000"/>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US" sz="1500" dirty="0" smtClean="0">
                <a:gradFill flip="none" rotWithShape="1">
                  <a:gsLst>
                    <a:gs pos="0">
                      <a:srgbClr val="FFFFFF"/>
                    </a:gs>
                    <a:gs pos="100000">
                      <a:srgbClr val="FFFFFF"/>
                    </a:gs>
                  </a:gsLst>
                  <a:lin ang="5400000" scaled="0"/>
                  <a:tileRect/>
                </a:gradFill>
              </a:rPr>
              <a:t>IE10</a:t>
            </a:r>
            <a:endParaRPr lang="en-GB" sz="1500" dirty="0">
              <a:gradFill flip="none" rotWithShape="1">
                <a:gsLst>
                  <a:gs pos="0">
                    <a:srgbClr val="FFFFFF"/>
                  </a:gs>
                  <a:gs pos="100000">
                    <a:srgbClr val="FFFFFF"/>
                  </a:gs>
                </a:gsLst>
                <a:lin ang="5400000" scaled="0"/>
                <a:tileRect/>
              </a:gradFill>
            </a:endParaRPr>
          </a:p>
        </p:txBody>
      </p:sp>
      <p:sp>
        <p:nvSpPr>
          <p:cNvPr id="17" name="Rectangle 16"/>
          <p:cNvSpPr/>
          <p:nvPr>
            <p:custDataLst>
              <p:tags r:id="rId9"/>
            </p:custDataLst>
          </p:nvPr>
        </p:nvSpPr>
        <p:spPr bwMode="auto">
          <a:xfrm>
            <a:off x="8206559" y="3713015"/>
            <a:ext cx="771601" cy="762000"/>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ctr" anchorCtr="0" compatLnSpc="1">
            <a:prstTxWarp prst="textNoShape">
              <a:avLst/>
            </a:prstTxWarp>
          </a:bodyPr>
          <a:lstStyle/>
          <a:p>
            <a:pPr algn="ctr" defTabSz="932472" fontAlgn="base">
              <a:spcBef>
                <a:spcPct val="0"/>
              </a:spcBef>
              <a:spcAft>
                <a:spcPct val="0"/>
              </a:spcAft>
            </a:pPr>
            <a:r>
              <a:rPr lang="en-US" sz="1500" dirty="0" smtClean="0">
                <a:gradFill flip="none" rotWithShape="1">
                  <a:gsLst>
                    <a:gs pos="0">
                      <a:srgbClr val="FFFFFF"/>
                    </a:gs>
                    <a:gs pos="100000">
                      <a:srgbClr val="FFFFFF"/>
                    </a:gs>
                  </a:gsLst>
                  <a:lin ang="5400000" scaled="0"/>
                  <a:tileRect/>
                </a:gradFill>
              </a:rPr>
              <a:t>IE11</a:t>
            </a:r>
            <a:endParaRPr lang="en-GB" sz="1500" dirty="0">
              <a:gradFill flip="none" rotWithShape="1">
                <a:gsLst>
                  <a:gs pos="0">
                    <a:srgbClr val="FFFFFF"/>
                  </a:gs>
                  <a:gs pos="100000">
                    <a:srgbClr val="FFFFFF"/>
                  </a:gs>
                </a:gsLst>
                <a:lin ang="5400000" scaled="0"/>
                <a:tileRect/>
              </a:gradFill>
            </a:endParaRPr>
          </a:p>
        </p:txBody>
      </p:sp>
    </p:spTree>
    <p:extLst>
      <p:ext uri="{BB962C8B-B14F-4D97-AF65-F5344CB8AC3E}">
        <p14:creationId xmlns:p14="http://schemas.microsoft.com/office/powerpoint/2010/main" val="202997224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1BB892BA-1BEF-4F90-996E-46A05CEF1994}"/>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 Extensibiliy and Speech" id="{C1542778-CC55-455E-A38B-BC4D37664B22}" vid="{6212B62E-8747-4DE9-9CD9-FAA225BEB5EA}"/>
    </a:ext>
  </a:extLst>
</a:theme>
</file>

<file path=ppt/theme/theme5.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6.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35F571BBC90C499F477059DE4B8816" ma:contentTypeVersion="3" ma:contentTypeDescription="Create a new document." ma:contentTypeScope="" ma:versionID="4840c62c5d8d28a3f208259263d32af9">
  <xsd:schema xmlns:xsd="http://www.w3.org/2001/XMLSchema" xmlns:xs="http://www.w3.org/2001/XMLSchema" xmlns:p="http://schemas.microsoft.com/office/2006/metadata/properties" xmlns:ns3="71af5f9a-5039-4342-b5b4-39819b3bcb9a" targetNamespace="http://schemas.microsoft.com/office/2006/metadata/properties" ma:root="true" ma:fieldsID="007b285797c87fe4419aa1515572520a" ns3:_="">
    <xsd:import namespace="71af5f9a-5039-4342-b5b4-39819b3bcb9a"/>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5f9a-5039-4342-b5b4-39819b3bcb9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ingHintHash xmlns="71af5f9a-5039-4342-b5b4-39819b3bcb9a">-103767253</SharingHintHash>
    <SharedWithUsers xmlns="71af5f9a-5039-4342-b5b4-39819b3bcb9a">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D5AAFC-7672-4946-B056-1863D0BE1F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5f9a-5039-4342-b5b4-39819b3bcb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1af5f9a-5039-4342-b5b4-39819b3bcb9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Build_2015_Template_v03</Template>
  <TotalTime>9486</TotalTime>
  <Words>8970</Words>
  <Application>Microsoft Office PowerPoint</Application>
  <PresentationFormat>Custom</PresentationFormat>
  <Paragraphs>1462</Paragraphs>
  <Slides>120</Slides>
  <Notes>83</Notes>
  <HiddenSlides>2</HiddenSlides>
  <MMClips>2</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120</vt:i4>
      </vt:variant>
    </vt:vector>
  </HeadingPairs>
  <TitlesOfParts>
    <vt:vector size="142" baseType="lpstr">
      <vt:lpstr>Arial</vt:lpstr>
      <vt:lpstr>Avenir LT Pro 45 Book</vt:lpstr>
      <vt:lpstr>Calibri</vt:lpstr>
      <vt:lpstr>Consolas</vt:lpstr>
      <vt:lpstr>Courier New</vt:lpstr>
      <vt:lpstr>Mistral</vt:lpstr>
      <vt:lpstr>ＭＳ Ｐゴシック</vt:lpstr>
      <vt:lpstr>Segoe Print</vt:lpstr>
      <vt:lpstr>Segoe Pro Light</vt:lpstr>
      <vt:lpstr>Segoe Pro Semibold</vt:lpstr>
      <vt:lpstr>Segoe UI</vt:lpstr>
      <vt:lpstr>Segoe UI Light</vt:lpstr>
      <vt:lpstr>Segoe UI Semibold</vt:lpstr>
      <vt:lpstr>Segoe UI Semilight</vt:lpstr>
      <vt:lpstr>Segoe WP Light</vt:lpstr>
      <vt:lpstr>Wingdings</vt:lpstr>
      <vt:lpstr>5-30629_Build_Template_WHITE</vt:lpstr>
      <vt:lpstr>5-30629_Build_Template_DARK BLUE</vt:lpstr>
      <vt:lpstr>1_5-30629_Build_Template_WHITE</vt:lpstr>
      <vt:lpstr>2_5-30629_Build_Template_WHITE</vt:lpstr>
      <vt:lpstr>PPT%20Theme</vt:lpstr>
      <vt:lpstr>5-30660_TR21_BO_CT_Template</vt:lpstr>
      <vt:lpstr>Agenda</vt:lpstr>
      <vt:lpstr>Agenda</vt:lpstr>
      <vt:lpstr>Agenda</vt:lpstr>
      <vt:lpstr>PowerPoint Presentation</vt:lpstr>
      <vt:lpstr>PowerPoint Presentation</vt:lpstr>
      <vt:lpstr>PowerPoint Presentation</vt:lpstr>
      <vt:lpstr>PowerPoint Presentation</vt:lpstr>
      <vt:lpstr>Windows Core</vt:lpstr>
      <vt:lpstr>PowerPoint Presentation</vt:lpstr>
      <vt:lpstr>PowerPoint Presentation</vt:lpstr>
      <vt:lpstr>Adapt to different devices without targeting each and every device</vt:lpstr>
      <vt:lpstr>Adaptive controls</vt:lpstr>
      <vt:lpstr>How to set the visual state</vt:lpstr>
      <vt:lpstr>Adaptive triggers</vt:lpstr>
      <vt:lpstr>Custom adaptive triggers</vt:lpstr>
      <vt:lpstr>Developers have many tools to build an adaptive UI</vt:lpstr>
      <vt:lpstr>As you design</vt:lpstr>
      <vt:lpstr>What are Adaptive Apps?</vt:lpstr>
      <vt:lpstr>Looking back to Windows 8.1</vt:lpstr>
      <vt:lpstr>PowerPoint Presentation</vt:lpstr>
      <vt:lpstr>PowerPoint Presentation</vt:lpstr>
      <vt:lpstr>PowerPoint Presentation</vt:lpstr>
      <vt:lpstr>Platform Extensions</vt:lpstr>
      <vt:lpstr>PowerPoint Presentation</vt:lpstr>
      <vt:lpstr>PowerPoint Presentation</vt:lpstr>
      <vt:lpstr>PowerPoint Presentation</vt:lpstr>
      <vt:lpstr>PowerPoint Presentation</vt:lpstr>
      <vt:lpstr>PowerPoint Presentation</vt:lpstr>
      <vt:lpstr>PowerPoint Presentation</vt:lpstr>
      <vt:lpstr>Developing Universal Windows Apps  in Visual Studio 2015 </vt:lpstr>
      <vt:lpstr>PowerPoint Presentation</vt:lpstr>
      <vt:lpstr>Universal Windows App Development Tools</vt:lpstr>
      <vt:lpstr>Acquiring Windows 10 Tools/SDKs/Emulators</vt:lpstr>
      <vt:lpstr>Universal Windows Platform</vt:lpstr>
      <vt:lpstr>PowerPoint Presentation</vt:lpstr>
      <vt:lpstr>Project Templates</vt:lpstr>
      <vt:lpstr>Demo: HelloWorld Universal App &amp; Adaptive Code</vt:lpstr>
      <vt:lpstr>Project Properties</vt:lpstr>
      <vt:lpstr>Project Properties</vt:lpstr>
      <vt:lpstr>Windows Device Family Extension SDKs</vt:lpstr>
      <vt:lpstr>NuGet</vt:lpstr>
      <vt:lpstr>App Insights</vt:lpstr>
      <vt:lpstr>Universal 8.1 App  </vt:lpstr>
      <vt:lpstr>Universal 8.1 App  </vt:lpstr>
      <vt:lpstr>Resources</vt:lpstr>
      <vt:lpstr>Agenda</vt:lpstr>
      <vt:lpstr>Why do we need an app model?</vt:lpstr>
      <vt:lpstr>What is the UWP Windows App Model</vt:lpstr>
      <vt:lpstr>UWP App Model</vt:lpstr>
      <vt:lpstr>What does the app model mean?</vt:lpstr>
      <vt:lpstr>Getting your app</vt:lpstr>
      <vt:lpstr>Windows 10 Bridges</vt:lpstr>
      <vt:lpstr>PowerPoint Presentation</vt:lpstr>
      <vt:lpstr>Universal Apps Bridges</vt:lpstr>
      <vt:lpstr>PowerPoint Presentation</vt:lpstr>
      <vt:lpstr>Write Universal Windows Apps in Objective-C</vt:lpstr>
      <vt:lpstr>PowerPoint Presentation</vt:lpstr>
      <vt:lpstr>Tooling</vt:lpstr>
      <vt:lpstr>Tooling</vt:lpstr>
      <vt:lpstr>PowerPoint Presentation</vt:lpstr>
      <vt:lpstr>Demo – Converting an Objective-C app into a UWP app</vt:lpstr>
      <vt:lpstr>PowerPoint Presentation</vt:lpstr>
      <vt:lpstr>Hosted Web Apps</vt:lpstr>
      <vt:lpstr>Hosted Web Apps</vt:lpstr>
      <vt:lpstr>Access the native Windows APIs</vt:lpstr>
      <vt:lpstr>Cortana Integration</vt:lpstr>
      <vt:lpstr>Hosted App Demo</vt:lpstr>
      <vt:lpstr>Packaged JavaScript Apps</vt:lpstr>
      <vt:lpstr>Default CSP is the security model for packaged apps</vt:lpstr>
      <vt:lpstr>Content Security Policy Overview</vt:lpstr>
      <vt:lpstr>Summary</vt:lpstr>
      <vt:lpstr>PowerPoint Presentation</vt:lpstr>
      <vt:lpstr>PowerPoint Presentation</vt:lpstr>
      <vt:lpstr>PowerPoint Presentation</vt:lpstr>
      <vt:lpstr>PowerPoint Presentation</vt:lpstr>
      <vt:lpstr>PowerPoint Presentation</vt:lpstr>
      <vt:lpstr>Cortana Extensibility</vt:lpstr>
      <vt:lpstr>Voice Commands for Universal Windows Apps</vt:lpstr>
      <vt:lpstr>Foreground Voice Commands Architecture</vt:lpstr>
      <vt:lpstr>Demo: Deep Linking with Voice Commands  </vt:lpstr>
      <vt:lpstr>Voice Command Definition</vt:lpstr>
      <vt:lpstr>Demo:  Cortana + Windows Web Apps   </vt:lpstr>
      <vt:lpstr>Voice Commands for Windows Web Apps</vt:lpstr>
      <vt:lpstr>Completing tasks in Cortana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Edge for Developers</vt:lpstr>
      <vt:lpstr>PowerPoint Presentation</vt:lpstr>
      <vt:lpstr>PowerPoint Presentation</vt:lpstr>
      <vt:lpstr>PowerPoint Presentation</vt:lpstr>
      <vt:lpstr>PowerPoint Presentation</vt:lpstr>
      <vt:lpstr>In the meantime…</vt:lpstr>
      <vt:lpstr>Microsoft Edge</vt:lpstr>
      <vt:lpstr>“Legacy” IE</vt:lpstr>
      <vt:lpstr>Microsoft Edge – for the modern web</vt:lpstr>
      <vt:lpstr>PowerPoint Presentation</vt:lpstr>
      <vt:lpstr>Shifting our focus to interop with EdgeHTML</vt:lpstr>
      <vt:lpstr>PowerPoint Presentation</vt:lpstr>
      <vt:lpstr>PowerPoint Presentation</vt:lpstr>
      <vt:lpstr>PowerPoint Presentation</vt:lpstr>
      <vt:lpstr>Aliasing webkit- prefixed APIs</vt:lpstr>
      <vt:lpstr>Removing the legacy of Internet Explorer</vt:lpstr>
      <vt:lpstr>Technologies and APIs NOT supported in Edge</vt:lpstr>
      <vt:lpstr>Building for the web of today and tomorrow</vt:lpstr>
      <vt:lpstr>Standards</vt:lpstr>
      <vt:lpstr>Security and Reliability</vt:lpstr>
      <vt:lpstr>Planning in the open</vt:lpstr>
      <vt:lpstr>Web developer feedback</vt:lpstr>
      <vt:lpstr>New web developer portal site</vt:lpstr>
      <vt:lpstr>Performance</vt:lpstr>
      <vt:lpstr>Support for experimental features</vt:lpstr>
      <vt:lpstr>F12 Developer Tools</vt:lpstr>
      <vt:lpstr>Enterprise Mode Site List Manager</vt:lpstr>
      <vt:lpstr>PowerPoint Presentation</vt:lpstr>
      <vt:lpstr>Next Steps: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Universal Windows Apps in Visual Studio 2015</dc:title>
  <dc:subject>Build 2015</dc:subject>
  <dc:creator>Kate Kuzel (Silver Fox)</dc:creator>
  <cp:keywords>Build 2015</cp:keywords>
  <dc:description>Template: Mitchell Derrey, Silver Fox Productions
Formatting: 
Audience Type:</dc:description>
  <cp:lastModifiedBy>Dan Gartner</cp:lastModifiedBy>
  <cp:revision>51</cp:revision>
  <dcterms:created xsi:type="dcterms:W3CDTF">2015-04-28T17:50:33Z</dcterms:created>
  <dcterms:modified xsi:type="dcterms:W3CDTF">2015-12-03T19:27:51Z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0x010100AD35F571BBC90C499F477059DE4B8816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34;#Build 2015|54419920-0a06-43b0-b2df-79127b266d93</vt:lpwstr>
  </property>
  <property fmtid="{D5CDD505-2E9C-101B-9397-08002B2CF9AE}" pid="13" name="Event Name">
    <vt:lpwstr>171;#BUILD|58542b36-5bf5-46a6-a53f-a41fb7a73785</vt:lpwstr>
  </property>
  <property fmtid="{D5CDD505-2E9C-101B-9397-08002B2CF9AE}" pid="14" name="TaxCatchAll">
    <vt:lpwstr>34;#Build 2015</vt:lpwstr>
  </property>
  <property fmtid="{D5CDD505-2E9C-101B-9397-08002B2CF9AE}" pid="15" name="TaxKeywordTaxHTField">
    <vt:lpwstr>Build 2015|54419920-0a06-43b0-b2df-79127b266d93</vt:lpwstr>
  </property>
</Properties>
</file>